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22"/>
  </p:notesMasterIdLst>
  <p:sldIdLst>
    <p:sldId id="401" r:id="rId2"/>
    <p:sldId id="267" r:id="rId3"/>
    <p:sldId id="402" r:id="rId4"/>
    <p:sldId id="368" r:id="rId5"/>
    <p:sldId id="386" r:id="rId6"/>
    <p:sldId id="403" r:id="rId7"/>
    <p:sldId id="410" r:id="rId8"/>
    <p:sldId id="361" r:id="rId9"/>
    <p:sldId id="404" r:id="rId10"/>
    <p:sldId id="406" r:id="rId11"/>
    <p:sldId id="405" r:id="rId12"/>
    <p:sldId id="407" r:id="rId13"/>
    <p:sldId id="408" r:id="rId14"/>
    <p:sldId id="397" r:id="rId15"/>
    <p:sldId id="411" r:id="rId16"/>
    <p:sldId id="412" r:id="rId17"/>
    <p:sldId id="413" r:id="rId18"/>
    <p:sldId id="414" r:id="rId19"/>
    <p:sldId id="415" r:id="rId20"/>
    <p:sldId id="385" r:id="rId21"/>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Couvertures et sommaires" id="{5C59F2AC-659B-4023-A94A-68E736BF67FB}">
          <p14:sldIdLst>
            <p14:sldId id="401"/>
            <p14:sldId id="267"/>
            <p14:sldId id="402"/>
            <p14:sldId id="368"/>
            <p14:sldId id="386"/>
            <p14:sldId id="403"/>
            <p14:sldId id="410"/>
            <p14:sldId id="361"/>
            <p14:sldId id="404"/>
            <p14:sldId id="406"/>
            <p14:sldId id="405"/>
            <p14:sldId id="407"/>
            <p14:sldId id="408"/>
            <p14:sldId id="397"/>
            <p14:sldId id="411"/>
            <p14:sldId id="412"/>
            <p14:sldId id="413"/>
            <p14:sldId id="414"/>
            <p14:sldId id="415"/>
            <p14:sldId id="3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A47A"/>
    <a:srgbClr val="C8AF87"/>
    <a:srgbClr val="FFFFFF"/>
    <a:srgbClr val="7BB3E4"/>
    <a:srgbClr val="93DBDA"/>
    <a:srgbClr val="B79ADD"/>
    <a:srgbClr val="908A8A"/>
    <a:srgbClr val="F3A889"/>
    <a:srgbClr val="666666"/>
    <a:srgbClr val="FED3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686630-68B1-4F50-BDE4-9B934D58599B}" v="8632" dt="2021-11-30T21:46:18.522"/>
    <p1510:client id="{8BB99FCE-55FD-FB4C-839F-76A42C6E7D54}" v="467" dt="2021-11-30T10:37:31.720"/>
    <p1510:client id="{F2792287-DB22-D24D-B65F-D1E9F556A95F}" v="899" dt="2021-11-30T21:36:34.24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07" autoAdjust="0"/>
    <p:restoredTop sz="94660"/>
  </p:normalViewPr>
  <p:slideViewPr>
    <p:cSldViewPr snapToGrid="0" showGuides="1">
      <p:cViewPr varScale="1">
        <p:scale>
          <a:sx n="80" d="100"/>
          <a:sy n="80" d="100"/>
        </p:scale>
        <p:origin x="428" y="52"/>
      </p:cViewPr>
      <p:guideLst/>
    </p:cSldViewPr>
  </p:slideViewPr>
  <p:notesTextViewPr>
    <p:cViewPr>
      <p:scale>
        <a:sx n="1" d="1"/>
        <a:sy n="1" d="1"/>
      </p:scale>
      <p:origin x="0" y="0"/>
    </p:cViewPr>
  </p:notesTextViewPr>
  <p:sorterViewPr>
    <p:cViewPr varScale="1">
      <p:scale>
        <a:sx n="1" d="1"/>
        <a:sy n="1" d="1"/>
      </p:scale>
      <p:origin x="0" y="-55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9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01DDAD-6DA4-4C18-98F0-5DAE3E04A92C}" type="datetimeFigureOut">
              <a:rPr lang="fr-FR" smtClean="0"/>
              <a:t>26/09/2022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7C7F45-C8B6-48F3-9E99-449A597CF57D}" type="slidenum">
              <a:rPr lang="fr-FR" smtClean="0"/>
              <a:t>‹N°›</a:t>
            </a:fld>
            <a:endParaRPr lang="fr-FR"/>
          </a:p>
        </p:txBody>
      </p:sp>
    </p:spTree>
    <p:extLst>
      <p:ext uri="{BB962C8B-B14F-4D97-AF65-F5344CB8AC3E}">
        <p14:creationId xmlns:p14="http://schemas.microsoft.com/office/powerpoint/2010/main" val="3921345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Part </a:t>
            </a:r>
            <a:r>
              <a:rPr lang="fr-FR" dirty="0" err="1" smtClean="0"/>
              <a:t>alloconsommée</a:t>
            </a:r>
            <a:r>
              <a:rPr lang="fr-FR" dirty="0" smtClean="0"/>
              <a:t> facturée</a:t>
            </a:r>
            <a:r>
              <a:rPr lang="fr-FR" baseline="0" dirty="0" smtClean="0"/>
              <a:t> par le fournisseur de complément</a:t>
            </a:r>
          </a:p>
          <a:p>
            <a:r>
              <a:rPr lang="fr-FR" baseline="0" dirty="0" smtClean="0"/>
              <a:t>Part autoconsommée facturée ou non selon les modèles d’opérations</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B6105-48B8-4691-ADD2-FE6B77A68D2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6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r>
            <a:br>
              <a:rPr lang="fr-FR" dirty="0"/>
            </a:br>
            <a:endParaRPr lang="fr-FR" dirty="0"/>
          </a:p>
        </p:txBody>
      </p:sp>
      <p:sp>
        <p:nvSpPr>
          <p:cNvPr id="4" name="Espace réservé du numéro de diapositive 3"/>
          <p:cNvSpPr>
            <a:spLocks noGrp="1"/>
          </p:cNvSpPr>
          <p:nvPr>
            <p:ph type="sldNum" sz="quarter" idx="10"/>
          </p:nvPr>
        </p:nvSpPr>
        <p:spPr/>
        <p:txBody>
          <a:bodyPr/>
          <a:lstStyle/>
          <a:p>
            <a:fld id="{9CAB6105-48B8-4691-ADD2-FE6B77A68D21}" type="slidenum">
              <a:rPr lang="fr-FR" smtClean="0"/>
              <a:pPr/>
              <a:t>10</a:t>
            </a:fld>
            <a:endParaRPr lang="fr-FR"/>
          </a:p>
        </p:txBody>
      </p:sp>
    </p:spTree>
    <p:extLst>
      <p:ext uri="{BB962C8B-B14F-4D97-AF65-F5344CB8AC3E}">
        <p14:creationId xmlns:p14="http://schemas.microsoft.com/office/powerpoint/2010/main" val="557958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9CAB6105-48B8-4691-ADD2-FE6B77A68D21}" type="slidenum">
              <a:rPr lang="fr-FR" smtClean="0"/>
              <a:pPr/>
              <a:t>11</a:t>
            </a:fld>
            <a:endParaRPr lang="fr-FR"/>
          </a:p>
        </p:txBody>
      </p:sp>
    </p:spTree>
    <p:extLst>
      <p:ext uri="{BB962C8B-B14F-4D97-AF65-F5344CB8AC3E}">
        <p14:creationId xmlns:p14="http://schemas.microsoft.com/office/powerpoint/2010/main" val="2070546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ommaire B">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r-FR"/>
              <a:t>Document confidentiel - ne pas diffuser                          00 / 00 /2021</a:t>
            </a:r>
            <a:endParaRPr lang="en-US"/>
          </a:p>
        </p:txBody>
      </p:sp>
      <p:sp>
        <p:nvSpPr>
          <p:cNvPr id="5" name="Footer Placeholder 4"/>
          <p:cNvSpPr>
            <a:spLocks noGrp="1"/>
          </p:cNvSpPr>
          <p:nvPr>
            <p:ph type="ftr" sz="quarter" idx="11"/>
          </p:nvPr>
        </p:nvSpPr>
        <p:spPr/>
        <p:txBody>
          <a:bodyPr/>
          <a:lstStyle/>
          <a:p>
            <a:r>
              <a:rPr lang="en-US"/>
              <a:t>Sujet du document</a:t>
            </a:r>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
        <p:nvSpPr>
          <p:cNvPr id="2" name="Title 1"/>
          <p:cNvSpPr>
            <a:spLocks noGrp="1"/>
          </p:cNvSpPr>
          <p:nvPr>
            <p:ph type="title" hasCustomPrompt="1"/>
          </p:nvPr>
        </p:nvSpPr>
        <p:spPr>
          <a:xfrm>
            <a:off x="644526" y="1655849"/>
            <a:ext cx="10515600" cy="415498"/>
          </a:xfrm>
        </p:spPr>
        <p:txBody>
          <a:bodyPr anchor="b"/>
          <a:lstStyle>
            <a:lvl1pPr>
              <a:defRPr sz="2900" b="0" cap="all" baseline="0">
                <a:latin typeface="Enedis Light" pitchFamily="50" charset="0"/>
              </a:defRPr>
            </a:lvl1pPr>
          </a:lstStyle>
          <a:p>
            <a:r>
              <a:rPr lang="fr-FR"/>
              <a:t>sommaire</a:t>
            </a:r>
            <a:endParaRPr lang="en-US"/>
          </a:p>
        </p:txBody>
      </p:sp>
      <p:sp>
        <p:nvSpPr>
          <p:cNvPr id="21" name="Espace réservé du texte 9">
            <a:extLst>
              <a:ext uri="{FF2B5EF4-FFF2-40B4-BE49-F238E27FC236}">
                <a16:creationId xmlns:a16="http://schemas.microsoft.com/office/drawing/2014/main" id="{333A2529-524E-424E-924E-41868CE07631}"/>
              </a:ext>
            </a:extLst>
          </p:cNvPr>
          <p:cNvSpPr>
            <a:spLocks noGrp="1"/>
          </p:cNvSpPr>
          <p:nvPr>
            <p:ph type="body" sz="quarter" idx="13" hasCustomPrompt="1"/>
          </p:nvPr>
        </p:nvSpPr>
        <p:spPr>
          <a:xfrm>
            <a:off x="601663" y="2374187"/>
            <a:ext cx="2540723" cy="1052596"/>
          </a:xfrm>
        </p:spPr>
        <p:txBody>
          <a:bodyPr/>
          <a:lstStyle>
            <a:lvl1pPr>
              <a:defRPr sz="7600">
                <a:solidFill>
                  <a:schemeClr val="tx2"/>
                </a:solidFill>
                <a:latin typeface="Enedis Black" pitchFamily="50" charset="0"/>
              </a:defRPr>
            </a:lvl1pPr>
          </a:lstStyle>
          <a:p>
            <a:pPr lvl="0"/>
            <a:r>
              <a:rPr lang="fr-FR"/>
              <a:t>01</a:t>
            </a:r>
          </a:p>
        </p:txBody>
      </p:sp>
      <p:sp>
        <p:nvSpPr>
          <p:cNvPr id="22" name="Espace réservé du graphique SmartArt 11">
            <a:extLst>
              <a:ext uri="{FF2B5EF4-FFF2-40B4-BE49-F238E27FC236}">
                <a16:creationId xmlns:a16="http://schemas.microsoft.com/office/drawing/2014/main" id="{A4741A7F-2E50-495A-917A-7B763C6DA07E}"/>
              </a:ext>
            </a:extLst>
          </p:cNvPr>
          <p:cNvSpPr>
            <a:spLocks noGrp="1"/>
          </p:cNvSpPr>
          <p:nvPr>
            <p:ph type="dgm" sz="quarter" idx="14"/>
          </p:nvPr>
        </p:nvSpPr>
        <p:spPr>
          <a:xfrm>
            <a:off x="644526" y="3462803"/>
            <a:ext cx="349020" cy="47313"/>
          </a:xfrm>
          <a:solidFill>
            <a:schemeClr val="accent4"/>
          </a:solidFill>
        </p:spPr>
        <p:txBody>
          <a:bodyPr>
            <a:noAutofit/>
          </a:bodyPr>
          <a:lstStyle>
            <a:lvl1pPr>
              <a:defRPr sz="100">
                <a:noFill/>
              </a:defRPr>
            </a:lvl1pPr>
          </a:lstStyle>
          <a:p>
            <a:endParaRPr lang="fr-FR"/>
          </a:p>
        </p:txBody>
      </p:sp>
      <p:sp>
        <p:nvSpPr>
          <p:cNvPr id="23" name="Espace réservé du texte 13">
            <a:extLst>
              <a:ext uri="{FF2B5EF4-FFF2-40B4-BE49-F238E27FC236}">
                <a16:creationId xmlns:a16="http://schemas.microsoft.com/office/drawing/2014/main" id="{1BF9193B-B2D7-4C09-A23D-F377355B7F8C}"/>
              </a:ext>
            </a:extLst>
          </p:cNvPr>
          <p:cNvSpPr>
            <a:spLocks noGrp="1"/>
          </p:cNvSpPr>
          <p:nvPr>
            <p:ph type="body" sz="quarter" idx="15" hasCustomPrompt="1"/>
          </p:nvPr>
        </p:nvSpPr>
        <p:spPr>
          <a:xfrm>
            <a:off x="637384" y="3736720"/>
            <a:ext cx="2594766" cy="580480"/>
          </a:xfrm>
        </p:spPr>
        <p:txBody>
          <a:bodyPr/>
          <a:lstStyle>
            <a:lvl1pPr>
              <a:lnSpc>
                <a:spcPct val="101000"/>
              </a:lnSpc>
              <a:tabLst>
                <a:tab pos="361950" algn="l"/>
              </a:tabLst>
              <a:defRPr sz="1150">
                <a:solidFill>
                  <a:schemeClr val="tx2"/>
                </a:solidFill>
                <a:latin typeface="Enedis Light" pitchFamily="50" charset="0"/>
              </a:defRPr>
            </a:lvl1pPr>
            <a:lvl2pPr marL="0" indent="0">
              <a:lnSpc>
                <a:spcPct val="101000"/>
              </a:lnSpc>
              <a:spcAft>
                <a:spcPts val="600"/>
              </a:spcAft>
              <a:buNone/>
              <a:defRPr sz="1520" b="1">
                <a:solidFill>
                  <a:schemeClr val="tx2"/>
                </a:solidFill>
                <a:latin typeface="+mj-lt"/>
              </a:defRPr>
            </a:lvl2pPr>
          </a:lstStyle>
          <a:p>
            <a:pPr lvl="0"/>
            <a:r>
              <a:rPr lang="fr-FR" dirty="0"/>
              <a:t>1.1	 Lorem ipsum </a:t>
            </a:r>
            <a:r>
              <a:rPr lang="fr-FR" dirty="0" err="1"/>
              <a:t>dolor</a:t>
            </a:r>
            <a:r>
              <a:rPr lang="fr-FR" dirty="0"/>
              <a:t> </a:t>
            </a:r>
            <a:r>
              <a:rPr lang="fr-FR" dirty="0" err="1"/>
              <a:t>sit</a:t>
            </a:r>
            <a:endParaRPr lang="fr-FR" dirty="0"/>
          </a:p>
          <a:p>
            <a:pPr lvl="0"/>
            <a:r>
              <a:rPr lang="fr-FR" dirty="0"/>
              <a:t>1.2</a:t>
            </a:r>
          </a:p>
          <a:p>
            <a:pPr lvl="1"/>
            <a:r>
              <a:rPr lang="fr-FR" dirty="0"/>
              <a:t>Lorem ipsum </a:t>
            </a:r>
          </a:p>
        </p:txBody>
      </p:sp>
      <p:sp>
        <p:nvSpPr>
          <p:cNvPr id="24" name="Espace réservé du texte 9">
            <a:extLst>
              <a:ext uri="{FF2B5EF4-FFF2-40B4-BE49-F238E27FC236}">
                <a16:creationId xmlns:a16="http://schemas.microsoft.com/office/drawing/2014/main" id="{13202AFE-0458-4F45-93A0-0E788091033D}"/>
              </a:ext>
            </a:extLst>
          </p:cNvPr>
          <p:cNvSpPr>
            <a:spLocks noGrp="1"/>
          </p:cNvSpPr>
          <p:nvPr>
            <p:ph type="body" sz="quarter" idx="16" hasCustomPrompt="1"/>
          </p:nvPr>
        </p:nvSpPr>
        <p:spPr>
          <a:xfrm>
            <a:off x="3465513" y="2374187"/>
            <a:ext cx="2540723" cy="1052596"/>
          </a:xfrm>
        </p:spPr>
        <p:txBody>
          <a:bodyPr/>
          <a:lstStyle>
            <a:lvl1pPr>
              <a:defRPr sz="7600">
                <a:solidFill>
                  <a:schemeClr val="tx2"/>
                </a:solidFill>
                <a:latin typeface="Enedis Black" pitchFamily="50" charset="0"/>
              </a:defRPr>
            </a:lvl1pPr>
          </a:lstStyle>
          <a:p>
            <a:pPr lvl="0"/>
            <a:r>
              <a:rPr lang="fr-FR"/>
              <a:t>02</a:t>
            </a:r>
          </a:p>
        </p:txBody>
      </p:sp>
      <p:sp>
        <p:nvSpPr>
          <p:cNvPr id="25" name="Espace réservé du graphique SmartArt 11">
            <a:extLst>
              <a:ext uri="{FF2B5EF4-FFF2-40B4-BE49-F238E27FC236}">
                <a16:creationId xmlns:a16="http://schemas.microsoft.com/office/drawing/2014/main" id="{FC85D5B2-BCE1-4991-BCD9-8506BB0951B3}"/>
              </a:ext>
            </a:extLst>
          </p:cNvPr>
          <p:cNvSpPr>
            <a:spLocks noGrp="1"/>
          </p:cNvSpPr>
          <p:nvPr>
            <p:ph type="dgm" sz="quarter" idx="17"/>
          </p:nvPr>
        </p:nvSpPr>
        <p:spPr>
          <a:xfrm>
            <a:off x="3508376" y="3462803"/>
            <a:ext cx="349020" cy="47313"/>
          </a:xfrm>
          <a:solidFill>
            <a:schemeClr val="accent2"/>
          </a:solidFill>
        </p:spPr>
        <p:txBody>
          <a:bodyPr>
            <a:noAutofit/>
          </a:bodyPr>
          <a:lstStyle>
            <a:lvl1pPr>
              <a:defRPr sz="100">
                <a:noFill/>
              </a:defRPr>
            </a:lvl1pPr>
          </a:lstStyle>
          <a:p>
            <a:endParaRPr lang="fr-FR"/>
          </a:p>
        </p:txBody>
      </p:sp>
      <p:sp>
        <p:nvSpPr>
          <p:cNvPr id="26" name="Espace réservé du texte 13">
            <a:extLst>
              <a:ext uri="{FF2B5EF4-FFF2-40B4-BE49-F238E27FC236}">
                <a16:creationId xmlns:a16="http://schemas.microsoft.com/office/drawing/2014/main" id="{3458365B-908A-457C-91A9-F6222797ABD1}"/>
              </a:ext>
            </a:extLst>
          </p:cNvPr>
          <p:cNvSpPr>
            <a:spLocks noGrp="1"/>
          </p:cNvSpPr>
          <p:nvPr>
            <p:ph type="body" sz="quarter" idx="18" hasCustomPrompt="1"/>
          </p:nvPr>
        </p:nvSpPr>
        <p:spPr>
          <a:xfrm>
            <a:off x="3501234" y="3736720"/>
            <a:ext cx="2594766" cy="580480"/>
          </a:xfrm>
        </p:spPr>
        <p:txBody>
          <a:bodyPr/>
          <a:lstStyle>
            <a:lvl1pPr>
              <a:lnSpc>
                <a:spcPct val="101000"/>
              </a:lnSpc>
              <a:tabLst>
                <a:tab pos="361950" algn="l"/>
              </a:tabLst>
              <a:defRPr sz="1150">
                <a:solidFill>
                  <a:schemeClr val="tx2"/>
                </a:solidFill>
                <a:latin typeface="Enedis Light" pitchFamily="50" charset="0"/>
              </a:defRPr>
            </a:lvl1pPr>
            <a:lvl2pPr marL="0" indent="0">
              <a:lnSpc>
                <a:spcPct val="101000"/>
              </a:lnSpc>
              <a:spcAft>
                <a:spcPts val="600"/>
              </a:spcAft>
              <a:buNone/>
              <a:defRPr sz="1520" b="1">
                <a:solidFill>
                  <a:schemeClr val="tx2"/>
                </a:solidFill>
                <a:latin typeface="+mj-lt"/>
              </a:defRPr>
            </a:lvl2pPr>
          </a:lstStyle>
          <a:p>
            <a:pPr lvl="0"/>
            <a:r>
              <a:rPr lang="fr-FR" dirty="0"/>
              <a:t>2.1	 Lorem ipsum </a:t>
            </a:r>
            <a:r>
              <a:rPr lang="fr-FR" dirty="0" err="1"/>
              <a:t>dolor</a:t>
            </a:r>
            <a:r>
              <a:rPr lang="fr-FR" dirty="0"/>
              <a:t> </a:t>
            </a:r>
            <a:r>
              <a:rPr lang="fr-FR" dirty="0" err="1"/>
              <a:t>sit</a:t>
            </a:r>
            <a:endParaRPr lang="fr-FR" dirty="0"/>
          </a:p>
          <a:p>
            <a:pPr lvl="0"/>
            <a:r>
              <a:rPr lang="fr-FR" dirty="0"/>
              <a:t>1.2</a:t>
            </a:r>
          </a:p>
          <a:p>
            <a:pPr lvl="1"/>
            <a:r>
              <a:rPr lang="fr-FR" dirty="0"/>
              <a:t>Lorem ipsum </a:t>
            </a:r>
          </a:p>
        </p:txBody>
      </p:sp>
      <p:sp>
        <p:nvSpPr>
          <p:cNvPr id="27" name="Espace réservé du texte 9">
            <a:extLst>
              <a:ext uri="{FF2B5EF4-FFF2-40B4-BE49-F238E27FC236}">
                <a16:creationId xmlns:a16="http://schemas.microsoft.com/office/drawing/2014/main" id="{2196C402-93DB-4DE9-8192-EB4F777D263A}"/>
              </a:ext>
            </a:extLst>
          </p:cNvPr>
          <p:cNvSpPr>
            <a:spLocks noGrp="1"/>
          </p:cNvSpPr>
          <p:nvPr>
            <p:ph type="body" sz="quarter" idx="19" hasCustomPrompt="1"/>
          </p:nvPr>
        </p:nvSpPr>
        <p:spPr>
          <a:xfrm>
            <a:off x="6347784" y="2379824"/>
            <a:ext cx="2540723" cy="1052596"/>
          </a:xfrm>
        </p:spPr>
        <p:txBody>
          <a:bodyPr/>
          <a:lstStyle>
            <a:lvl1pPr>
              <a:defRPr sz="7600">
                <a:solidFill>
                  <a:schemeClr val="tx2"/>
                </a:solidFill>
                <a:latin typeface="Enedis Black" pitchFamily="50" charset="0"/>
              </a:defRPr>
            </a:lvl1pPr>
          </a:lstStyle>
          <a:p>
            <a:pPr lvl="0"/>
            <a:r>
              <a:rPr lang="fr-FR"/>
              <a:t>03</a:t>
            </a:r>
          </a:p>
        </p:txBody>
      </p:sp>
      <p:sp>
        <p:nvSpPr>
          <p:cNvPr id="28" name="Espace réservé du graphique SmartArt 11">
            <a:extLst>
              <a:ext uri="{FF2B5EF4-FFF2-40B4-BE49-F238E27FC236}">
                <a16:creationId xmlns:a16="http://schemas.microsoft.com/office/drawing/2014/main" id="{D9D41744-C32A-4DA2-886E-E9D1FA84E36A}"/>
              </a:ext>
            </a:extLst>
          </p:cNvPr>
          <p:cNvSpPr>
            <a:spLocks noGrp="1"/>
          </p:cNvSpPr>
          <p:nvPr>
            <p:ph type="dgm" sz="quarter" idx="20"/>
          </p:nvPr>
        </p:nvSpPr>
        <p:spPr>
          <a:xfrm>
            <a:off x="6390647" y="3468440"/>
            <a:ext cx="349020" cy="47313"/>
          </a:xfrm>
          <a:solidFill>
            <a:schemeClr val="accent1"/>
          </a:solidFill>
        </p:spPr>
        <p:txBody>
          <a:bodyPr>
            <a:noAutofit/>
          </a:bodyPr>
          <a:lstStyle>
            <a:lvl1pPr>
              <a:defRPr sz="100">
                <a:noFill/>
              </a:defRPr>
            </a:lvl1pPr>
          </a:lstStyle>
          <a:p>
            <a:endParaRPr lang="fr-FR"/>
          </a:p>
        </p:txBody>
      </p:sp>
      <p:sp>
        <p:nvSpPr>
          <p:cNvPr id="29" name="Espace réservé du texte 13">
            <a:extLst>
              <a:ext uri="{FF2B5EF4-FFF2-40B4-BE49-F238E27FC236}">
                <a16:creationId xmlns:a16="http://schemas.microsoft.com/office/drawing/2014/main" id="{EDABD2B4-6E57-4A4E-9B78-AF643E81CB7F}"/>
              </a:ext>
            </a:extLst>
          </p:cNvPr>
          <p:cNvSpPr>
            <a:spLocks noGrp="1"/>
          </p:cNvSpPr>
          <p:nvPr>
            <p:ph type="body" sz="quarter" idx="21" hasCustomPrompt="1"/>
          </p:nvPr>
        </p:nvSpPr>
        <p:spPr>
          <a:xfrm>
            <a:off x="6383505" y="3742357"/>
            <a:ext cx="2594766" cy="580480"/>
          </a:xfrm>
        </p:spPr>
        <p:txBody>
          <a:bodyPr/>
          <a:lstStyle>
            <a:lvl1pPr>
              <a:lnSpc>
                <a:spcPct val="101000"/>
              </a:lnSpc>
              <a:tabLst>
                <a:tab pos="361950" algn="l"/>
              </a:tabLst>
              <a:defRPr sz="1150">
                <a:solidFill>
                  <a:schemeClr val="tx2"/>
                </a:solidFill>
                <a:latin typeface="Enedis Light" pitchFamily="50" charset="0"/>
              </a:defRPr>
            </a:lvl1pPr>
            <a:lvl2pPr marL="0" indent="0">
              <a:lnSpc>
                <a:spcPct val="101000"/>
              </a:lnSpc>
              <a:spcAft>
                <a:spcPts val="600"/>
              </a:spcAft>
              <a:buNone/>
              <a:defRPr sz="1520" b="1">
                <a:solidFill>
                  <a:schemeClr val="tx2"/>
                </a:solidFill>
                <a:latin typeface="+mj-lt"/>
              </a:defRPr>
            </a:lvl2pPr>
          </a:lstStyle>
          <a:p>
            <a:pPr lvl="0"/>
            <a:r>
              <a:rPr lang="fr-FR" dirty="0"/>
              <a:t>3.1	 Lorem ipsum </a:t>
            </a:r>
            <a:r>
              <a:rPr lang="fr-FR" dirty="0" err="1"/>
              <a:t>dolor</a:t>
            </a:r>
            <a:r>
              <a:rPr lang="fr-FR" dirty="0"/>
              <a:t> </a:t>
            </a:r>
            <a:r>
              <a:rPr lang="fr-FR" dirty="0" err="1"/>
              <a:t>sit</a:t>
            </a:r>
            <a:endParaRPr lang="fr-FR" dirty="0"/>
          </a:p>
          <a:p>
            <a:pPr lvl="0"/>
            <a:r>
              <a:rPr lang="fr-FR" dirty="0"/>
              <a:t>1.2</a:t>
            </a:r>
          </a:p>
          <a:p>
            <a:pPr lvl="1"/>
            <a:r>
              <a:rPr lang="fr-FR" dirty="0"/>
              <a:t>Lorem ipsum </a:t>
            </a:r>
          </a:p>
        </p:txBody>
      </p:sp>
      <p:sp>
        <p:nvSpPr>
          <p:cNvPr id="30" name="Espace réservé du texte 9">
            <a:extLst>
              <a:ext uri="{FF2B5EF4-FFF2-40B4-BE49-F238E27FC236}">
                <a16:creationId xmlns:a16="http://schemas.microsoft.com/office/drawing/2014/main" id="{9C15C1B1-177F-4A57-9A6D-2BD71141E2B4}"/>
              </a:ext>
            </a:extLst>
          </p:cNvPr>
          <p:cNvSpPr>
            <a:spLocks noGrp="1"/>
          </p:cNvSpPr>
          <p:nvPr>
            <p:ph type="body" sz="quarter" idx="22" hasCustomPrompt="1"/>
          </p:nvPr>
        </p:nvSpPr>
        <p:spPr>
          <a:xfrm>
            <a:off x="9211634" y="2374187"/>
            <a:ext cx="2540723" cy="1052596"/>
          </a:xfrm>
        </p:spPr>
        <p:txBody>
          <a:bodyPr/>
          <a:lstStyle>
            <a:lvl1pPr>
              <a:defRPr sz="7600">
                <a:solidFill>
                  <a:schemeClr val="tx2"/>
                </a:solidFill>
                <a:latin typeface="Enedis Black" pitchFamily="50" charset="0"/>
              </a:defRPr>
            </a:lvl1pPr>
          </a:lstStyle>
          <a:p>
            <a:pPr lvl="0"/>
            <a:r>
              <a:rPr lang="fr-FR"/>
              <a:t>04</a:t>
            </a:r>
          </a:p>
        </p:txBody>
      </p:sp>
      <p:sp>
        <p:nvSpPr>
          <p:cNvPr id="31" name="Espace réservé du graphique SmartArt 11">
            <a:extLst>
              <a:ext uri="{FF2B5EF4-FFF2-40B4-BE49-F238E27FC236}">
                <a16:creationId xmlns:a16="http://schemas.microsoft.com/office/drawing/2014/main" id="{FB75016A-AD9C-431C-A565-811EC8D9B456}"/>
              </a:ext>
            </a:extLst>
          </p:cNvPr>
          <p:cNvSpPr>
            <a:spLocks noGrp="1"/>
          </p:cNvSpPr>
          <p:nvPr>
            <p:ph type="dgm" sz="quarter" idx="23"/>
          </p:nvPr>
        </p:nvSpPr>
        <p:spPr>
          <a:xfrm>
            <a:off x="9254497" y="3462803"/>
            <a:ext cx="349020" cy="47313"/>
          </a:xfrm>
          <a:solidFill>
            <a:srgbClr val="1D80D1"/>
          </a:solidFill>
        </p:spPr>
        <p:txBody>
          <a:bodyPr>
            <a:noAutofit/>
          </a:bodyPr>
          <a:lstStyle>
            <a:lvl1pPr>
              <a:defRPr sz="100">
                <a:noFill/>
              </a:defRPr>
            </a:lvl1pPr>
          </a:lstStyle>
          <a:p>
            <a:endParaRPr lang="fr-FR"/>
          </a:p>
        </p:txBody>
      </p:sp>
      <p:sp>
        <p:nvSpPr>
          <p:cNvPr id="32" name="Espace réservé du texte 13">
            <a:extLst>
              <a:ext uri="{FF2B5EF4-FFF2-40B4-BE49-F238E27FC236}">
                <a16:creationId xmlns:a16="http://schemas.microsoft.com/office/drawing/2014/main" id="{26D4ACD2-2013-4C0C-9BD8-57BF43C38FB3}"/>
              </a:ext>
            </a:extLst>
          </p:cNvPr>
          <p:cNvSpPr>
            <a:spLocks noGrp="1"/>
          </p:cNvSpPr>
          <p:nvPr>
            <p:ph type="body" sz="quarter" idx="24" hasCustomPrompt="1"/>
          </p:nvPr>
        </p:nvSpPr>
        <p:spPr>
          <a:xfrm>
            <a:off x="9247355" y="3736720"/>
            <a:ext cx="2594766" cy="580480"/>
          </a:xfrm>
        </p:spPr>
        <p:txBody>
          <a:bodyPr/>
          <a:lstStyle>
            <a:lvl1pPr>
              <a:lnSpc>
                <a:spcPct val="101000"/>
              </a:lnSpc>
              <a:tabLst>
                <a:tab pos="361950" algn="l"/>
              </a:tabLst>
              <a:defRPr sz="1150">
                <a:solidFill>
                  <a:schemeClr val="tx2"/>
                </a:solidFill>
                <a:latin typeface="Enedis Light" pitchFamily="50" charset="0"/>
              </a:defRPr>
            </a:lvl1pPr>
            <a:lvl2pPr marL="0" indent="0">
              <a:lnSpc>
                <a:spcPct val="101000"/>
              </a:lnSpc>
              <a:spcAft>
                <a:spcPts val="600"/>
              </a:spcAft>
              <a:buNone/>
              <a:defRPr sz="1520" b="1">
                <a:solidFill>
                  <a:schemeClr val="tx2"/>
                </a:solidFill>
                <a:latin typeface="+mj-lt"/>
              </a:defRPr>
            </a:lvl2pPr>
          </a:lstStyle>
          <a:p>
            <a:pPr lvl="0"/>
            <a:r>
              <a:rPr lang="fr-FR" dirty="0"/>
              <a:t>4.1	 Lorem ipsum </a:t>
            </a:r>
            <a:r>
              <a:rPr lang="fr-FR" dirty="0" err="1"/>
              <a:t>dolor</a:t>
            </a:r>
            <a:r>
              <a:rPr lang="fr-FR" dirty="0"/>
              <a:t> </a:t>
            </a:r>
            <a:r>
              <a:rPr lang="fr-FR" dirty="0" err="1"/>
              <a:t>sit</a:t>
            </a:r>
            <a:endParaRPr lang="fr-FR" dirty="0"/>
          </a:p>
          <a:p>
            <a:pPr lvl="0"/>
            <a:r>
              <a:rPr lang="fr-FR" dirty="0"/>
              <a:t>1.2</a:t>
            </a:r>
          </a:p>
          <a:p>
            <a:pPr lvl="1"/>
            <a:r>
              <a:rPr lang="fr-FR" dirty="0"/>
              <a:t>Lorem ipsum </a:t>
            </a:r>
          </a:p>
        </p:txBody>
      </p:sp>
    </p:spTree>
    <p:extLst>
      <p:ext uri="{BB962C8B-B14F-4D97-AF65-F5344CB8AC3E}">
        <p14:creationId xmlns:p14="http://schemas.microsoft.com/office/powerpoint/2010/main" val="1906310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anifesto J">
    <p:spTree>
      <p:nvGrpSpPr>
        <p:cNvPr id="1" name=""/>
        <p:cNvGrpSpPr/>
        <p:nvPr/>
      </p:nvGrpSpPr>
      <p:grpSpPr>
        <a:xfrm>
          <a:off x="0" y="0"/>
          <a:ext cx="0" cy="0"/>
          <a:chOff x="0" y="0"/>
          <a:chExt cx="0" cy="0"/>
        </a:xfrm>
      </p:grpSpPr>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p:txBody>
          <a:bodyPr/>
          <a:lstStyle>
            <a:lvl1pPr>
              <a:defRPr>
                <a:solidFill>
                  <a:schemeClr val="tx2"/>
                </a:solidFill>
              </a:defRPr>
            </a:lvl1pPr>
          </a:lstStyle>
          <a:p>
            <a:r>
              <a:rPr lang="fr-FR"/>
              <a:t>Document confidentiel - ne pas diffuser                          00 / 00 /2021</a:t>
            </a:r>
          </a:p>
        </p:txBody>
      </p:sp>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p:txBody>
          <a:bodyPr/>
          <a:lstStyle>
            <a:lvl1pPr>
              <a:defRPr>
                <a:solidFill>
                  <a:schemeClr val="tx2"/>
                </a:solidFill>
              </a:defRPr>
            </a:lvl1pPr>
          </a:lstStyle>
          <a:p>
            <a:r>
              <a:rPr lang="fr-FR"/>
              <a:t>Sujet du document</a:t>
            </a: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tx2"/>
                </a:solidFill>
              </a:defRPr>
            </a:lvl1pPr>
          </a:lstStyle>
          <a:p>
            <a:fld id="{6B54B0F7-55DD-40D6-B7F4-70B586885C0B}" type="slidenum">
              <a:rPr lang="fr-FR" smtClean="0"/>
              <a:pPr/>
              <a:t>‹N°›</a:t>
            </a:fld>
            <a:endParaRPr lang="fr-FR"/>
          </a:p>
        </p:txBody>
      </p:sp>
      <p:sp>
        <p:nvSpPr>
          <p:cNvPr id="14" name="Titre 8">
            <a:extLst>
              <a:ext uri="{FF2B5EF4-FFF2-40B4-BE49-F238E27FC236}">
                <a16:creationId xmlns:a16="http://schemas.microsoft.com/office/drawing/2014/main" id="{84C899FF-869A-4315-A506-197107D1CE36}"/>
              </a:ext>
            </a:extLst>
          </p:cNvPr>
          <p:cNvSpPr>
            <a:spLocks noGrp="1"/>
          </p:cNvSpPr>
          <p:nvPr>
            <p:ph type="title" hasCustomPrompt="1"/>
          </p:nvPr>
        </p:nvSpPr>
        <p:spPr>
          <a:xfrm>
            <a:off x="493391" y="488357"/>
            <a:ext cx="11175540" cy="891911"/>
          </a:xfrm>
        </p:spPr>
        <p:txBody>
          <a:bodyPr/>
          <a:lstStyle>
            <a:lvl1pPr>
              <a:lnSpc>
                <a:spcPct val="84000"/>
              </a:lnSpc>
              <a:defRPr sz="3450">
                <a:solidFill>
                  <a:schemeClr val="tx2"/>
                </a:solidFill>
              </a:defRPr>
            </a:lvl1pPr>
          </a:lstStyle>
          <a:p>
            <a:r>
              <a:rPr lang="fr-FR"/>
              <a:t>Lorem ipsum </a:t>
            </a:r>
            <a:r>
              <a:rPr lang="fr-FR" err="1"/>
              <a:t>dolor</a:t>
            </a:r>
            <a:r>
              <a:rPr lang="fr-FR"/>
              <a:t> </a:t>
            </a:r>
            <a:r>
              <a:rPr lang="fr-FR" err="1"/>
              <a:t>sit</a:t>
            </a:r>
            <a:r>
              <a:rPr lang="fr-FR"/>
              <a:t> </a:t>
            </a:r>
            <a:r>
              <a:rPr lang="fr-FR" err="1"/>
              <a:t>amet</a:t>
            </a:r>
            <a:r>
              <a:rPr lang="fr-FR"/>
              <a:t>, </a:t>
            </a:r>
            <a:r>
              <a:rPr lang="fr-FR" err="1"/>
              <a:t>consectetuer</a:t>
            </a:r>
            <a:r>
              <a:rPr lang="fr-FR"/>
              <a:t/>
            </a:r>
            <a:br>
              <a:rPr lang="fr-FR"/>
            </a:b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endParaRPr lang="fr-FR"/>
          </a:p>
        </p:txBody>
      </p:sp>
      <p:sp>
        <p:nvSpPr>
          <p:cNvPr id="22" name="Espace réservé pour une image  4">
            <a:extLst>
              <a:ext uri="{FF2B5EF4-FFF2-40B4-BE49-F238E27FC236}">
                <a16:creationId xmlns:a16="http://schemas.microsoft.com/office/drawing/2014/main" id="{E04FBDC5-3108-4A68-A848-7297022E59E6}"/>
              </a:ext>
            </a:extLst>
          </p:cNvPr>
          <p:cNvSpPr>
            <a:spLocks noGrp="1" noChangeAspect="1"/>
          </p:cNvSpPr>
          <p:nvPr>
            <p:ph type="pic" sz="quarter" idx="36"/>
          </p:nvPr>
        </p:nvSpPr>
        <p:spPr>
          <a:xfrm>
            <a:off x="417146" y="1981834"/>
            <a:ext cx="752727" cy="684039"/>
          </a:xfrm>
        </p:spPr>
        <p:txBody>
          <a:bodyPr>
            <a:noAutofit/>
          </a:bodyPr>
          <a:lstStyle>
            <a:lvl1pPr>
              <a:defRPr>
                <a:noFill/>
              </a:defRPr>
            </a:lvl1pPr>
          </a:lstStyle>
          <a:p>
            <a:endParaRPr lang="fr-FR"/>
          </a:p>
        </p:txBody>
      </p:sp>
      <p:sp>
        <p:nvSpPr>
          <p:cNvPr id="33" name="Espace réservé du texte 12">
            <a:extLst>
              <a:ext uri="{FF2B5EF4-FFF2-40B4-BE49-F238E27FC236}">
                <a16:creationId xmlns:a16="http://schemas.microsoft.com/office/drawing/2014/main" id="{9A2FB658-A970-44CD-B06F-03C5C99E8A92}"/>
              </a:ext>
            </a:extLst>
          </p:cNvPr>
          <p:cNvSpPr>
            <a:spLocks noGrp="1"/>
          </p:cNvSpPr>
          <p:nvPr>
            <p:ph type="body" sz="quarter" idx="18" hasCustomPrompt="1"/>
          </p:nvPr>
        </p:nvSpPr>
        <p:spPr>
          <a:xfrm>
            <a:off x="1404476" y="1993085"/>
            <a:ext cx="4420914" cy="1066446"/>
          </a:xfrm>
        </p:spPr>
        <p:txBody>
          <a:bodyPr/>
          <a:lstStyle>
            <a:lvl1pPr algn="l">
              <a:defRPr>
                <a:solidFill>
                  <a:schemeClr val="tx1"/>
                </a:solidFill>
              </a:defRPr>
            </a:lvl1pPr>
            <a:lvl2pPr algn="l">
              <a:buNone/>
              <a:defRPr lang="fr-FR" sz="1700" b="1" kern="1200" dirty="0">
                <a:solidFill>
                  <a:schemeClr val="tx2"/>
                </a:solidFill>
                <a:latin typeface="+mj-lt"/>
                <a:ea typeface="+mn-ea"/>
                <a:cs typeface="+mn-cs"/>
              </a:defRPr>
            </a:lvl2pPr>
            <a:lvl3pPr marL="0" indent="0" algn="l">
              <a:buNone/>
              <a:defRPr sz="4800">
                <a:solidFill>
                  <a:schemeClr val="tx2"/>
                </a:solidFill>
                <a:latin typeface="Enedis Black" pitchFamily="50" charset="0"/>
              </a:defRPr>
            </a:lvl3pPr>
            <a:lvl5pPr>
              <a:defRPr/>
            </a:lvl5pPr>
          </a:lstStyle>
          <a:p>
            <a:pPr lvl="0"/>
            <a:r>
              <a:rPr lang="fr-FR" dirty="0"/>
              <a:t>Lorem ipsum</a:t>
            </a:r>
          </a:p>
          <a:p>
            <a:pPr lvl="1"/>
            <a:r>
              <a:rPr lang="fr-FR" dirty="0"/>
              <a:t>Lorem ipsum </a:t>
            </a:r>
            <a:r>
              <a:rPr lang="fr-FR" dirty="0" err="1"/>
              <a:t>dolor</a:t>
            </a:r>
            <a:endParaRPr lang="fr-FR" dirty="0"/>
          </a:p>
          <a:p>
            <a:pPr lvl="2"/>
            <a:r>
              <a:rPr lang="fr-FR" dirty="0"/>
              <a:t>55%</a:t>
            </a:r>
          </a:p>
        </p:txBody>
      </p:sp>
      <p:sp>
        <p:nvSpPr>
          <p:cNvPr id="19" name="Espace réservé pour une image  4">
            <a:extLst>
              <a:ext uri="{FF2B5EF4-FFF2-40B4-BE49-F238E27FC236}">
                <a16:creationId xmlns:a16="http://schemas.microsoft.com/office/drawing/2014/main" id="{415F1AA5-3FCD-45E1-BBFF-217B1CFBC102}"/>
              </a:ext>
            </a:extLst>
          </p:cNvPr>
          <p:cNvSpPr>
            <a:spLocks noGrp="1" noChangeAspect="1"/>
          </p:cNvSpPr>
          <p:nvPr>
            <p:ph type="pic" sz="quarter" idx="51"/>
          </p:nvPr>
        </p:nvSpPr>
        <p:spPr>
          <a:xfrm>
            <a:off x="417146" y="4136106"/>
            <a:ext cx="752727" cy="684039"/>
          </a:xfrm>
        </p:spPr>
        <p:txBody>
          <a:bodyPr>
            <a:noAutofit/>
          </a:bodyPr>
          <a:lstStyle>
            <a:lvl1pPr>
              <a:defRPr>
                <a:noFill/>
              </a:defRPr>
            </a:lvl1pPr>
          </a:lstStyle>
          <a:p>
            <a:endParaRPr lang="fr-FR"/>
          </a:p>
        </p:txBody>
      </p:sp>
      <p:sp>
        <p:nvSpPr>
          <p:cNvPr id="20" name="Espace réservé du texte 12">
            <a:extLst>
              <a:ext uri="{FF2B5EF4-FFF2-40B4-BE49-F238E27FC236}">
                <a16:creationId xmlns:a16="http://schemas.microsoft.com/office/drawing/2014/main" id="{5E9425B2-50D3-4973-9F52-A367FAC071B4}"/>
              </a:ext>
            </a:extLst>
          </p:cNvPr>
          <p:cNvSpPr>
            <a:spLocks noGrp="1"/>
          </p:cNvSpPr>
          <p:nvPr>
            <p:ph type="body" sz="quarter" idx="52" hasCustomPrompt="1"/>
          </p:nvPr>
        </p:nvSpPr>
        <p:spPr>
          <a:xfrm>
            <a:off x="1404476" y="4190630"/>
            <a:ext cx="4420914" cy="1066446"/>
          </a:xfrm>
        </p:spPr>
        <p:txBody>
          <a:bodyPr/>
          <a:lstStyle>
            <a:lvl1pPr algn="l">
              <a:defRPr>
                <a:solidFill>
                  <a:schemeClr val="tx1"/>
                </a:solidFill>
              </a:defRPr>
            </a:lvl1pPr>
            <a:lvl2pPr algn="l">
              <a:buNone/>
              <a:defRPr lang="fr-FR" sz="1700" b="1" kern="1200" dirty="0">
                <a:solidFill>
                  <a:schemeClr val="tx2"/>
                </a:solidFill>
                <a:latin typeface="+mj-lt"/>
                <a:ea typeface="+mn-ea"/>
                <a:cs typeface="+mn-cs"/>
              </a:defRPr>
            </a:lvl2pPr>
            <a:lvl3pPr marL="0" indent="0" algn="l">
              <a:buNone/>
              <a:defRPr sz="4800">
                <a:solidFill>
                  <a:schemeClr val="tx2"/>
                </a:solidFill>
                <a:latin typeface="Enedis Black" pitchFamily="50" charset="0"/>
              </a:defRPr>
            </a:lvl3pPr>
            <a:lvl5pPr>
              <a:defRPr/>
            </a:lvl5pPr>
          </a:lstStyle>
          <a:p>
            <a:pPr lvl="0"/>
            <a:r>
              <a:rPr lang="fr-FR"/>
              <a:t>Lorem ipsum</a:t>
            </a:r>
          </a:p>
          <a:p>
            <a:pPr lvl="1"/>
            <a:r>
              <a:rPr lang="fr-FR"/>
              <a:t>Lorem ipsum </a:t>
            </a:r>
            <a:r>
              <a:rPr lang="fr-FR" err="1"/>
              <a:t>dolor</a:t>
            </a:r>
            <a:endParaRPr lang="fr-FR"/>
          </a:p>
          <a:p>
            <a:pPr lvl="2"/>
            <a:r>
              <a:rPr lang="fr-FR"/>
              <a:t>55%</a:t>
            </a:r>
          </a:p>
        </p:txBody>
      </p:sp>
      <p:sp>
        <p:nvSpPr>
          <p:cNvPr id="21" name="Espace réservé du texte 12">
            <a:extLst>
              <a:ext uri="{FF2B5EF4-FFF2-40B4-BE49-F238E27FC236}">
                <a16:creationId xmlns:a16="http://schemas.microsoft.com/office/drawing/2014/main" id="{35FBF5A5-373B-4A7A-85EA-800E004FD4CE}"/>
              </a:ext>
            </a:extLst>
          </p:cNvPr>
          <p:cNvSpPr>
            <a:spLocks noGrp="1"/>
          </p:cNvSpPr>
          <p:nvPr>
            <p:ph type="body" sz="quarter" idx="53" hasCustomPrompt="1"/>
          </p:nvPr>
        </p:nvSpPr>
        <p:spPr>
          <a:xfrm>
            <a:off x="7140479" y="1981834"/>
            <a:ext cx="4346671" cy="1066446"/>
          </a:xfrm>
        </p:spPr>
        <p:txBody>
          <a:bodyPr/>
          <a:lstStyle>
            <a:lvl1pPr algn="l">
              <a:defRPr>
                <a:solidFill>
                  <a:schemeClr val="tx1"/>
                </a:solidFill>
              </a:defRPr>
            </a:lvl1pPr>
            <a:lvl2pPr algn="l">
              <a:buNone/>
              <a:defRPr lang="fr-FR" sz="1700" b="1" kern="1200" dirty="0">
                <a:solidFill>
                  <a:schemeClr val="tx2"/>
                </a:solidFill>
                <a:latin typeface="+mj-lt"/>
                <a:ea typeface="+mn-ea"/>
                <a:cs typeface="+mn-cs"/>
              </a:defRPr>
            </a:lvl2pPr>
            <a:lvl3pPr marL="0" indent="0" algn="l">
              <a:buNone/>
              <a:defRPr sz="4800">
                <a:solidFill>
                  <a:schemeClr val="tx2"/>
                </a:solidFill>
                <a:latin typeface="Enedis Black" pitchFamily="50" charset="0"/>
              </a:defRPr>
            </a:lvl3pPr>
            <a:lvl5pPr>
              <a:defRPr/>
            </a:lvl5pPr>
          </a:lstStyle>
          <a:p>
            <a:pPr lvl="0"/>
            <a:r>
              <a:rPr lang="fr-FR"/>
              <a:t>Lorem ipsum</a:t>
            </a:r>
          </a:p>
          <a:p>
            <a:pPr lvl="1"/>
            <a:r>
              <a:rPr lang="fr-FR"/>
              <a:t>Lorem ipsum </a:t>
            </a:r>
            <a:r>
              <a:rPr lang="fr-FR" err="1"/>
              <a:t>dolor</a:t>
            </a:r>
            <a:endParaRPr lang="fr-FR"/>
          </a:p>
          <a:p>
            <a:pPr lvl="2"/>
            <a:r>
              <a:rPr lang="fr-FR"/>
              <a:t>55%</a:t>
            </a:r>
          </a:p>
        </p:txBody>
      </p:sp>
      <p:sp>
        <p:nvSpPr>
          <p:cNvPr id="23" name="Espace réservé du texte 12">
            <a:extLst>
              <a:ext uri="{FF2B5EF4-FFF2-40B4-BE49-F238E27FC236}">
                <a16:creationId xmlns:a16="http://schemas.microsoft.com/office/drawing/2014/main" id="{3B8D7F78-F4A3-4D59-9074-27EF37392FB3}"/>
              </a:ext>
            </a:extLst>
          </p:cNvPr>
          <p:cNvSpPr>
            <a:spLocks noGrp="1"/>
          </p:cNvSpPr>
          <p:nvPr>
            <p:ph type="body" sz="quarter" idx="54" hasCustomPrompt="1"/>
          </p:nvPr>
        </p:nvSpPr>
        <p:spPr>
          <a:xfrm>
            <a:off x="7140479" y="4179379"/>
            <a:ext cx="4346671" cy="1066446"/>
          </a:xfrm>
        </p:spPr>
        <p:txBody>
          <a:bodyPr/>
          <a:lstStyle>
            <a:lvl1pPr algn="l">
              <a:defRPr>
                <a:solidFill>
                  <a:schemeClr val="tx1"/>
                </a:solidFill>
              </a:defRPr>
            </a:lvl1pPr>
            <a:lvl2pPr algn="l">
              <a:buNone/>
              <a:defRPr lang="fr-FR" sz="1700" b="1" kern="1200" dirty="0">
                <a:solidFill>
                  <a:schemeClr val="tx2"/>
                </a:solidFill>
                <a:latin typeface="+mj-lt"/>
                <a:ea typeface="+mn-ea"/>
                <a:cs typeface="+mn-cs"/>
              </a:defRPr>
            </a:lvl2pPr>
            <a:lvl3pPr marL="0" indent="0" algn="l">
              <a:buNone/>
              <a:defRPr sz="4800">
                <a:solidFill>
                  <a:schemeClr val="tx2"/>
                </a:solidFill>
                <a:latin typeface="Enedis Black" pitchFamily="50" charset="0"/>
              </a:defRPr>
            </a:lvl3pPr>
            <a:lvl5pPr>
              <a:defRPr/>
            </a:lvl5pPr>
          </a:lstStyle>
          <a:p>
            <a:pPr lvl="0"/>
            <a:r>
              <a:rPr lang="fr-FR"/>
              <a:t>Lorem ipsum</a:t>
            </a:r>
          </a:p>
          <a:p>
            <a:pPr lvl="1"/>
            <a:r>
              <a:rPr lang="fr-FR"/>
              <a:t>Lorem ipsum </a:t>
            </a:r>
            <a:r>
              <a:rPr lang="fr-FR" err="1"/>
              <a:t>dolor</a:t>
            </a:r>
            <a:endParaRPr lang="fr-FR"/>
          </a:p>
          <a:p>
            <a:pPr lvl="2"/>
            <a:r>
              <a:rPr lang="fr-FR"/>
              <a:t>55%</a:t>
            </a:r>
          </a:p>
        </p:txBody>
      </p:sp>
      <p:sp>
        <p:nvSpPr>
          <p:cNvPr id="24" name="Espace réservé pour une image  4">
            <a:extLst>
              <a:ext uri="{FF2B5EF4-FFF2-40B4-BE49-F238E27FC236}">
                <a16:creationId xmlns:a16="http://schemas.microsoft.com/office/drawing/2014/main" id="{EF074B27-C626-40F3-A139-E1C2F76E70CF}"/>
              </a:ext>
            </a:extLst>
          </p:cNvPr>
          <p:cNvSpPr>
            <a:spLocks noGrp="1" noChangeAspect="1"/>
          </p:cNvSpPr>
          <p:nvPr>
            <p:ph type="pic" sz="quarter" idx="55"/>
          </p:nvPr>
        </p:nvSpPr>
        <p:spPr>
          <a:xfrm>
            <a:off x="6189887" y="2010409"/>
            <a:ext cx="752727" cy="684039"/>
          </a:xfrm>
        </p:spPr>
        <p:txBody>
          <a:bodyPr>
            <a:noAutofit/>
          </a:bodyPr>
          <a:lstStyle>
            <a:lvl1pPr>
              <a:defRPr>
                <a:noFill/>
              </a:defRPr>
            </a:lvl1pPr>
          </a:lstStyle>
          <a:p>
            <a:endParaRPr lang="fr-FR"/>
          </a:p>
        </p:txBody>
      </p:sp>
      <p:sp>
        <p:nvSpPr>
          <p:cNvPr id="25" name="Espace réservé pour une image  4">
            <a:extLst>
              <a:ext uri="{FF2B5EF4-FFF2-40B4-BE49-F238E27FC236}">
                <a16:creationId xmlns:a16="http://schemas.microsoft.com/office/drawing/2014/main" id="{51512C5B-4839-4393-9DAE-584334376F99}"/>
              </a:ext>
            </a:extLst>
          </p:cNvPr>
          <p:cNvSpPr>
            <a:spLocks noGrp="1" noChangeAspect="1"/>
          </p:cNvSpPr>
          <p:nvPr>
            <p:ph type="pic" sz="quarter" idx="56"/>
          </p:nvPr>
        </p:nvSpPr>
        <p:spPr>
          <a:xfrm>
            <a:off x="6189887" y="4164681"/>
            <a:ext cx="752727" cy="684039"/>
          </a:xfrm>
        </p:spPr>
        <p:txBody>
          <a:bodyPr>
            <a:noAutofit/>
          </a:bodyPr>
          <a:lstStyle>
            <a:lvl1pPr>
              <a:defRPr>
                <a:noFill/>
              </a:defRPr>
            </a:lvl1pPr>
          </a:lstStyle>
          <a:p>
            <a:endParaRPr lang="fr-FR"/>
          </a:p>
        </p:txBody>
      </p:sp>
    </p:spTree>
    <p:extLst>
      <p:ext uri="{BB962C8B-B14F-4D97-AF65-F5344CB8AC3E}">
        <p14:creationId xmlns:p14="http://schemas.microsoft.com/office/powerpoint/2010/main" val="3376942434"/>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apositive de fin B">
    <p:bg>
      <p:bgPr>
        <a:solidFill>
          <a:schemeClr val="tx2"/>
        </a:solidFill>
        <a:effectLst/>
      </p:bgPr>
    </p:bg>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DDD9CC10-5D4B-493F-9CC4-F817D28FB66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13998" y="5991463"/>
            <a:ext cx="1717234" cy="347269"/>
          </a:xfrm>
          <a:prstGeom prst="rect">
            <a:avLst/>
          </a:prstGeom>
        </p:spPr>
      </p:pic>
      <p:pic>
        <p:nvPicPr>
          <p:cNvPr id="6" name="Image 5">
            <a:extLst>
              <a:ext uri="{FF2B5EF4-FFF2-40B4-BE49-F238E27FC236}">
                <a16:creationId xmlns:a16="http://schemas.microsoft.com/office/drawing/2014/main" id="{66B193B2-1E56-44B7-B75B-DFEE080234F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1" y="1225050"/>
            <a:ext cx="12192001" cy="5632950"/>
          </a:xfrm>
          <a:prstGeom prst="rect">
            <a:avLst/>
          </a:prstGeom>
        </p:spPr>
      </p:pic>
      <p:sp>
        <p:nvSpPr>
          <p:cNvPr id="14" name="Espace réservé du graphique SmartArt 13">
            <a:extLst>
              <a:ext uri="{FF2B5EF4-FFF2-40B4-BE49-F238E27FC236}">
                <a16:creationId xmlns:a16="http://schemas.microsoft.com/office/drawing/2014/main" id="{973E2610-5285-4FB7-81EE-50D1FD63F89E}"/>
              </a:ext>
            </a:extLst>
          </p:cNvPr>
          <p:cNvSpPr>
            <a:spLocks noGrp="1" noChangeAspect="1"/>
          </p:cNvSpPr>
          <p:nvPr>
            <p:ph type="dgm" sz="quarter" idx="10"/>
          </p:nvPr>
        </p:nvSpPr>
        <p:spPr>
          <a:xfrm>
            <a:off x="499724" y="2333405"/>
            <a:ext cx="430615" cy="305020"/>
          </a:xfrm>
          <a:custGeom>
            <a:avLst/>
            <a:gdLst>
              <a:gd name="connsiteX0" fmla="*/ 223917 w 5374797"/>
              <a:gd name="connsiteY0" fmla="*/ 382270 h 3807141"/>
              <a:gd name="connsiteX1" fmla="*/ 223917 w 5374797"/>
              <a:gd name="connsiteY1" fmla="*/ 3424871 h 3807141"/>
              <a:gd name="connsiteX2" fmla="*/ 1488440 w 5374797"/>
              <a:gd name="connsiteY2" fmla="*/ 2160349 h 3807141"/>
              <a:gd name="connsiteX3" fmla="*/ 1646793 w 5374797"/>
              <a:gd name="connsiteY3" fmla="*/ 2318702 h 3807141"/>
              <a:gd name="connsiteX4" fmla="*/ 382270 w 5374797"/>
              <a:gd name="connsiteY4" fmla="*/ 3583224 h 3807141"/>
              <a:gd name="connsiteX5" fmla="*/ 4992527 w 5374797"/>
              <a:gd name="connsiteY5" fmla="*/ 3583224 h 3807141"/>
              <a:gd name="connsiteX6" fmla="*/ 3728004 w 5374797"/>
              <a:gd name="connsiteY6" fmla="*/ 2318702 h 3807141"/>
              <a:gd name="connsiteX7" fmla="*/ 3886357 w 5374797"/>
              <a:gd name="connsiteY7" fmla="*/ 2160349 h 3807141"/>
              <a:gd name="connsiteX8" fmla="*/ 5150880 w 5374797"/>
              <a:gd name="connsiteY8" fmla="*/ 3424871 h 3807141"/>
              <a:gd name="connsiteX9" fmla="*/ 5150880 w 5374797"/>
              <a:gd name="connsiteY9" fmla="*/ 382270 h 3807141"/>
              <a:gd name="connsiteX10" fmla="*/ 2959258 w 5374797"/>
              <a:gd name="connsiteY10" fmla="*/ 2573892 h 3807141"/>
              <a:gd name="connsiteX11" fmla="*/ 2687398 w 5374797"/>
              <a:gd name="connsiteY11" fmla="*/ 2686208 h 3807141"/>
              <a:gd name="connsiteX12" fmla="*/ 2415539 w 5374797"/>
              <a:gd name="connsiteY12" fmla="*/ 2573892 h 3807141"/>
              <a:gd name="connsiteX13" fmla="*/ 111998 w 5374797"/>
              <a:gd name="connsiteY13" fmla="*/ 0 h 3807141"/>
              <a:gd name="connsiteX14" fmla="*/ 3807141 w 5374797"/>
              <a:gd name="connsiteY14" fmla="*/ 0 h 3807141"/>
              <a:gd name="connsiteX15" fmla="*/ 3807141 w 5374797"/>
              <a:gd name="connsiteY15" fmla="*/ 223917 h 3807141"/>
              <a:gd name="connsiteX16" fmla="*/ 382270 w 5374797"/>
              <a:gd name="connsiteY16" fmla="*/ 223917 h 3807141"/>
              <a:gd name="connsiteX17" fmla="*/ 2573892 w 5374797"/>
              <a:gd name="connsiteY17" fmla="*/ 2415539 h 3807141"/>
              <a:gd name="connsiteX18" fmla="*/ 2800905 w 5374797"/>
              <a:gd name="connsiteY18" fmla="*/ 2415539 h 3807141"/>
              <a:gd name="connsiteX19" fmla="*/ 4992527 w 5374797"/>
              <a:gd name="connsiteY19" fmla="*/ 223917 h 3807141"/>
              <a:gd name="connsiteX20" fmla="*/ 4255054 w 5374797"/>
              <a:gd name="connsiteY20" fmla="*/ 223917 h 3807141"/>
              <a:gd name="connsiteX21" fmla="*/ 4255054 w 5374797"/>
              <a:gd name="connsiteY21" fmla="*/ 0 h 3807141"/>
              <a:gd name="connsiteX22" fmla="*/ 5262799 w 5374797"/>
              <a:gd name="connsiteY22" fmla="*/ 0 h 3807141"/>
              <a:gd name="connsiteX23" fmla="*/ 5374797 w 5374797"/>
              <a:gd name="connsiteY23" fmla="*/ 111998 h 3807141"/>
              <a:gd name="connsiteX24" fmla="*/ 5374797 w 5374797"/>
              <a:gd name="connsiteY24" fmla="*/ 3695222 h 3807141"/>
              <a:gd name="connsiteX25" fmla="*/ 5262799 w 5374797"/>
              <a:gd name="connsiteY25" fmla="*/ 3807141 h 3807141"/>
              <a:gd name="connsiteX26" fmla="*/ 111998 w 5374797"/>
              <a:gd name="connsiteY26" fmla="*/ 3807141 h 3807141"/>
              <a:gd name="connsiteX27" fmla="*/ 0 w 5374797"/>
              <a:gd name="connsiteY27" fmla="*/ 3695222 h 3807141"/>
              <a:gd name="connsiteX28" fmla="*/ 0 w 5374797"/>
              <a:gd name="connsiteY28" fmla="*/ 111998 h 3807141"/>
              <a:gd name="connsiteX29" fmla="*/ 111998 w 5374797"/>
              <a:gd name="connsiteY29" fmla="*/ 0 h 380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74797" h="3807141">
                <a:moveTo>
                  <a:pt x="223917" y="382270"/>
                </a:moveTo>
                <a:lnTo>
                  <a:pt x="223917" y="3424871"/>
                </a:lnTo>
                <a:lnTo>
                  <a:pt x="1488440" y="2160349"/>
                </a:lnTo>
                <a:lnTo>
                  <a:pt x="1646793" y="2318702"/>
                </a:lnTo>
                <a:lnTo>
                  <a:pt x="382270" y="3583224"/>
                </a:lnTo>
                <a:lnTo>
                  <a:pt x="4992527" y="3583224"/>
                </a:lnTo>
                <a:lnTo>
                  <a:pt x="3728004" y="2318702"/>
                </a:lnTo>
                <a:lnTo>
                  <a:pt x="3886357" y="2160349"/>
                </a:lnTo>
                <a:lnTo>
                  <a:pt x="5150880" y="3424871"/>
                </a:lnTo>
                <a:lnTo>
                  <a:pt x="5150880" y="382270"/>
                </a:lnTo>
                <a:lnTo>
                  <a:pt x="2959258" y="2573892"/>
                </a:lnTo>
                <a:cubicBezTo>
                  <a:pt x="2884248" y="2648822"/>
                  <a:pt x="2785823" y="2686208"/>
                  <a:pt x="2687398" y="2686208"/>
                </a:cubicBezTo>
                <a:cubicBezTo>
                  <a:pt x="2588974" y="2686208"/>
                  <a:pt x="2490549" y="2648822"/>
                  <a:pt x="2415539" y="2573892"/>
                </a:cubicBezTo>
                <a:close/>
                <a:moveTo>
                  <a:pt x="111998" y="0"/>
                </a:moveTo>
                <a:lnTo>
                  <a:pt x="3807141" y="0"/>
                </a:lnTo>
                <a:lnTo>
                  <a:pt x="3807141" y="223917"/>
                </a:lnTo>
                <a:lnTo>
                  <a:pt x="382270" y="223917"/>
                </a:lnTo>
                <a:lnTo>
                  <a:pt x="2573892" y="2415539"/>
                </a:lnTo>
                <a:cubicBezTo>
                  <a:pt x="2636440" y="2478087"/>
                  <a:pt x="2738357" y="2478087"/>
                  <a:pt x="2800905" y="2415539"/>
                </a:cubicBezTo>
                <a:lnTo>
                  <a:pt x="4992527" y="223917"/>
                </a:lnTo>
                <a:lnTo>
                  <a:pt x="4255054" y="223917"/>
                </a:lnTo>
                <a:lnTo>
                  <a:pt x="4255054" y="0"/>
                </a:lnTo>
                <a:lnTo>
                  <a:pt x="5262799" y="0"/>
                </a:lnTo>
                <a:cubicBezTo>
                  <a:pt x="5324711" y="0"/>
                  <a:pt x="5374797" y="50086"/>
                  <a:pt x="5374797" y="111998"/>
                </a:cubicBezTo>
                <a:lnTo>
                  <a:pt x="5374797" y="3695222"/>
                </a:lnTo>
                <a:cubicBezTo>
                  <a:pt x="5374797" y="3757055"/>
                  <a:pt x="5324711" y="3807141"/>
                  <a:pt x="5262799" y="3807141"/>
                </a:cubicBezTo>
                <a:lnTo>
                  <a:pt x="111998" y="3807141"/>
                </a:lnTo>
                <a:cubicBezTo>
                  <a:pt x="50086" y="3807141"/>
                  <a:pt x="0" y="3757055"/>
                  <a:pt x="0" y="3695222"/>
                </a:cubicBezTo>
                <a:lnTo>
                  <a:pt x="0" y="111998"/>
                </a:lnTo>
                <a:cubicBezTo>
                  <a:pt x="0" y="50086"/>
                  <a:pt x="50086" y="0"/>
                  <a:pt x="111998" y="0"/>
                </a:cubicBezTo>
                <a:close/>
              </a:path>
            </a:pathLst>
          </a:custGeom>
          <a:solidFill>
            <a:schemeClr val="bg1"/>
          </a:solidFill>
        </p:spPr>
        <p:txBody>
          <a:bodyPr wrap="square">
            <a:noAutofit/>
          </a:bodyPr>
          <a:lstStyle>
            <a:lvl1pPr>
              <a:defRPr>
                <a:noFill/>
              </a:defRPr>
            </a:lvl1pPr>
          </a:lstStyle>
          <a:p>
            <a:endParaRPr lang="fr-FR"/>
          </a:p>
        </p:txBody>
      </p:sp>
      <p:sp>
        <p:nvSpPr>
          <p:cNvPr id="2" name="Title 1"/>
          <p:cNvSpPr>
            <a:spLocks noGrp="1"/>
          </p:cNvSpPr>
          <p:nvPr>
            <p:ph type="ctrTitle" hasCustomPrompt="1"/>
          </p:nvPr>
        </p:nvSpPr>
        <p:spPr>
          <a:xfrm>
            <a:off x="1117814" y="2416725"/>
            <a:ext cx="1649199" cy="212174"/>
          </a:xfrm>
        </p:spPr>
        <p:txBody>
          <a:bodyPr anchor="b"/>
          <a:lstStyle>
            <a:lvl1pPr algn="l">
              <a:lnSpc>
                <a:spcPct val="76000"/>
              </a:lnSpc>
              <a:defRPr sz="1800" b="0">
                <a:solidFill>
                  <a:schemeClr val="bg1"/>
                </a:solidFill>
                <a:latin typeface="Enedis Medium" pitchFamily="50" charset="0"/>
              </a:defRPr>
            </a:lvl1pPr>
          </a:lstStyle>
          <a:p>
            <a:r>
              <a:rPr lang="fr-FR" dirty="0"/>
              <a:t>CONTACT</a:t>
            </a:r>
            <a:endParaRPr lang="en-US" dirty="0"/>
          </a:p>
        </p:txBody>
      </p:sp>
      <p:sp>
        <p:nvSpPr>
          <p:cNvPr id="15" name="Espace réservé du texte 12">
            <a:extLst>
              <a:ext uri="{FF2B5EF4-FFF2-40B4-BE49-F238E27FC236}">
                <a16:creationId xmlns:a16="http://schemas.microsoft.com/office/drawing/2014/main" id="{190F6F84-45B1-4AB4-831B-9B733BCD9327}"/>
              </a:ext>
            </a:extLst>
          </p:cNvPr>
          <p:cNvSpPr>
            <a:spLocks noGrp="1"/>
          </p:cNvSpPr>
          <p:nvPr>
            <p:ph type="body" sz="quarter" idx="18" hasCustomPrompt="1"/>
          </p:nvPr>
        </p:nvSpPr>
        <p:spPr>
          <a:xfrm>
            <a:off x="499724" y="2855952"/>
            <a:ext cx="4420914" cy="412742"/>
          </a:xfrm>
        </p:spPr>
        <p:txBody>
          <a:bodyPr/>
          <a:lstStyle>
            <a:lvl1pPr algn="l">
              <a:defRPr sz="1480">
                <a:solidFill>
                  <a:schemeClr val="bg1"/>
                </a:solidFill>
              </a:defRPr>
            </a:lvl1pPr>
            <a:lvl2pPr algn="l">
              <a:spcAft>
                <a:spcPts val="700"/>
              </a:spcAft>
              <a:buNone/>
              <a:defRPr lang="fr-FR" sz="1500" b="1" kern="1200" dirty="0">
                <a:solidFill>
                  <a:schemeClr val="bg1"/>
                </a:solidFill>
                <a:latin typeface="+mj-lt"/>
                <a:ea typeface="+mn-ea"/>
                <a:cs typeface="+mn-cs"/>
              </a:defRPr>
            </a:lvl2pPr>
            <a:lvl3pPr marL="0" indent="0" algn="l">
              <a:buNone/>
              <a:defRPr sz="4800">
                <a:solidFill>
                  <a:schemeClr val="bg1"/>
                </a:solidFill>
                <a:latin typeface="Enedis Black" pitchFamily="50" charset="0"/>
              </a:defRPr>
            </a:lvl3pPr>
            <a:lvl5pPr>
              <a:defRPr/>
            </a:lvl5pPr>
          </a:lstStyle>
          <a:p>
            <a:pPr lvl="0"/>
            <a:r>
              <a:rPr lang="fr-FR" dirty="0"/>
              <a:t>Enedis  </a:t>
            </a:r>
            <a:r>
              <a:rPr lang="fr-FR" dirty="0" err="1"/>
              <a:t>psum</a:t>
            </a:r>
            <a:endParaRPr lang="fr-FR" dirty="0"/>
          </a:p>
          <a:p>
            <a:pPr lvl="1"/>
            <a:r>
              <a:rPr lang="fr-FR" dirty="0"/>
              <a:t>Lorem ipsum </a:t>
            </a:r>
            <a:r>
              <a:rPr lang="fr-FR" dirty="0" err="1"/>
              <a:t>dolor</a:t>
            </a:r>
            <a:endParaRPr lang="fr-FR" dirty="0"/>
          </a:p>
        </p:txBody>
      </p:sp>
    </p:spTree>
    <p:extLst>
      <p:ext uri="{BB962C8B-B14F-4D97-AF65-F5344CB8AC3E}">
        <p14:creationId xmlns:p14="http://schemas.microsoft.com/office/powerpoint/2010/main" val="42457921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a:xfrm>
            <a:off x="518848" y="2094966"/>
            <a:ext cx="10515600" cy="979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3C2B731-F4B5-C54F-A0EE-2ADBDBDA03EC}" type="datetimeFigureOut">
              <a:rPr lang="fr-FR" smtClean="0"/>
              <a:t>26/09/2022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B5C0076-687A-2E43-B259-2962BE3B3688}" type="slidenum">
              <a:rPr lang="fr-FR" smtClean="0"/>
              <a:t>‹N°›</a:t>
            </a:fld>
            <a:endParaRPr lang="fr-FR"/>
          </a:p>
        </p:txBody>
      </p:sp>
    </p:spTree>
    <p:extLst>
      <p:ext uri="{BB962C8B-B14F-4D97-AF65-F5344CB8AC3E}">
        <p14:creationId xmlns:p14="http://schemas.microsoft.com/office/powerpoint/2010/main" val="35899644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Couverture F">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461010"/>
            <a:ext cx="7320632" cy="2161361"/>
          </a:xfrm>
        </p:spPr>
        <p:txBody>
          <a:bodyPr anchor="b"/>
          <a:lstStyle>
            <a:lvl1pPr algn="l">
              <a:lnSpc>
                <a:spcPct val="76000"/>
              </a:lnSpc>
              <a:defRPr sz="6000">
                <a:solidFill>
                  <a:schemeClr val="tx2"/>
                </a:solidFill>
              </a:defRPr>
            </a:lvl1pPr>
          </a:lstStyle>
          <a:p>
            <a:r>
              <a:rPr lang="fr-FR"/>
              <a:t>Titre de la </a:t>
            </a:r>
            <a:br>
              <a:rPr lang="fr-FR"/>
            </a:br>
            <a:r>
              <a:rPr lang="fr-FR"/>
              <a:t>présentation </a:t>
            </a:r>
            <a:br>
              <a:rPr lang="fr-FR"/>
            </a:br>
            <a:r>
              <a:rPr lang="fr-FR"/>
              <a:t>sur trois lignes</a:t>
            </a:r>
            <a:endParaRPr lang="en-US"/>
          </a:p>
        </p:txBody>
      </p:sp>
      <p:sp>
        <p:nvSpPr>
          <p:cNvPr id="3" name="Subtitle 2"/>
          <p:cNvSpPr>
            <a:spLocks noGrp="1"/>
          </p:cNvSpPr>
          <p:nvPr>
            <p:ph type="subTitle" idx="1" hasCustomPrompt="1"/>
          </p:nvPr>
        </p:nvSpPr>
        <p:spPr>
          <a:xfrm>
            <a:off x="494948" y="2854145"/>
            <a:ext cx="6432902" cy="615553"/>
          </a:xfrm>
        </p:spPr>
        <p:txBody>
          <a:bodyPr/>
          <a:lstStyle>
            <a:lvl1pPr marL="0" indent="0" algn="l">
              <a:lnSpc>
                <a:spcPct val="80000"/>
              </a:lnSpc>
              <a:buNone/>
              <a:defRPr sz="2500">
                <a:solidFill>
                  <a:schemeClr val="tx2"/>
                </a:solidFill>
                <a:latin typeface="Enedis Light" pitchFamily="50"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Sous-titre de la présentation </a:t>
            </a:r>
            <a:br>
              <a:rPr lang="fr-FR"/>
            </a:br>
            <a:r>
              <a:rPr lang="fr-FR"/>
              <a:t>sur deux lignes</a:t>
            </a:r>
            <a:endParaRPr lang="en-US"/>
          </a:p>
        </p:txBody>
      </p:sp>
      <p:sp>
        <p:nvSpPr>
          <p:cNvPr id="11" name="Espace réservé du texte 12">
            <a:extLst>
              <a:ext uri="{FF2B5EF4-FFF2-40B4-BE49-F238E27FC236}">
                <a16:creationId xmlns:a16="http://schemas.microsoft.com/office/drawing/2014/main" id="{CEAE21E8-1AC1-4FE5-8F62-B44E2F93D567}"/>
              </a:ext>
            </a:extLst>
          </p:cNvPr>
          <p:cNvSpPr>
            <a:spLocks noGrp="1"/>
          </p:cNvSpPr>
          <p:nvPr>
            <p:ph type="body" sz="quarter" idx="13" hasCustomPrompt="1"/>
          </p:nvPr>
        </p:nvSpPr>
        <p:spPr>
          <a:xfrm>
            <a:off x="9058786" y="6168695"/>
            <a:ext cx="2636837" cy="207749"/>
          </a:xfrm>
        </p:spPr>
        <p:txBody>
          <a:bodyPr/>
          <a:lstStyle>
            <a:lvl1pPr algn="r">
              <a:defRPr sz="1500">
                <a:solidFill>
                  <a:schemeClr val="bg1"/>
                </a:solidFill>
                <a:latin typeface="Enedis Light" pitchFamily="50" charset="0"/>
              </a:defRPr>
            </a:lvl1pPr>
          </a:lstStyle>
          <a:p>
            <a:pPr lvl="0"/>
            <a:r>
              <a:rPr lang="fr-FR"/>
              <a:t>00 / 00 / 2021</a:t>
            </a:r>
          </a:p>
        </p:txBody>
      </p:sp>
      <p:grpSp>
        <p:nvGrpSpPr>
          <p:cNvPr id="12" name="Graphique 10">
            <a:extLst>
              <a:ext uri="{FF2B5EF4-FFF2-40B4-BE49-F238E27FC236}">
                <a16:creationId xmlns:a16="http://schemas.microsoft.com/office/drawing/2014/main" id="{F8B2D074-0D5E-435B-A756-0869380D622B}"/>
              </a:ext>
            </a:extLst>
          </p:cNvPr>
          <p:cNvGrpSpPr/>
          <p:nvPr userDrawn="1"/>
        </p:nvGrpSpPr>
        <p:grpSpPr>
          <a:xfrm>
            <a:off x="513998" y="5991475"/>
            <a:ext cx="1716673" cy="346912"/>
            <a:chOff x="513998" y="5991475"/>
            <a:chExt cx="1716673" cy="346912"/>
          </a:xfrm>
        </p:grpSpPr>
        <p:sp>
          <p:nvSpPr>
            <p:cNvPr id="14" name="Forme libre : forme 13">
              <a:extLst>
                <a:ext uri="{FF2B5EF4-FFF2-40B4-BE49-F238E27FC236}">
                  <a16:creationId xmlns:a16="http://schemas.microsoft.com/office/drawing/2014/main" id="{03F76A8C-BC9E-4C47-90E1-523DB4C85D3C}"/>
                </a:ext>
              </a:extLst>
            </p:cNvPr>
            <p:cNvSpPr/>
            <p:nvPr/>
          </p:nvSpPr>
          <p:spPr>
            <a:xfrm>
              <a:off x="1129494" y="5991488"/>
              <a:ext cx="373834" cy="346899"/>
            </a:xfrm>
            <a:custGeom>
              <a:avLst/>
              <a:gdLst>
                <a:gd name="connsiteX0" fmla="*/ 173802 w 373834"/>
                <a:gd name="connsiteY0" fmla="*/ 283740 h 346899"/>
                <a:gd name="connsiteX1" fmla="*/ 108846 w 373834"/>
                <a:gd name="connsiteY1" fmla="*/ 223698 h 346899"/>
                <a:gd name="connsiteX2" fmla="*/ 108987 w 373834"/>
                <a:gd name="connsiteY2" fmla="*/ 212802 h 346899"/>
                <a:gd name="connsiteX3" fmla="*/ 247493 w 373834"/>
                <a:gd name="connsiteY3" fmla="*/ 212802 h 346899"/>
                <a:gd name="connsiteX4" fmla="*/ 334413 w 373834"/>
                <a:gd name="connsiteY4" fmla="*/ 132012 h 346899"/>
                <a:gd name="connsiteX5" fmla="*/ 334413 w 373834"/>
                <a:gd name="connsiteY5" fmla="*/ 80827 h 346899"/>
                <a:gd name="connsiteX6" fmla="*/ 247493 w 373834"/>
                <a:gd name="connsiteY6" fmla="*/ 37 h 346899"/>
                <a:gd name="connsiteX7" fmla="*/ 126637 w 373834"/>
                <a:gd name="connsiteY7" fmla="*/ 37 h 346899"/>
                <a:gd name="connsiteX8" fmla="*/ 106457 w 373834"/>
                <a:gd name="connsiteY8" fmla="*/ 1579 h 346899"/>
                <a:gd name="connsiteX9" fmla="*/ 39864 w 373834"/>
                <a:gd name="connsiteY9" fmla="*/ 80827 h 346899"/>
                <a:gd name="connsiteX10" fmla="*/ 39864 w 373834"/>
                <a:gd name="connsiteY10" fmla="*/ 110539 h 346899"/>
                <a:gd name="connsiteX11" fmla="*/ 50958 w 373834"/>
                <a:gd name="connsiteY11" fmla="*/ 122881 h 346899"/>
                <a:gd name="connsiteX12" fmla="*/ 97868 w 373834"/>
                <a:gd name="connsiteY12" fmla="*/ 122881 h 346899"/>
                <a:gd name="connsiteX13" fmla="*/ 108974 w 373834"/>
                <a:gd name="connsiteY13" fmla="*/ 110539 h 346899"/>
                <a:gd name="connsiteX14" fmla="*/ 108974 w 373834"/>
                <a:gd name="connsiteY14" fmla="*/ 91359 h 346899"/>
                <a:gd name="connsiteX15" fmla="*/ 139769 w 373834"/>
                <a:gd name="connsiteY15" fmla="*/ 63240 h 346899"/>
                <a:gd name="connsiteX16" fmla="*/ 234533 w 373834"/>
                <a:gd name="connsiteY16" fmla="*/ 63240 h 346899"/>
                <a:gd name="connsiteX17" fmla="*/ 265335 w 373834"/>
                <a:gd name="connsiteY17" fmla="*/ 91359 h 346899"/>
                <a:gd name="connsiteX18" fmla="*/ 265335 w 373834"/>
                <a:gd name="connsiteY18" fmla="*/ 121741 h 346899"/>
                <a:gd name="connsiteX19" fmla="*/ 234533 w 373834"/>
                <a:gd name="connsiteY19" fmla="*/ 149834 h 346899"/>
                <a:gd name="connsiteX20" fmla="*/ 250 w 373834"/>
                <a:gd name="connsiteY20" fmla="*/ 149834 h 346899"/>
                <a:gd name="connsiteX21" fmla="*/ 250 w 373834"/>
                <a:gd name="connsiteY21" fmla="*/ 212802 h 346899"/>
                <a:gd name="connsiteX22" fmla="*/ 39698 w 373834"/>
                <a:gd name="connsiteY22" fmla="*/ 212802 h 346899"/>
                <a:gd name="connsiteX23" fmla="*/ 39698 w 373834"/>
                <a:gd name="connsiteY23" fmla="*/ 223685 h 346899"/>
                <a:gd name="connsiteX24" fmla="*/ 174031 w 373834"/>
                <a:gd name="connsiteY24" fmla="*/ 346937 h 346899"/>
                <a:gd name="connsiteX25" fmla="*/ 374084 w 373834"/>
                <a:gd name="connsiteY25" fmla="*/ 346937 h 346899"/>
                <a:gd name="connsiteX26" fmla="*/ 374084 w 373834"/>
                <a:gd name="connsiteY26" fmla="*/ 283734 h 346899"/>
                <a:gd name="connsiteX27" fmla="*/ 173802 w 373834"/>
                <a:gd name="connsiteY27" fmla="*/ 283740 h 34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3834" h="346899">
                  <a:moveTo>
                    <a:pt x="173802" y="283740"/>
                  </a:moveTo>
                  <a:cubicBezTo>
                    <a:pt x="137985" y="283740"/>
                    <a:pt x="108846" y="256991"/>
                    <a:pt x="108846" y="223698"/>
                  </a:cubicBezTo>
                  <a:lnTo>
                    <a:pt x="108987" y="212802"/>
                  </a:lnTo>
                  <a:lnTo>
                    <a:pt x="247493" y="212802"/>
                  </a:lnTo>
                  <a:cubicBezTo>
                    <a:pt x="295429" y="212802"/>
                    <a:pt x="334413" y="176564"/>
                    <a:pt x="334413" y="132012"/>
                  </a:cubicBezTo>
                  <a:lnTo>
                    <a:pt x="334413" y="80827"/>
                  </a:lnTo>
                  <a:cubicBezTo>
                    <a:pt x="334413" y="36274"/>
                    <a:pt x="295429" y="37"/>
                    <a:pt x="247493" y="37"/>
                  </a:cubicBezTo>
                  <a:lnTo>
                    <a:pt x="126637" y="37"/>
                  </a:lnTo>
                  <a:cubicBezTo>
                    <a:pt x="119921" y="37"/>
                    <a:pt x="113135" y="101"/>
                    <a:pt x="106457" y="1579"/>
                  </a:cubicBezTo>
                  <a:cubicBezTo>
                    <a:pt x="67161" y="10302"/>
                    <a:pt x="39864" y="43290"/>
                    <a:pt x="39864" y="80827"/>
                  </a:cubicBezTo>
                  <a:lnTo>
                    <a:pt x="39864" y="110539"/>
                  </a:lnTo>
                  <a:cubicBezTo>
                    <a:pt x="39864" y="117338"/>
                    <a:pt x="44834" y="122881"/>
                    <a:pt x="50958" y="122881"/>
                  </a:cubicBezTo>
                  <a:lnTo>
                    <a:pt x="97868" y="122881"/>
                  </a:lnTo>
                  <a:cubicBezTo>
                    <a:pt x="103997" y="122881"/>
                    <a:pt x="108974" y="117338"/>
                    <a:pt x="108974" y="110539"/>
                  </a:cubicBezTo>
                  <a:lnTo>
                    <a:pt x="108974" y="91359"/>
                  </a:lnTo>
                  <a:cubicBezTo>
                    <a:pt x="108974" y="75856"/>
                    <a:pt x="122788" y="63240"/>
                    <a:pt x="139769" y="63240"/>
                  </a:cubicBezTo>
                  <a:lnTo>
                    <a:pt x="234533" y="63240"/>
                  </a:lnTo>
                  <a:cubicBezTo>
                    <a:pt x="251520" y="63240"/>
                    <a:pt x="265335" y="75856"/>
                    <a:pt x="265335" y="91359"/>
                  </a:cubicBezTo>
                  <a:lnTo>
                    <a:pt x="265335" y="121741"/>
                  </a:lnTo>
                  <a:cubicBezTo>
                    <a:pt x="265335" y="137231"/>
                    <a:pt x="251520" y="149834"/>
                    <a:pt x="234533" y="149834"/>
                  </a:cubicBezTo>
                  <a:lnTo>
                    <a:pt x="250" y="149834"/>
                  </a:lnTo>
                  <a:lnTo>
                    <a:pt x="250" y="212802"/>
                  </a:lnTo>
                  <a:lnTo>
                    <a:pt x="39698" y="212802"/>
                  </a:lnTo>
                  <a:lnTo>
                    <a:pt x="39698" y="223685"/>
                  </a:lnTo>
                  <a:cubicBezTo>
                    <a:pt x="39698" y="291871"/>
                    <a:pt x="100130" y="346937"/>
                    <a:pt x="174031" y="346937"/>
                  </a:cubicBezTo>
                  <a:lnTo>
                    <a:pt x="374084" y="346937"/>
                  </a:lnTo>
                  <a:lnTo>
                    <a:pt x="374084" y="283734"/>
                  </a:lnTo>
                  <a:lnTo>
                    <a:pt x="173802" y="283740"/>
                  </a:lnTo>
                  <a:close/>
                </a:path>
              </a:pathLst>
            </a:custGeom>
            <a:solidFill>
              <a:srgbClr val="96CD32"/>
            </a:solidFill>
            <a:ln w="6362" cap="flat">
              <a:noFill/>
              <a:prstDash val="solid"/>
              <a:round/>
            </a:ln>
          </p:spPr>
          <p:txBody>
            <a:bodyPr rtlCol="0" anchor="ctr"/>
            <a:lstStyle/>
            <a:p>
              <a:endParaRPr lang="fr-FR"/>
            </a:p>
          </p:txBody>
        </p:sp>
        <p:sp>
          <p:nvSpPr>
            <p:cNvPr id="15" name="Forme libre : forme 14">
              <a:extLst>
                <a:ext uri="{FF2B5EF4-FFF2-40B4-BE49-F238E27FC236}">
                  <a16:creationId xmlns:a16="http://schemas.microsoft.com/office/drawing/2014/main" id="{0F8D96FF-BC88-47CA-9B52-E9C804B993E6}"/>
                </a:ext>
              </a:extLst>
            </p:cNvPr>
            <p:cNvSpPr/>
            <p:nvPr/>
          </p:nvSpPr>
          <p:spPr>
            <a:xfrm>
              <a:off x="513998" y="5991475"/>
              <a:ext cx="1716673" cy="346905"/>
            </a:xfrm>
            <a:custGeom>
              <a:avLst/>
              <a:gdLst>
                <a:gd name="connsiteX0" fmla="*/ 1386323 w 1716673"/>
                <a:gd name="connsiteY0" fmla="*/ 26425 h 346905"/>
                <a:gd name="connsiteX1" fmla="*/ 1386221 w 1716673"/>
                <a:gd name="connsiteY1" fmla="*/ 12407 h 346905"/>
                <a:gd name="connsiteX2" fmla="*/ 1375114 w 1716673"/>
                <a:gd name="connsiteY2" fmla="*/ 78 h 346905"/>
                <a:gd name="connsiteX3" fmla="*/ 1328351 w 1716673"/>
                <a:gd name="connsiteY3" fmla="*/ 78 h 346905"/>
                <a:gd name="connsiteX4" fmla="*/ 1317245 w 1716673"/>
                <a:gd name="connsiteY4" fmla="*/ 12407 h 346905"/>
                <a:gd name="connsiteX5" fmla="*/ 1317245 w 1716673"/>
                <a:gd name="connsiteY5" fmla="*/ 26425 h 346905"/>
                <a:gd name="connsiteX6" fmla="*/ 1317251 w 1716673"/>
                <a:gd name="connsiteY6" fmla="*/ 26425 h 346905"/>
                <a:gd name="connsiteX7" fmla="*/ 1317353 w 1716673"/>
                <a:gd name="connsiteY7" fmla="*/ 50976 h 346905"/>
                <a:gd name="connsiteX8" fmla="*/ 1328459 w 1716673"/>
                <a:gd name="connsiteY8" fmla="*/ 63306 h 346905"/>
                <a:gd name="connsiteX9" fmla="*/ 1375223 w 1716673"/>
                <a:gd name="connsiteY9" fmla="*/ 63306 h 346905"/>
                <a:gd name="connsiteX10" fmla="*/ 1386329 w 1716673"/>
                <a:gd name="connsiteY10" fmla="*/ 50976 h 346905"/>
                <a:gd name="connsiteX11" fmla="*/ 1386329 w 1716673"/>
                <a:gd name="connsiteY11" fmla="*/ 26425 h 346905"/>
                <a:gd name="connsiteX12" fmla="*/ 1386323 w 1716673"/>
                <a:gd name="connsiteY12" fmla="*/ 26425 h 346905"/>
                <a:gd name="connsiteX13" fmla="*/ 1386323 w 1716673"/>
                <a:gd name="connsiteY13" fmla="*/ 218602 h 346905"/>
                <a:gd name="connsiteX14" fmla="*/ 1386221 w 1716673"/>
                <a:gd name="connsiteY14" fmla="*/ 102640 h 346905"/>
                <a:gd name="connsiteX15" fmla="*/ 1375114 w 1716673"/>
                <a:gd name="connsiteY15" fmla="*/ 90310 h 346905"/>
                <a:gd name="connsiteX16" fmla="*/ 1328351 w 1716673"/>
                <a:gd name="connsiteY16" fmla="*/ 90310 h 346905"/>
                <a:gd name="connsiteX17" fmla="*/ 1317245 w 1716673"/>
                <a:gd name="connsiteY17" fmla="*/ 102640 h 346905"/>
                <a:gd name="connsiteX18" fmla="*/ 1317245 w 1716673"/>
                <a:gd name="connsiteY18" fmla="*/ 218602 h 346905"/>
                <a:gd name="connsiteX19" fmla="*/ 1317251 w 1716673"/>
                <a:gd name="connsiteY19" fmla="*/ 218602 h 346905"/>
                <a:gd name="connsiteX20" fmla="*/ 1317353 w 1716673"/>
                <a:gd name="connsiteY20" fmla="*/ 334558 h 346905"/>
                <a:gd name="connsiteX21" fmla="*/ 1328459 w 1716673"/>
                <a:gd name="connsiteY21" fmla="*/ 346888 h 346905"/>
                <a:gd name="connsiteX22" fmla="*/ 1375223 w 1716673"/>
                <a:gd name="connsiteY22" fmla="*/ 346888 h 346905"/>
                <a:gd name="connsiteX23" fmla="*/ 1386329 w 1716673"/>
                <a:gd name="connsiteY23" fmla="*/ 334558 h 346905"/>
                <a:gd name="connsiteX24" fmla="*/ 1386329 w 1716673"/>
                <a:gd name="connsiteY24" fmla="*/ 218602 h 346905"/>
                <a:gd name="connsiteX25" fmla="*/ 1386323 w 1716673"/>
                <a:gd name="connsiteY25" fmla="*/ 218602 h 346905"/>
                <a:gd name="connsiteX26" fmla="*/ 1151339 w 1716673"/>
                <a:gd name="connsiteY26" fmla="*/ 78 h 346905"/>
                <a:gd name="connsiteX27" fmla="*/ 1000796 w 1716673"/>
                <a:gd name="connsiteY27" fmla="*/ 78 h 346905"/>
                <a:gd name="connsiteX28" fmla="*/ 989683 w 1716673"/>
                <a:gd name="connsiteY28" fmla="*/ 12439 h 346905"/>
                <a:gd name="connsiteX29" fmla="*/ 989683 w 1716673"/>
                <a:gd name="connsiteY29" fmla="*/ 216448 h 346905"/>
                <a:gd name="connsiteX30" fmla="*/ 1000776 w 1716673"/>
                <a:gd name="connsiteY30" fmla="*/ 228791 h 346905"/>
                <a:gd name="connsiteX31" fmla="*/ 1047636 w 1716673"/>
                <a:gd name="connsiteY31" fmla="*/ 228791 h 346905"/>
                <a:gd name="connsiteX32" fmla="*/ 1058742 w 1716673"/>
                <a:gd name="connsiteY32" fmla="*/ 216448 h 346905"/>
                <a:gd name="connsiteX33" fmla="*/ 1058806 w 1716673"/>
                <a:gd name="connsiteY33" fmla="*/ 63274 h 346905"/>
                <a:gd name="connsiteX34" fmla="*/ 1143597 w 1716673"/>
                <a:gd name="connsiteY34" fmla="*/ 63306 h 346905"/>
                <a:gd name="connsiteX35" fmla="*/ 1208559 w 1716673"/>
                <a:gd name="connsiteY35" fmla="*/ 123731 h 346905"/>
                <a:gd name="connsiteX36" fmla="*/ 1208559 w 1716673"/>
                <a:gd name="connsiteY36" fmla="*/ 235124 h 346905"/>
                <a:gd name="connsiteX37" fmla="*/ 1143597 w 1716673"/>
                <a:gd name="connsiteY37" fmla="*/ 283634 h 346905"/>
                <a:gd name="connsiteX38" fmla="*/ 989683 w 1716673"/>
                <a:gd name="connsiteY38" fmla="*/ 283793 h 346905"/>
                <a:gd name="connsiteX39" fmla="*/ 989683 w 1716673"/>
                <a:gd name="connsiteY39" fmla="*/ 346983 h 346905"/>
                <a:gd name="connsiteX40" fmla="*/ 1143597 w 1716673"/>
                <a:gd name="connsiteY40" fmla="*/ 346888 h 346905"/>
                <a:gd name="connsiteX41" fmla="*/ 1277624 w 1716673"/>
                <a:gd name="connsiteY41" fmla="*/ 235124 h 346905"/>
                <a:gd name="connsiteX42" fmla="*/ 1277624 w 1716673"/>
                <a:gd name="connsiteY42" fmla="*/ 123004 h 346905"/>
                <a:gd name="connsiteX43" fmla="*/ 1151339 w 1716673"/>
                <a:gd name="connsiteY43" fmla="*/ 78 h 346905"/>
                <a:gd name="connsiteX44" fmla="*/ 1717026 w 1716673"/>
                <a:gd name="connsiteY44" fmla="*/ 227440 h 346905"/>
                <a:gd name="connsiteX45" fmla="*/ 1716694 w 1716673"/>
                <a:gd name="connsiteY45" fmla="*/ 217608 h 346905"/>
                <a:gd name="connsiteX46" fmla="*/ 1631712 w 1716673"/>
                <a:gd name="connsiteY46" fmla="*/ 149881 h 346905"/>
                <a:gd name="connsiteX47" fmla="*/ 1527881 w 1716673"/>
                <a:gd name="connsiteY47" fmla="*/ 149881 h 346905"/>
                <a:gd name="connsiteX48" fmla="*/ 1525218 w 1716673"/>
                <a:gd name="connsiteY48" fmla="*/ 149875 h 346905"/>
                <a:gd name="connsiteX49" fmla="*/ 1495066 w 1716673"/>
                <a:gd name="connsiteY49" fmla="*/ 117040 h 346905"/>
                <a:gd name="connsiteX50" fmla="*/ 1495168 w 1716673"/>
                <a:gd name="connsiteY50" fmla="*/ 93477 h 346905"/>
                <a:gd name="connsiteX51" fmla="*/ 1528002 w 1716673"/>
                <a:gd name="connsiteY51" fmla="*/ 63331 h 346905"/>
                <a:gd name="connsiteX52" fmla="*/ 1568980 w 1716673"/>
                <a:gd name="connsiteY52" fmla="*/ 63331 h 346905"/>
                <a:gd name="connsiteX53" fmla="*/ 1569382 w 1716673"/>
                <a:gd name="connsiteY53" fmla="*/ 63344 h 346905"/>
                <a:gd name="connsiteX54" fmla="*/ 1672932 w 1716673"/>
                <a:gd name="connsiteY54" fmla="*/ 63344 h 346905"/>
                <a:gd name="connsiteX55" fmla="*/ 1684599 w 1716673"/>
                <a:gd name="connsiteY55" fmla="*/ 55666 h 346905"/>
                <a:gd name="connsiteX56" fmla="*/ 1685261 w 1716673"/>
                <a:gd name="connsiteY56" fmla="*/ 52238 h 346905"/>
                <a:gd name="connsiteX57" fmla="*/ 1685261 w 1716673"/>
                <a:gd name="connsiteY57" fmla="*/ 11184 h 346905"/>
                <a:gd name="connsiteX58" fmla="*/ 1672932 w 1716673"/>
                <a:gd name="connsiteY58" fmla="*/ 90 h 346905"/>
                <a:gd name="connsiteX59" fmla="*/ 1511391 w 1716673"/>
                <a:gd name="connsiteY59" fmla="*/ 109 h 346905"/>
                <a:gd name="connsiteX60" fmla="*/ 1425943 w 1716673"/>
                <a:gd name="connsiteY60" fmla="*/ 78841 h 346905"/>
                <a:gd name="connsiteX61" fmla="*/ 1425950 w 1716673"/>
                <a:gd name="connsiteY61" fmla="*/ 127955 h 346905"/>
                <a:gd name="connsiteX62" fmla="*/ 1504707 w 1716673"/>
                <a:gd name="connsiteY62" fmla="*/ 212855 h 346905"/>
                <a:gd name="connsiteX63" fmla="*/ 1617904 w 1716673"/>
                <a:gd name="connsiteY63" fmla="*/ 212855 h 346905"/>
                <a:gd name="connsiteX64" fmla="*/ 1647896 w 1716673"/>
                <a:gd name="connsiteY64" fmla="*/ 245695 h 346905"/>
                <a:gd name="connsiteX65" fmla="*/ 1647896 w 1716673"/>
                <a:gd name="connsiteY65" fmla="*/ 253571 h 346905"/>
                <a:gd name="connsiteX66" fmla="*/ 1615221 w 1716673"/>
                <a:gd name="connsiteY66" fmla="*/ 283710 h 346905"/>
                <a:gd name="connsiteX67" fmla="*/ 1438279 w 1716673"/>
                <a:gd name="connsiteY67" fmla="*/ 283710 h 346905"/>
                <a:gd name="connsiteX68" fmla="*/ 1426625 w 1716673"/>
                <a:gd name="connsiteY68" fmla="*/ 291344 h 346905"/>
                <a:gd name="connsiteX69" fmla="*/ 1425937 w 1716673"/>
                <a:gd name="connsiteY69" fmla="*/ 294804 h 346905"/>
                <a:gd name="connsiteX70" fmla="*/ 1425937 w 1716673"/>
                <a:gd name="connsiteY70" fmla="*/ 335858 h 346905"/>
                <a:gd name="connsiteX71" fmla="*/ 1438279 w 1716673"/>
                <a:gd name="connsiteY71" fmla="*/ 346964 h 346905"/>
                <a:gd name="connsiteX72" fmla="*/ 1583113 w 1716673"/>
                <a:gd name="connsiteY72" fmla="*/ 346964 h 346905"/>
                <a:gd name="connsiteX73" fmla="*/ 1632241 w 1716673"/>
                <a:gd name="connsiteY73" fmla="*/ 346939 h 346905"/>
                <a:gd name="connsiteX74" fmla="*/ 1717026 w 1716673"/>
                <a:gd name="connsiteY74" fmla="*/ 268169 h 346905"/>
                <a:gd name="connsiteX75" fmla="*/ 1717026 w 1716673"/>
                <a:gd name="connsiteY75" fmla="*/ 227440 h 346905"/>
                <a:gd name="connsiteX76" fmla="*/ 94179 w 1716673"/>
                <a:gd name="connsiteY76" fmla="*/ 63306 h 346905"/>
                <a:gd name="connsiteX77" fmla="*/ 276199 w 1716673"/>
                <a:gd name="connsiteY77" fmla="*/ 63306 h 346905"/>
                <a:gd name="connsiteX78" fmla="*/ 288293 w 1716673"/>
                <a:gd name="connsiteY78" fmla="*/ 52423 h 346905"/>
                <a:gd name="connsiteX79" fmla="*/ 288293 w 1716673"/>
                <a:gd name="connsiteY79" fmla="*/ 10999 h 346905"/>
                <a:gd name="connsiteX80" fmla="*/ 276199 w 1716673"/>
                <a:gd name="connsiteY80" fmla="*/ 78 h 346905"/>
                <a:gd name="connsiteX81" fmla="*/ 92911 w 1716673"/>
                <a:gd name="connsiteY81" fmla="*/ 78 h 346905"/>
                <a:gd name="connsiteX82" fmla="*/ 352 w 1716673"/>
                <a:gd name="connsiteY82" fmla="*/ 85346 h 346905"/>
                <a:gd name="connsiteX83" fmla="*/ 352 w 1716673"/>
                <a:gd name="connsiteY83" fmla="*/ 261721 h 346905"/>
                <a:gd name="connsiteX84" fmla="*/ 92911 w 1716673"/>
                <a:gd name="connsiteY84" fmla="*/ 346983 h 346905"/>
                <a:gd name="connsiteX85" fmla="*/ 276199 w 1716673"/>
                <a:gd name="connsiteY85" fmla="*/ 346983 h 346905"/>
                <a:gd name="connsiteX86" fmla="*/ 288293 w 1716673"/>
                <a:gd name="connsiteY86" fmla="*/ 336094 h 346905"/>
                <a:gd name="connsiteX87" fmla="*/ 288293 w 1716673"/>
                <a:gd name="connsiteY87" fmla="*/ 294670 h 346905"/>
                <a:gd name="connsiteX88" fmla="*/ 276199 w 1716673"/>
                <a:gd name="connsiteY88" fmla="*/ 283793 h 346905"/>
                <a:gd name="connsiteX89" fmla="*/ 94179 w 1716673"/>
                <a:gd name="connsiteY89" fmla="*/ 283793 h 346905"/>
                <a:gd name="connsiteX90" fmla="*/ 69475 w 1716673"/>
                <a:gd name="connsiteY90" fmla="*/ 260631 h 346905"/>
                <a:gd name="connsiteX91" fmla="*/ 69475 w 1716673"/>
                <a:gd name="connsiteY91" fmla="*/ 212230 h 346905"/>
                <a:gd name="connsiteX92" fmla="*/ 178333 w 1716673"/>
                <a:gd name="connsiteY92" fmla="*/ 212230 h 346905"/>
                <a:gd name="connsiteX93" fmla="*/ 190420 w 1716673"/>
                <a:gd name="connsiteY93" fmla="*/ 201334 h 346905"/>
                <a:gd name="connsiteX94" fmla="*/ 190420 w 1716673"/>
                <a:gd name="connsiteY94" fmla="*/ 160790 h 346905"/>
                <a:gd name="connsiteX95" fmla="*/ 178333 w 1716673"/>
                <a:gd name="connsiteY95" fmla="*/ 149881 h 346905"/>
                <a:gd name="connsiteX96" fmla="*/ 69475 w 1716673"/>
                <a:gd name="connsiteY96" fmla="*/ 149881 h 346905"/>
                <a:gd name="connsiteX97" fmla="*/ 69475 w 1716673"/>
                <a:gd name="connsiteY97" fmla="*/ 86481 h 346905"/>
                <a:gd name="connsiteX98" fmla="*/ 94179 w 1716673"/>
                <a:gd name="connsiteY98" fmla="*/ 63306 h 346905"/>
                <a:gd name="connsiteX99" fmla="*/ 397068 w 1716673"/>
                <a:gd name="connsiteY99" fmla="*/ 63312 h 346905"/>
                <a:gd name="connsiteX100" fmla="*/ 397068 w 1716673"/>
                <a:gd name="connsiteY100" fmla="*/ 334647 h 346905"/>
                <a:gd name="connsiteX101" fmla="*/ 385943 w 1716673"/>
                <a:gd name="connsiteY101" fmla="*/ 346977 h 346905"/>
                <a:gd name="connsiteX102" fmla="*/ 339026 w 1716673"/>
                <a:gd name="connsiteY102" fmla="*/ 346977 h 346905"/>
                <a:gd name="connsiteX103" fmla="*/ 327914 w 1716673"/>
                <a:gd name="connsiteY103" fmla="*/ 334647 h 346905"/>
                <a:gd name="connsiteX104" fmla="*/ 327914 w 1716673"/>
                <a:gd name="connsiteY104" fmla="*/ 12439 h 346905"/>
                <a:gd name="connsiteX105" fmla="*/ 339026 w 1716673"/>
                <a:gd name="connsiteY105" fmla="*/ 90 h 346905"/>
                <a:gd name="connsiteX106" fmla="*/ 481840 w 1716673"/>
                <a:gd name="connsiteY106" fmla="*/ 90 h 346905"/>
                <a:gd name="connsiteX107" fmla="*/ 615855 w 1716673"/>
                <a:gd name="connsiteY107" fmla="*/ 123756 h 346905"/>
                <a:gd name="connsiteX108" fmla="*/ 615855 w 1716673"/>
                <a:gd name="connsiteY108" fmla="*/ 335883 h 346905"/>
                <a:gd name="connsiteX109" fmla="*/ 603519 w 1716673"/>
                <a:gd name="connsiteY109" fmla="*/ 346977 h 346905"/>
                <a:gd name="connsiteX110" fmla="*/ 559119 w 1716673"/>
                <a:gd name="connsiteY110" fmla="*/ 346977 h 346905"/>
                <a:gd name="connsiteX111" fmla="*/ 546789 w 1716673"/>
                <a:gd name="connsiteY111" fmla="*/ 335883 h 346905"/>
                <a:gd name="connsiteX112" fmla="*/ 546789 w 1716673"/>
                <a:gd name="connsiteY112" fmla="*/ 123756 h 346905"/>
                <a:gd name="connsiteX113" fmla="*/ 481840 w 1716673"/>
                <a:gd name="connsiteY113" fmla="*/ 63344 h 346905"/>
                <a:gd name="connsiteX114" fmla="*/ 397068 w 1716673"/>
                <a:gd name="connsiteY114" fmla="*/ 63312 h 34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16673" h="346905">
                  <a:moveTo>
                    <a:pt x="1386323" y="26425"/>
                  </a:moveTo>
                  <a:lnTo>
                    <a:pt x="1386221" y="12407"/>
                  </a:lnTo>
                  <a:cubicBezTo>
                    <a:pt x="1386221" y="5608"/>
                    <a:pt x="1381238" y="78"/>
                    <a:pt x="1375114" y="78"/>
                  </a:cubicBezTo>
                  <a:lnTo>
                    <a:pt x="1328351" y="78"/>
                  </a:lnTo>
                  <a:cubicBezTo>
                    <a:pt x="1322234" y="78"/>
                    <a:pt x="1317245" y="5608"/>
                    <a:pt x="1317245" y="12407"/>
                  </a:cubicBezTo>
                  <a:lnTo>
                    <a:pt x="1317245" y="26425"/>
                  </a:lnTo>
                  <a:lnTo>
                    <a:pt x="1317251" y="26425"/>
                  </a:lnTo>
                  <a:lnTo>
                    <a:pt x="1317353" y="50976"/>
                  </a:lnTo>
                  <a:cubicBezTo>
                    <a:pt x="1317353" y="57775"/>
                    <a:pt x="1322329" y="63306"/>
                    <a:pt x="1328459" y="63306"/>
                  </a:cubicBezTo>
                  <a:lnTo>
                    <a:pt x="1375223" y="63306"/>
                  </a:lnTo>
                  <a:cubicBezTo>
                    <a:pt x="1381340" y="63306"/>
                    <a:pt x="1386329" y="57775"/>
                    <a:pt x="1386329" y="50976"/>
                  </a:cubicBezTo>
                  <a:lnTo>
                    <a:pt x="1386329" y="26425"/>
                  </a:lnTo>
                  <a:lnTo>
                    <a:pt x="1386323" y="26425"/>
                  </a:lnTo>
                  <a:close/>
                  <a:moveTo>
                    <a:pt x="1386323" y="218602"/>
                  </a:moveTo>
                  <a:lnTo>
                    <a:pt x="1386221" y="102640"/>
                  </a:lnTo>
                  <a:cubicBezTo>
                    <a:pt x="1386221" y="95835"/>
                    <a:pt x="1381238" y="90310"/>
                    <a:pt x="1375114" y="90310"/>
                  </a:cubicBezTo>
                  <a:lnTo>
                    <a:pt x="1328351" y="90310"/>
                  </a:lnTo>
                  <a:cubicBezTo>
                    <a:pt x="1322234" y="90310"/>
                    <a:pt x="1317245" y="95835"/>
                    <a:pt x="1317245" y="102640"/>
                  </a:cubicBezTo>
                  <a:lnTo>
                    <a:pt x="1317245" y="218602"/>
                  </a:lnTo>
                  <a:lnTo>
                    <a:pt x="1317251" y="218602"/>
                  </a:lnTo>
                  <a:lnTo>
                    <a:pt x="1317353" y="334558"/>
                  </a:lnTo>
                  <a:cubicBezTo>
                    <a:pt x="1317353" y="341357"/>
                    <a:pt x="1322329" y="346888"/>
                    <a:pt x="1328459" y="346888"/>
                  </a:cubicBezTo>
                  <a:lnTo>
                    <a:pt x="1375223" y="346888"/>
                  </a:lnTo>
                  <a:cubicBezTo>
                    <a:pt x="1381340" y="346888"/>
                    <a:pt x="1386329" y="341357"/>
                    <a:pt x="1386329" y="334558"/>
                  </a:cubicBezTo>
                  <a:lnTo>
                    <a:pt x="1386329" y="218602"/>
                  </a:lnTo>
                  <a:lnTo>
                    <a:pt x="1386323" y="218602"/>
                  </a:lnTo>
                  <a:close/>
                  <a:moveTo>
                    <a:pt x="1151339" y="78"/>
                  </a:moveTo>
                  <a:lnTo>
                    <a:pt x="1000796" y="78"/>
                  </a:lnTo>
                  <a:cubicBezTo>
                    <a:pt x="994666" y="78"/>
                    <a:pt x="989683" y="5627"/>
                    <a:pt x="989683" y="12439"/>
                  </a:cubicBezTo>
                  <a:lnTo>
                    <a:pt x="989683" y="216448"/>
                  </a:lnTo>
                  <a:cubicBezTo>
                    <a:pt x="989683" y="223260"/>
                    <a:pt x="994659" y="228791"/>
                    <a:pt x="1000776" y="228791"/>
                  </a:cubicBezTo>
                  <a:lnTo>
                    <a:pt x="1047636" y="228791"/>
                  </a:lnTo>
                  <a:cubicBezTo>
                    <a:pt x="1053765" y="228791"/>
                    <a:pt x="1058742" y="223260"/>
                    <a:pt x="1058742" y="216448"/>
                  </a:cubicBezTo>
                  <a:lnTo>
                    <a:pt x="1058806" y="63274"/>
                  </a:lnTo>
                  <a:lnTo>
                    <a:pt x="1143597" y="63306"/>
                  </a:lnTo>
                  <a:cubicBezTo>
                    <a:pt x="1179420" y="63306"/>
                    <a:pt x="1208559" y="90412"/>
                    <a:pt x="1208559" y="123731"/>
                  </a:cubicBezTo>
                  <a:lnTo>
                    <a:pt x="1208559" y="235124"/>
                  </a:lnTo>
                  <a:cubicBezTo>
                    <a:pt x="1208559" y="268430"/>
                    <a:pt x="1179420" y="283634"/>
                    <a:pt x="1143597" y="283634"/>
                  </a:cubicBezTo>
                  <a:lnTo>
                    <a:pt x="989683" y="283793"/>
                  </a:lnTo>
                  <a:lnTo>
                    <a:pt x="989683" y="346983"/>
                  </a:lnTo>
                  <a:lnTo>
                    <a:pt x="1143597" y="346888"/>
                  </a:lnTo>
                  <a:cubicBezTo>
                    <a:pt x="1217498" y="346888"/>
                    <a:pt x="1277624" y="303310"/>
                    <a:pt x="1277624" y="235124"/>
                  </a:cubicBezTo>
                  <a:lnTo>
                    <a:pt x="1277624" y="123004"/>
                  </a:lnTo>
                  <a:cubicBezTo>
                    <a:pt x="1277624" y="57578"/>
                    <a:pt x="1222730" y="78"/>
                    <a:pt x="1151339" y="78"/>
                  </a:cubicBezTo>
                  <a:moveTo>
                    <a:pt x="1717026" y="227440"/>
                  </a:moveTo>
                  <a:cubicBezTo>
                    <a:pt x="1717026" y="224305"/>
                    <a:pt x="1717000" y="221094"/>
                    <a:pt x="1716694" y="217608"/>
                  </a:cubicBezTo>
                  <a:cubicBezTo>
                    <a:pt x="1713285" y="179077"/>
                    <a:pt x="1673575" y="149881"/>
                    <a:pt x="1631712" y="149881"/>
                  </a:cubicBezTo>
                  <a:lnTo>
                    <a:pt x="1527881" y="149881"/>
                  </a:lnTo>
                  <a:lnTo>
                    <a:pt x="1525218" y="149875"/>
                  </a:lnTo>
                  <a:cubicBezTo>
                    <a:pt x="1508587" y="149875"/>
                    <a:pt x="1495066" y="135137"/>
                    <a:pt x="1495066" y="117040"/>
                  </a:cubicBezTo>
                  <a:lnTo>
                    <a:pt x="1495168" y="93477"/>
                  </a:lnTo>
                  <a:cubicBezTo>
                    <a:pt x="1495168" y="76859"/>
                    <a:pt x="1509900" y="63331"/>
                    <a:pt x="1528002" y="63331"/>
                  </a:cubicBezTo>
                  <a:lnTo>
                    <a:pt x="1568980" y="63331"/>
                  </a:lnTo>
                  <a:lnTo>
                    <a:pt x="1569382" y="63344"/>
                  </a:lnTo>
                  <a:lnTo>
                    <a:pt x="1672932" y="63344"/>
                  </a:lnTo>
                  <a:cubicBezTo>
                    <a:pt x="1678227" y="63344"/>
                    <a:pt x="1682917" y="60260"/>
                    <a:pt x="1684599" y="55666"/>
                  </a:cubicBezTo>
                  <a:cubicBezTo>
                    <a:pt x="1685045" y="54443"/>
                    <a:pt x="1685261" y="53321"/>
                    <a:pt x="1685261" y="52238"/>
                  </a:cubicBezTo>
                  <a:lnTo>
                    <a:pt x="1685261" y="11184"/>
                  </a:lnTo>
                  <a:cubicBezTo>
                    <a:pt x="1685261" y="5054"/>
                    <a:pt x="1679731" y="90"/>
                    <a:pt x="1672932" y="90"/>
                  </a:cubicBezTo>
                  <a:lnTo>
                    <a:pt x="1511391" y="109"/>
                  </a:lnTo>
                  <a:cubicBezTo>
                    <a:pt x="1464583" y="109"/>
                    <a:pt x="1425943" y="35442"/>
                    <a:pt x="1425943" y="78841"/>
                  </a:cubicBezTo>
                  <a:lnTo>
                    <a:pt x="1425950" y="127955"/>
                  </a:lnTo>
                  <a:cubicBezTo>
                    <a:pt x="1425950" y="174770"/>
                    <a:pt x="1461276" y="212855"/>
                    <a:pt x="1504707" y="212855"/>
                  </a:cubicBezTo>
                  <a:lnTo>
                    <a:pt x="1617904" y="212855"/>
                  </a:lnTo>
                  <a:cubicBezTo>
                    <a:pt x="1634522" y="212855"/>
                    <a:pt x="1647896" y="227587"/>
                    <a:pt x="1647896" y="245695"/>
                  </a:cubicBezTo>
                  <a:lnTo>
                    <a:pt x="1647896" y="253571"/>
                  </a:lnTo>
                  <a:cubicBezTo>
                    <a:pt x="1647896" y="270195"/>
                    <a:pt x="1633324" y="283710"/>
                    <a:pt x="1615221" y="283710"/>
                  </a:cubicBezTo>
                  <a:lnTo>
                    <a:pt x="1438279" y="283710"/>
                  </a:lnTo>
                  <a:cubicBezTo>
                    <a:pt x="1432978" y="283710"/>
                    <a:pt x="1428288" y="286775"/>
                    <a:pt x="1426625" y="291344"/>
                  </a:cubicBezTo>
                  <a:cubicBezTo>
                    <a:pt x="1426160" y="292593"/>
                    <a:pt x="1425937" y="293727"/>
                    <a:pt x="1425937" y="294804"/>
                  </a:cubicBezTo>
                  <a:lnTo>
                    <a:pt x="1425937" y="335858"/>
                  </a:lnTo>
                  <a:cubicBezTo>
                    <a:pt x="1425937" y="341981"/>
                    <a:pt x="1431474" y="346964"/>
                    <a:pt x="1438279" y="346964"/>
                  </a:cubicBezTo>
                  <a:lnTo>
                    <a:pt x="1583113" y="346964"/>
                  </a:lnTo>
                  <a:lnTo>
                    <a:pt x="1632241" y="346939"/>
                  </a:lnTo>
                  <a:cubicBezTo>
                    <a:pt x="1679036" y="346939"/>
                    <a:pt x="1717026" y="311613"/>
                    <a:pt x="1717026" y="268169"/>
                  </a:cubicBezTo>
                  <a:lnTo>
                    <a:pt x="1717026" y="227440"/>
                  </a:lnTo>
                  <a:close/>
                  <a:moveTo>
                    <a:pt x="94179" y="63306"/>
                  </a:moveTo>
                  <a:lnTo>
                    <a:pt x="276199" y="63306"/>
                  </a:lnTo>
                  <a:cubicBezTo>
                    <a:pt x="282864" y="63306"/>
                    <a:pt x="288293" y="58425"/>
                    <a:pt x="288293" y="52423"/>
                  </a:cubicBezTo>
                  <a:lnTo>
                    <a:pt x="288293" y="10999"/>
                  </a:lnTo>
                  <a:cubicBezTo>
                    <a:pt x="288293" y="4984"/>
                    <a:pt x="283119" y="78"/>
                    <a:pt x="276199" y="78"/>
                  </a:cubicBezTo>
                  <a:lnTo>
                    <a:pt x="92911" y="78"/>
                  </a:lnTo>
                  <a:cubicBezTo>
                    <a:pt x="41878" y="78"/>
                    <a:pt x="352" y="38283"/>
                    <a:pt x="352" y="85346"/>
                  </a:cubicBezTo>
                  <a:lnTo>
                    <a:pt x="352" y="261721"/>
                  </a:lnTo>
                  <a:cubicBezTo>
                    <a:pt x="352" y="308765"/>
                    <a:pt x="41878" y="346983"/>
                    <a:pt x="92911" y="346983"/>
                  </a:cubicBezTo>
                  <a:lnTo>
                    <a:pt x="276199" y="346983"/>
                  </a:lnTo>
                  <a:cubicBezTo>
                    <a:pt x="282864" y="346983"/>
                    <a:pt x="288293" y="342096"/>
                    <a:pt x="288293" y="336094"/>
                  </a:cubicBezTo>
                  <a:lnTo>
                    <a:pt x="288293" y="294670"/>
                  </a:lnTo>
                  <a:cubicBezTo>
                    <a:pt x="288293" y="288668"/>
                    <a:pt x="282864" y="283793"/>
                    <a:pt x="276199" y="283793"/>
                  </a:cubicBezTo>
                  <a:lnTo>
                    <a:pt x="94179" y="283793"/>
                  </a:lnTo>
                  <a:cubicBezTo>
                    <a:pt x="80791" y="283793"/>
                    <a:pt x="69475" y="273184"/>
                    <a:pt x="69475" y="260631"/>
                  </a:cubicBezTo>
                  <a:lnTo>
                    <a:pt x="69475" y="212230"/>
                  </a:lnTo>
                  <a:lnTo>
                    <a:pt x="178333" y="212230"/>
                  </a:lnTo>
                  <a:cubicBezTo>
                    <a:pt x="184998" y="212230"/>
                    <a:pt x="190420" y="207337"/>
                    <a:pt x="190420" y="201334"/>
                  </a:cubicBezTo>
                  <a:lnTo>
                    <a:pt x="190420" y="160790"/>
                  </a:lnTo>
                  <a:cubicBezTo>
                    <a:pt x="190420" y="154775"/>
                    <a:pt x="184998" y="149881"/>
                    <a:pt x="178333" y="149881"/>
                  </a:cubicBezTo>
                  <a:lnTo>
                    <a:pt x="69475" y="149881"/>
                  </a:lnTo>
                  <a:lnTo>
                    <a:pt x="69475" y="86481"/>
                  </a:lnTo>
                  <a:cubicBezTo>
                    <a:pt x="69475" y="73915"/>
                    <a:pt x="80791" y="63306"/>
                    <a:pt x="94179" y="63306"/>
                  </a:cubicBezTo>
                  <a:moveTo>
                    <a:pt x="397068" y="63312"/>
                  </a:moveTo>
                  <a:lnTo>
                    <a:pt x="397068" y="334647"/>
                  </a:lnTo>
                  <a:cubicBezTo>
                    <a:pt x="397068" y="341446"/>
                    <a:pt x="392073" y="346977"/>
                    <a:pt x="385943" y="346977"/>
                  </a:cubicBezTo>
                  <a:lnTo>
                    <a:pt x="339026" y="346977"/>
                  </a:lnTo>
                  <a:cubicBezTo>
                    <a:pt x="332897" y="346977"/>
                    <a:pt x="327914" y="341446"/>
                    <a:pt x="327914" y="334647"/>
                  </a:cubicBezTo>
                  <a:lnTo>
                    <a:pt x="327914" y="12439"/>
                  </a:lnTo>
                  <a:cubicBezTo>
                    <a:pt x="327914" y="5627"/>
                    <a:pt x="332897" y="90"/>
                    <a:pt x="339026" y="90"/>
                  </a:cubicBezTo>
                  <a:lnTo>
                    <a:pt x="481840" y="90"/>
                  </a:lnTo>
                  <a:cubicBezTo>
                    <a:pt x="555736" y="90"/>
                    <a:pt x="615855" y="55558"/>
                    <a:pt x="615855" y="123756"/>
                  </a:cubicBezTo>
                  <a:lnTo>
                    <a:pt x="615855" y="335883"/>
                  </a:lnTo>
                  <a:cubicBezTo>
                    <a:pt x="615855" y="342007"/>
                    <a:pt x="610324" y="346977"/>
                    <a:pt x="603519" y="346977"/>
                  </a:cubicBezTo>
                  <a:lnTo>
                    <a:pt x="559119" y="346977"/>
                  </a:lnTo>
                  <a:cubicBezTo>
                    <a:pt x="552320" y="346977"/>
                    <a:pt x="546789" y="342007"/>
                    <a:pt x="546789" y="335883"/>
                  </a:cubicBezTo>
                  <a:lnTo>
                    <a:pt x="546789" y="123756"/>
                  </a:lnTo>
                  <a:cubicBezTo>
                    <a:pt x="546789" y="90450"/>
                    <a:pt x="517657" y="63344"/>
                    <a:pt x="481840" y="63344"/>
                  </a:cubicBezTo>
                  <a:lnTo>
                    <a:pt x="397068" y="63312"/>
                  </a:lnTo>
                  <a:close/>
                </a:path>
              </a:pathLst>
            </a:custGeom>
            <a:solidFill>
              <a:schemeClr val="bg1"/>
            </a:solidFill>
            <a:ln w="6362" cap="flat">
              <a:noFill/>
              <a:prstDash val="solid"/>
              <a:round/>
            </a:ln>
          </p:spPr>
          <p:txBody>
            <a:bodyPr rtlCol="0" anchor="ctr"/>
            <a:lstStyle/>
            <a:p>
              <a:endParaRPr lang="fr-FR"/>
            </a:p>
          </p:txBody>
        </p:sp>
      </p:grpSp>
      <p:grpSp>
        <p:nvGrpSpPr>
          <p:cNvPr id="20" name="Graphique 17">
            <a:extLst>
              <a:ext uri="{FF2B5EF4-FFF2-40B4-BE49-F238E27FC236}">
                <a16:creationId xmlns:a16="http://schemas.microsoft.com/office/drawing/2014/main" id="{422684E2-8B20-4D76-B8F8-4FD24CC81304}"/>
              </a:ext>
            </a:extLst>
          </p:cNvPr>
          <p:cNvGrpSpPr>
            <a:grpSpLocks noChangeAspect="1"/>
          </p:cNvGrpSpPr>
          <p:nvPr/>
        </p:nvGrpSpPr>
        <p:grpSpPr>
          <a:xfrm>
            <a:off x="2226747" y="3757195"/>
            <a:ext cx="10142070" cy="3135460"/>
            <a:chOff x="15353826" y="5153295"/>
            <a:chExt cx="10142070" cy="3135460"/>
          </a:xfrm>
        </p:grpSpPr>
        <p:grpSp>
          <p:nvGrpSpPr>
            <p:cNvPr id="21" name="Graphique 17">
              <a:extLst>
                <a:ext uri="{FF2B5EF4-FFF2-40B4-BE49-F238E27FC236}">
                  <a16:creationId xmlns:a16="http://schemas.microsoft.com/office/drawing/2014/main" id="{64E8F81B-70CA-4A53-A3F0-0735C0530F70}"/>
                </a:ext>
              </a:extLst>
            </p:cNvPr>
            <p:cNvGrpSpPr/>
            <p:nvPr/>
          </p:nvGrpSpPr>
          <p:grpSpPr>
            <a:xfrm>
              <a:off x="18897965" y="5153531"/>
              <a:ext cx="6574998" cy="3127044"/>
              <a:chOff x="18897965" y="5153531"/>
              <a:chExt cx="6574998" cy="3127044"/>
            </a:xfrm>
          </p:grpSpPr>
          <p:sp>
            <p:nvSpPr>
              <p:cNvPr id="22" name="Forme libre : forme 21">
                <a:extLst>
                  <a:ext uri="{FF2B5EF4-FFF2-40B4-BE49-F238E27FC236}">
                    <a16:creationId xmlns:a16="http://schemas.microsoft.com/office/drawing/2014/main" id="{EC3CB2B4-DA92-4F95-994B-F50667400586}"/>
                  </a:ext>
                </a:extLst>
              </p:cNvPr>
              <p:cNvSpPr/>
              <p:nvPr/>
            </p:nvSpPr>
            <p:spPr>
              <a:xfrm>
                <a:off x="23916653" y="5208381"/>
                <a:ext cx="241723" cy="84482"/>
              </a:xfrm>
              <a:custGeom>
                <a:avLst/>
                <a:gdLst>
                  <a:gd name="connsiteX0" fmla="*/ 245021 w 241723"/>
                  <a:gd name="connsiteY0" fmla="*/ 36513 h 84482"/>
                  <a:gd name="connsiteX1" fmla="*/ 238811 w 241723"/>
                  <a:gd name="connsiteY1" fmla="*/ 1052 h 84482"/>
                  <a:gd name="connsiteX2" fmla="*/ 120629 w 241723"/>
                  <a:gd name="connsiteY2" fmla="*/ 23795 h 84482"/>
                  <a:gd name="connsiteX3" fmla="*/ 3297 w 241723"/>
                  <a:gd name="connsiteY3" fmla="*/ 50574 h 84482"/>
                  <a:gd name="connsiteX4" fmla="*/ 11902 w 241723"/>
                  <a:gd name="connsiteY4" fmla="*/ 85535 h 84482"/>
                  <a:gd name="connsiteX5" fmla="*/ 128043 w 241723"/>
                  <a:gd name="connsiteY5" fmla="*/ 59021 h 84482"/>
                  <a:gd name="connsiteX6" fmla="*/ 245021 w 241723"/>
                  <a:gd name="connsiteY6" fmla="*/ 36513 h 8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723" h="84482">
                    <a:moveTo>
                      <a:pt x="245021" y="36513"/>
                    </a:moveTo>
                    <a:lnTo>
                      <a:pt x="238811" y="1052"/>
                    </a:lnTo>
                    <a:lnTo>
                      <a:pt x="120629" y="23795"/>
                    </a:lnTo>
                    <a:lnTo>
                      <a:pt x="3297" y="50574"/>
                    </a:lnTo>
                    <a:lnTo>
                      <a:pt x="11902" y="85535"/>
                    </a:lnTo>
                    <a:lnTo>
                      <a:pt x="128043" y="59021"/>
                    </a:lnTo>
                    <a:lnTo>
                      <a:pt x="245021" y="36513"/>
                    </a:lnTo>
                    <a:close/>
                  </a:path>
                </a:pathLst>
              </a:custGeom>
              <a:solidFill>
                <a:srgbClr val="41A57D"/>
              </a:solidFill>
              <a:ln w="6336" cap="flat">
                <a:noFill/>
                <a:prstDash val="solid"/>
                <a:round/>
              </a:ln>
            </p:spPr>
            <p:txBody>
              <a:bodyPr rtlCol="0" anchor="ctr"/>
              <a:lstStyle/>
              <a:p>
                <a:endParaRPr lang="fr-FR"/>
              </a:p>
            </p:txBody>
          </p:sp>
          <p:sp>
            <p:nvSpPr>
              <p:cNvPr id="23" name="Forme libre : forme 22">
                <a:extLst>
                  <a:ext uri="{FF2B5EF4-FFF2-40B4-BE49-F238E27FC236}">
                    <a16:creationId xmlns:a16="http://schemas.microsoft.com/office/drawing/2014/main" id="{57AAC9A0-9117-4151-9740-02F77423C9F2}"/>
                  </a:ext>
                </a:extLst>
              </p:cNvPr>
              <p:cNvSpPr/>
              <p:nvPr/>
            </p:nvSpPr>
            <p:spPr>
              <a:xfrm>
                <a:off x="24351230" y="5167851"/>
                <a:ext cx="119803" cy="47614"/>
              </a:xfrm>
              <a:custGeom>
                <a:avLst/>
                <a:gdLst>
                  <a:gd name="connsiteX0" fmla="*/ 123209 w 119803"/>
                  <a:gd name="connsiteY0" fmla="*/ 36903 h 47614"/>
                  <a:gd name="connsiteX1" fmla="*/ 120129 w 119803"/>
                  <a:gd name="connsiteY1" fmla="*/ 1031 h 47614"/>
                  <a:gd name="connsiteX2" fmla="*/ 61679 w 119803"/>
                  <a:gd name="connsiteY2" fmla="*/ 6043 h 47614"/>
                  <a:gd name="connsiteX3" fmla="*/ 3405 w 119803"/>
                  <a:gd name="connsiteY3" fmla="*/ 12893 h 47614"/>
                  <a:gd name="connsiteX4" fmla="*/ 7626 w 119803"/>
                  <a:gd name="connsiteY4" fmla="*/ 48646 h 47614"/>
                  <a:gd name="connsiteX5" fmla="*/ 65322 w 119803"/>
                  <a:gd name="connsiteY5" fmla="*/ 41865 h 47614"/>
                  <a:gd name="connsiteX6" fmla="*/ 123209 w 119803"/>
                  <a:gd name="connsiteY6" fmla="*/ 36903 h 4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803" h="47614">
                    <a:moveTo>
                      <a:pt x="123209" y="36903"/>
                    </a:moveTo>
                    <a:lnTo>
                      <a:pt x="120129" y="1031"/>
                    </a:lnTo>
                    <a:lnTo>
                      <a:pt x="61679" y="6043"/>
                    </a:lnTo>
                    <a:cubicBezTo>
                      <a:pt x="42225" y="8020"/>
                      <a:pt x="22834" y="10631"/>
                      <a:pt x="3405" y="12893"/>
                    </a:cubicBezTo>
                    <a:lnTo>
                      <a:pt x="7626" y="48646"/>
                    </a:lnTo>
                    <a:cubicBezTo>
                      <a:pt x="26864" y="46409"/>
                      <a:pt x="46058" y="43817"/>
                      <a:pt x="65322" y="41865"/>
                    </a:cubicBezTo>
                    <a:lnTo>
                      <a:pt x="123209" y="36903"/>
                    </a:lnTo>
                    <a:close/>
                  </a:path>
                </a:pathLst>
              </a:custGeom>
              <a:solidFill>
                <a:srgbClr val="FFFFFF"/>
              </a:solidFill>
              <a:ln w="6336" cap="flat">
                <a:noFill/>
                <a:prstDash val="solid"/>
                <a:round/>
              </a:ln>
            </p:spPr>
            <p:txBody>
              <a:bodyPr rtlCol="0" anchor="ctr"/>
              <a:lstStyle/>
              <a:p>
                <a:endParaRPr lang="fr-FR"/>
              </a:p>
            </p:txBody>
          </p:sp>
          <p:sp>
            <p:nvSpPr>
              <p:cNvPr id="24" name="Forme libre : forme 23">
                <a:extLst>
                  <a:ext uri="{FF2B5EF4-FFF2-40B4-BE49-F238E27FC236}">
                    <a16:creationId xmlns:a16="http://schemas.microsoft.com/office/drawing/2014/main" id="{B0450117-1CBE-4578-9AC0-A1B8FC01A017}"/>
                  </a:ext>
                </a:extLst>
              </p:cNvPr>
              <p:cNvSpPr/>
              <p:nvPr/>
            </p:nvSpPr>
            <p:spPr>
              <a:xfrm>
                <a:off x="24152141" y="5179714"/>
                <a:ext cx="203309" cy="64128"/>
              </a:xfrm>
              <a:custGeom>
                <a:avLst/>
                <a:gdLst>
                  <a:gd name="connsiteX0" fmla="*/ 206672 w 203309"/>
                  <a:gd name="connsiteY0" fmla="*/ 36791 h 64128"/>
                  <a:gd name="connsiteX1" fmla="*/ 202452 w 203309"/>
                  <a:gd name="connsiteY1" fmla="*/ 1038 h 64128"/>
                  <a:gd name="connsiteX2" fmla="*/ 152524 w 203309"/>
                  <a:gd name="connsiteY2" fmla="*/ 7065 h 64128"/>
                  <a:gd name="connsiteX3" fmla="*/ 127570 w 203309"/>
                  <a:gd name="connsiteY3" fmla="*/ 10170 h 64128"/>
                  <a:gd name="connsiteX4" fmla="*/ 102723 w 203309"/>
                  <a:gd name="connsiteY4" fmla="*/ 14048 h 64128"/>
                  <a:gd name="connsiteX5" fmla="*/ 3362 w 203309"/>
                  <a:gd name="connsiteY5" fmla="*/ 29706 h 64128"/>
                  <a:gd name="connsiteX6" fmla="*/ 9572 w 203309"/>
                  <a:gd name="connsiteY6" fmla="*/ 65167 h 64128"/>
                  <a:gd name="connsiteX7" fmla="*/ 107939 w 203309"/>
                  <a:gd name="connsiteY7" fmla="*/ 49667 h 64128"/>
                  <a:gd name="connsiteX8" fmla="*/ 132532 w 203309"/>
                  <a:gd name="connsiteY8" fmla="*/ 45827 h 64128"/>
                  <a:gd name="connsiteX9" fmla="*/ 157239 w 203309"/>
                  <a:gd name="connsiteY9" fmla="*/ 42760 h 64128"/>
                  <a:gd name="connsiteX10" fmla="*/ 206672 w 203309"/>
                  <a:gd name="connsiteY10" fmla="*/ 36791 h 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309" h="64128">
                    <a:moveTo>
                      <a:pt x="206672" y="36791"/>
                    </a:moveTo>
                    <a:lnTo>
                      <a:pt x="202452" y="1038"/>
                    </a:lnTo>
                    <a:lnTo>
                      <a:pt x="152524" y="7065"/>
                    </a:lnTo>
                    <a:cubicBezTo>
                      <a:pt x="144204" y="8110"/>
                      <a:pt x="135871" y="8985"/>
                      <a:pt x="127570" y="10170"/>
                    </a:cubicBezTo>
                    <a:lnTo>
                      <a:pt x="102723" y="14048"/>
                    </a:lnTo>
                    <a:cubicBezTo>
                      <a:pt x="69607" y="19282"/>
                      <a:pt x="36440" y="24238"/>
                      <a:pt x="3362" y="29706"/>
                    </a:cubicBezTo>
                    <a:lnTo>
                      <a:pt x="9572" y="65167"/>
                    </a:lnTo>
                    <a:cubicBezTo>
                      <a:pt x="42321" y="59755"/>
                      <a:pt x="75152" y="54857"/>
                      <a:pt x="107939" y="49667"/>
                    </a:cubicBezTo>
                    <a:lnTo>
                      <a:pt x="132532" y="45827"/>
                    </a:lnTo>
                    <a:cubicBezTo>
                      <a:pt x="140744" y="44655"/>
                      <a:pt x="149007" y="43793"/>
                      <a:pt x="157239" y="42760"/>
                    </a:cubicBezTo>
                    <a:lnTo>
                      <a:pt x="206672" y="36791"/>
                    </a:lnTo>
                    <a:close/>
                  </a:path>
                </a:pathLst>
              </a:custGeom>
              <a:solidFill>
                <a:srgbClr val="FFBE23"/>
              </a:solidFill>
              <a:ln w="6336" cap="flat">
                <a:noFill/>
                <a:prstDash val="solid"/>
                <a:round/>
              </a:ln>
            </p:spPr>
            <p:txBody>
              <a:bodyPr rtlCol="0" anchor="ctr"/>
              <a:lstStyle/>
              <a:p>
                <a:endParaRPr lang="fr-FR"/>
              </a:p>
            </p:txBody>
          </p:sp>
          <p:sp>
            <p:nvSpPr>
              <p:cNvPr id="25" name="Forme libre : forme 24">
                <a:extLst>
                  <a:ext uri="{FF2B5EF4-FFF2-40B4-BE49-F238E27FC236}">
                    <a16:creationId xmlns:a16="http://schemas.microsoft.com/office/drawing/2014/main" id="{896617E2-2C84-493B-B73E-1B2F59AD2EE6}"/>
                  </a:ext>
                </a:extLst>
              </p:cNvPr>
              <p:cNvSpPr/>
              <p:nvPr/>
            </p:nvSpPr>
            <p:spPr>
              <a:xfrm rot="-5406656" flipV="1">
                <a:off x="24603898" y="5017899"/>
                <a:ext cx="49566" cy="321465"/>
              </a:xfrm>
              <a:custGeom>
                <a:avLst/>
                <a:gdLst>
                  <a:gd name="connsiteX0" fmla="*/ 17057 w 49566"/>
                  <a:gd name="connsiteY0" fmla="*/ 1027 h 321465"/>
                  <a:gd name="connsiteX1" fmla="*/ 53056 w 49566"/>
                  <a:gd name="connsiteY1" fmla="*/ 1027 h 321465"/>
                  <a:gd name="connsiteX2" fmla="*/ 39369 w 49566"/>
                  <a:gd name="connsiteY2" fmla="*/ 322493 h 321465"/>
                  <a:gd name="connsiteX3" fmla="*/ 3490 w 49566"/>
                  <a:gd name="connsiteY3" fmla="*/ 319483 h 321465"/>
                  <a:gd name="connsiteX4" fmla="*/ 17057 w 49566"/>
                  <a:gd name="connsiteY4" fmla="*/ 1027 h 32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66" h="321465">
                    <a:moveTo>
                      <a:pt x="17057" y="1027"/>
                    </a:moveTo>
                    <a:lnTo>
                      <a:pt x="53056" y="1027"/>
                    </a:lnTo>
                    <a:cubicBezTo>
                      <a:pt x="51960" y="108265"/>
                      <a:pt x="49229" y="215610"/>
                      <a:pt x="39369" y="322493"/>
                    </a:cubicBezTo>
                    <a:lnTo>
                      <a:pt x="3490" y="319483"/>
                    </a:lnTo>
                    <a:cubicBezTo>
                      <a:pt x="13268" y="213645"/>
                      <a:pt x="15961" y="107295"/>
                      <a:pt x="17057" y="1027"/>
                    </a:cubicBezTo>
                  </a:path>
                </a:pathLst>
              </a:custGeom>
              <a:solidFill>
                <a:srgbClr val="2382D2"/>
              </a:solidFill>
              <a:ln w="6336" cap="flat">
                <a:noFill/>
                <a:prstDash val="solid"/>
                <a:round/>
              </a:ln>
            </p:spPr>
            <p:txBody>
              <a:bodyPr rtlCol="0" anchor="ctr"/>
              <a:lstStyle/>
              <a:p>
                <a:endParaRPr lang="fr-FR"/>
              </a:p>
            </p:txBody>
          </p:sp>
          <p:sp>
            <p:nvSpPr>
              <p:cNvPr id="26" name="Forme libre : forme 25">
                <a:extLst>
                  <a:ext uri="{FF2B5EF4-FFF2-40B4-BE49-F238E27FC236}">
                    <a16:creationId xmlns:a16="http://schemas.microsoft.com/office/drawing/2014/main" id="{088D3BF8-BE75-416E-AA8E-A716A84106FD}"/>
                  </a:ext>
                </a:extLst>
              </p:cNvPr>
              <p:cNvSpPr/>
              <p:nvPr/>
            </p:nvSpPr>
            <p:spPr>
              <a:xfrm rot="-6230289" flipV="1">
                <a:off x="23681403" y="5122777"/>
                <a:ext cx="62784" cy="435344"/>
              </a:xfrm>
              <a:custGeom>
                <a:avLst/>
                <a:gdLst>
                  <a:gd name="connsiteX0" fmla="*/ 29995 w 62784"/>
                  <a:gd name="connsiteY0" fmla="*/ 1087 h 435344"/>
                  <a:gd name="connsiteX1" fmla="*/ 65994 w 62784"/>
                  <a:gd name="connsiteY1" fmla="*/ 1087 h 435344"/>
                  <a:gd name="connsiteX2" fmla="*/ 38949 w 62784"/>
                  <a:gd name="connsiteY2" fmla="*/ 436431 h 435344"/>
                  <a:gd name="connsiteX3" fmla="*/ 3209 w 62784"/>
                  <a:gd name="connsiteY3" fmla="*/ 432046 h 435344"/>
                  <a:gd name="connsiteX4" fmla="*/ 29995 w 62784"/>
                  <a:gd name="connsiteY4" fmla="*/ 1087 h 435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84" h="435344">
                    <a:moveTo>
                      <a:pt x="29995" y="1087"/>
                    </a:moveTo>
                    <a:lnTo>
                      <a:pt x="65994" y="1087"/>
                    </a:lnTo>
                    <a:cubicBezTo>
                      <a:pt x="65950" y="146593"/>
                      <a:pt x="56660" y="292060"/>
                      <a:pt x="38949" y="436431"/>
                    </a:cubicBezTo>
                    <a:lnTo>
                      <a:pt x="3209" y="432046"/>
                    </a:lnTo>
                    <a:cubicBezTo>
                      <a:pt x="20756" y="289095"/>
                      <a:pt x="29950" y="145110"/>
                      <a:pt x="29995" y="1087"/>
                    </a:cubicBezTo>
                  </a:path>
                </a:pathLst>
              </a:custGeom>
              <a:solidFill>
                <a:srgbClr val="4BC3C3"/>
              </a:solidFill>
              <a:ln w="6336" cap="flat">
                <a:noFill/>
                <a:prstDash val="solid"/>
                <a:round/>
              </a:ln>
            </p:spPr>
            <p:txBody>
              <a:bodyPr rtlCol="0" anchor="ctr"/>
              <a:lstStyle/>
              <a:p>
                <a:endParaRPr lang="fr-FR"/>
              </a:p>
            </p:txBody>
          </p:sp>
          <p:sp>
            <p:nvSpPr>
              <p:cNvPr id="27" name="Forme libre : forme 26">
                <a:extLst>
                  <a:ext uri="{FF2B5EF4-FFF2-40B4-BE49-F238E27FC236}">
                    <a16:creationId xmlns:a16="http://schemas.microsoft.com/office/drawing/2014/main" id="{EDFE259B-80AC-47D9-A950-7A6FCFD039DB}"/>
                  </a:ext>
                </a:extLst>
              </p:cNvPr>
              <p:cNvSpPr/>
              <p:nvPr/>
            </p:nvSpPr>
            <p:spPr>
              <a:xfrm>
                <a:off x="23268474" y="5388290"/>
                <a:ext cx="244689" cy="129657"/>
              </a:xfrm>
              <a:custGeom>
                <a:avLst/>
                <a:gdLst>
                  <a:gd name="connsiteX0" fmla="*/ 247782 w 244689"/>
                  <a:gd name="connsiteY0" fmla="*/ 34769 h 129657"/>
                  <a:gd name="connsiteX1" fmla="*/ 234982 w 244689"/>
                  <a:gd name="connsiteY1" fmla="*/ 1120 h 129657"/>
                  <a:gd name="connsiteX2" fmla="*/ 205554 w 244689"/>
                  <a:gd name="connsiteY2" fmla="*/ 12140 h 129657"/>
                  <a:gd name="connsiteX3" fmla="*/ 176449 w 244689"/>
                  <a:gd name="connsiteY3" fmla="*/ 23983 h 129657"/>
                  <a:gd name="connsiteX4" fmla="*/ 118233 w 244689"/>
                  <a:gd name="connsiteY4" fmla="*/ 47677 h 129657"/>
                  <a:gd name="connsiteX5" fmla="*/ 60562 w 244689"/>
                  <a:gd name="connsiteY5" fmla="*/ 72625 h 129657"/>
                  <a:gd name="connsiteX6" fmla="*/ 3093 w 244689"/>
                  <a:gd name="connsiteY6" fmla="*/ 98048 h 129657"/>
                  <a:gd name="connsiteX7" fmla="*/ 18092 w 244689"/>
                  <a:gd name="connsiteY7" fmla="*/ 130777 h 129657"/>
                  <a:gd name="connsiteX8" fmla="*/ 75029 w 244689"/>
                  <a:gd name="connsiteY8" fmla="*/ 105595 h 129657"/>
                  <a:gd name="connsiteX9" fmla="*/ 132155 w 244689"/>
                  <a:gd name="connsiteY9" fmla="*/ 80875 h 129657"/>
                  <a:gd name="connsiteX10" fmla="*/ 189813 w 244689"/>
                  <a:gd name="connsiteY10" fmla="*/ 57416 h 129657"/>
                  <a:gd name="connsiteX11" fmla="*/ 218639 w 244689"/>
                  <a:gd name="connsiteY11" fmla="*/ 45681 h 129657"/>
                  <a:gd name="connsiteX12" fmla="*/ 247782 w 244689"/>
                  <a:gd name="connsiteY12" fmla="*/ 34769 h 1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689" h="129657">
                    <a:moveTo>
                      <a:pt x="247782" y="34769"/>
                    </a:moveTo>
                    <a:lnTo>
                      <a:pt x="234982" y="1120"/>
                    </a:lnTo>
                    <a:cubicBezTo>
                      <a:pt x="225179" y="4802"/>
                      <a:pt x="215313" y="8331"/>
                      <a:pt x="205554" y="12140"/>
                    </a:cubicBezTo>
                    <a:lnTo>
                      <a:pt x="176449" y="23983"/>
                    </a:lnTo>
                    <a:lnTo>
                      <a:pt x="118233" y="47677"/>
                    </a:lnTo>
                    <a:cubicBezTo>
                      <a:pt x="98709" y="55300"/>
                      <a:pt x="79787" y="64311"/>
                      <a:pt x="60562" y="72625"/>
                    </a:cubicBezTo>
                    <a:lnTo>
                      <a:pt x="3093" y="98048"/>
                    </a:lnTo>
                    <a:lnTo>
                      <a:pt x="18092" y="130777"/>
                    </a:lnTo>
                    <a:lnTo>
                      <a:pt x="75029" y="105595"/>
                    </a:lnTo>
                    <a:cubicBezTo>
                      <a:pt x="94071" y="97357"/>
                      <a:pt x="112821" y="88422"/>
                      <a:pt x="132155" y="80875"/>
                    </a:cubicBezTo>
                    <a:lnTo>
                      <a:pt x="189813" y="57416"/>
                    </a:lnTo>
                    <a:lnTo>
                      <a:pt x="218639" y="45681"/>
                    </a:lnTo>
                    <a:cubicBezTo>
                      <a:pt x="228303" y="41904"/>
                      <a:pt x="238074" y="38419"/>
                      <a:pt x="247782" y="34769"/>
                    </a:cubicBezTo>
                  </a:path>
                </a:pathLst>
              </a:custGeom>
              <a:solidFill>
                <a:srgbClr val="FFFFFF"/>
              </a:solidFill>
              <a:ln w="6336" cap="flat">
                <a:noFill/>
                <a:prstDash val="solid"/>
                <a:round/>
              </a:ln>
            </p:spPr>
            <p:txBody>
              <a:bodyPr rtlCol="0" anchor="ctr"/>
              <a:lstStyle/>
              <a:p>
                <a:endParaRPr lang="fr-FR"/>
              </a:p>
            </p:txBody>
          </p:sp>
          <p:sp>
            <p:nvSpPr>
              <p:cNvPr id="28" name="Forme libre : forme 27">
                <a:extLst>
                  <a:ext uri="{FF2B5EF4-FFF2-40B4-BE49-F238E27FC236}">
                    <a16:creationId xmlns:a16="http://schemas.microsoft.com/office/drawing/2014/main" id="{5CF0777E-9B6A-4051-A694-6FD4AA0FA81D}"/>
                  </a:ext>
                </a:extLst>
              </p:cNvPr>
              <p:cNvSpPr/>
              <p:nvPr/>
            </p:nvSpPr>
            <p:spPr>
              <a:xfrm>
                <a:off x="23087476" y="5485217"/>
                <a:ext cx="196041" cy="120766"/>
              </a:xfrm>
              <a:custGeom>
                <a:avLst/>
                <a:gdLst>
                  <a:gd name="connsiteX0" fmla="*/ 199066 w 196041"/>
                  <a:gd name="connsiteY0" fmla="*/ 33878 h 120766"/>
                  <a:gd name="connsiteX1" fmla="*/ 184067 w 196041"/>
                  <a:gd name="connsiteY1" fmla="*/ 1149 h 120766"/>
                  <a:gd name="connsiteX2" fmla="*/ 92994 w 196041"/>
                  <a:gd name="connsiteY2" fmla="*/ 44461 h 120766"/>
                  <a:gd name="connsiteX3" fmla="*/ 47902 w 196041"/>
                  <a:gd name="connsiteY3" fmla="*/ 67001 h 120766"/>
                  <a:gd name="connsiteX4" fmla="*/ 3025 w 196041"/>
                  <a:gd name="connsiteY4" fmla="*/ 89972 h 120766"/>
                  <a:gd name="connsiteX5" fmla="*/ 19633 w 196041"/>
                  <a:gd name="connsiteY5" fmla="*/ 121916 h 120766"/>
                  <a:gd name="connsiteX6" fmla="*/ 64124 w 196041"/>
                  <a:gd name="connsiteY6" fmla="*/ 99141 h 120766"/>
                  <a:gd name="connsiteX7" fmla="*/ 108817 w 196041"/>
                  <a:gd name="connsiteY7" fmla="*/ 76798 h 120766"/>
                  <a:gd name="connsiteX8" fmla="*/ 199066 w 196041"/>
                  <a:gd name="connsiteY8" fmla="*/ 33878 h 12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041" h="120766">
                    <a:moveTo>
                      <a:pt x="199066" y="33878"/>
                    </a:moveTo>
                    <a:lnTo>
                      <a:pt x="184067" y="1149"/>
                    </a:lnTo>
                    <a:cubicBezTo>
                      <a:pt x="153606" y="15362"/>
                      <a:pt x="123354" y="30038"/>
                      <a:pt x="92994" y="44461"/>
                    </a:cubicBezTo>
                    <a:cubicBezTo>
                      <a:pt x="77735" y="51520"/>
                      <a:pt x="62882" y="59384"/>
                      <a:pt x="47902" y="67001"/>
                    </a:cubicBezTo>
                    <a:lnTo>
                      <a:pt x="3025" y="89972"/>
                    </a:lnTo>
                    <a:lnTo>
                      <a:pt x="19633" y="121916"/>
                    </a:lnTo>
                    <a:lnTo>
                      <a:pt x="64124" y="99141"/>
                    </a:lnTo>
                    <a:cubicBezTo>
                      <a:pt x="78971" y="91594"/>
                      <a:pt x="93698" y="83787"/>
                      <a:pt x="108817" y="76798"/>
                    </a:cubicBezTo>
                    <a:lnTo>
                      <a:pt x="199066" y="33878"/>
                    </a:lnTo>
                    <a:close/>
                  </a:path>
                </a:pathLst>
              </a:custGeom>
              <a:solidFill>
                <a:srgbClr val="96CD32"/>
              </a:solidFill>
              <a:ln w="6336" cap="flat">
                <a:noFill/>
                <a:prstDash val="solid"/>
                <a:round/>
              </a:ln>
            </p:spPr>
            <p:txBody>
              <a:bodyPr rtlCol="0" anchor="ctr"/>
              <a:lstStyle/>
              <a:p>
                <a:endParaRPr lang="fr-FR"/>
              </a:p>
            </p:txBody>
          </p:sp>
          <p:sp>
            <p:nvSpPr>
              <p:cNvPr id="29" name="Forme libre : forme 28">
                <a:extLst>
                  <a:ext uri="{FF2B5EF4-FFF2-40B4-BE49-F238E27FC236}">
                    <a16:creationId xmlns:a16="http://schemas.microsoft.com/office/drawing/2014/main" id="{2B6F904F-0B49-438A-A314-85A6A2D22947}"/>
                  </a:ext>
                </a:extLst>
              </p:cNvPr>
              <p:cNvSpPr/>
              <p:nvPr/>
            </p:nvSpPr>
            <p:spPr>
              <a:xfrm rot="16200000" flipV="1">
                <a:off x="25113256" y="4829701"/>
                <a:ext cx="35878" cy="683537"/>
              </a:xfrm>
              <a:custGeom>
                <a:avLst/>
                <a:gdLst>
                  <a:gd name="connsiteX0" fmla="*/ 3677 w 35878"/>
                  <a:gd name="connsiteY0" fmla="*/ 1024 h 683537"/>
                  <a:gd name="connsiteX1" fmla="*/ 39556 w 35878"/>
                  <a:gd name="connsiteY1" fmla="*/ 1024 h 683537"/>
                  <a:gd name="connsiteX2" fmla="*/ 39556 w 35878"/>
                  <a:gd name="connsiteY2" fmla="*/ 684561 h 683537"/>
                  <a:gd name="connsiteX3" fmla="*/ 3677 w 35878"/>
                  <a:gd name="connsiteY3" fmla="*/ 684561 h 683537"/>
                </a:gdLst>
                <a:ahLst/>
                <a:cxnLst>
                  <a:cxn ang="0">
                    <a:pos x="connsiteX0" y="connsiteY0"/>
                  </a:cxn>
                  <a:cxn ang="0">
                    <a:pos x="connsiteX1" y="connsiteY1"/>
                  </a:cxn>
                  <a:cxn ang="0">
                    <a:pos x="connsiteX2" y="connsiteY2"/>
                  </a:cxn>
                  <a:cxn ang="0">
                    <a:pos x="connsiteX3" y="connsiteY3"/>
                  </a:cxn>
                </a:cxnLst>
                <a:rect l="l" t="t" r="r" b="b"/>
                <a:pathLst>
                  <a:path w="35878" h="683537">
                    <a:moveTo>
                      <a:pt x="3677" y="1024"/>
                    </a:moveTo>
                    <a:lnTo>
                      <a:pt x="39556" y="1024"/>
                    </a:lnTo>
                    <a:lnTo>
                      <a:pt x="39556" y="684561"/>
                    </a:lnTo>
                    <a:lnTo>
                      <a:pt x="3677" y="684561"/>
                    </a:lnTo>
                    <a:close/>
                  </a:path>
                </a:pathLst>
              </a:custGeom>
              <a:solidFill>
                <a:srgbClr val="FFFFFF"/>
              </a:solidFill>
              <a:ln w="6336" cap="flat">
                <a:noFill/>
                <a:prstDash val="solid"/>
                <a:round/>
              </a:ln>
            </p:spPr>
            <p:txBody>
              <a:bodyPr rtlCol="0" anchor="ctr"/>
              <a:lstStyle/>
              <a:p>
                <a:endParaRPr lang="fr-FR"/>
              </a:p>
            </p:txBody>
          </p:sp>
          <p:sp>
            <p:nvSpPr>
              <p:cNvPr id="30" name="Forme libre : forme 29">
                <a:extLst>
                  <a:ext uri="{FF2B5EF4-FFF2-40B4-BE49-F238E27FC236}">
                    <a16:creationId xmlns:a16="http://schemas.microsoft.com/office/drawing/2014/main" id="{109FBE63-9162-41A2-94E6-2F8EFBC3C2D4}"/>
                  </a:ext>
                </a:extLst>
              </p:cNvPr>
              <p:cNvSpPr/>
              <p:nvPr/>
            </p:nvSpPr>
            <p:spPr>
              <a:xfrm>
                <a:off x="22659267" y="5574040"/>
                <a:ext cx="444792" cy="283571"/>
              </a:xfrm>
              <a:custGeom>
                <a:avLst/>
                <a:gdLst>
                  <a:gd name="connsiteX0" fmla="*/ 447741 w 444792"/>
                  <a:gd name="connsiteY0" fmla="*/ 33159 h 283571"/>
                  <a:gd name="connsiteX1" fmla="*/ 431132 w 444792"/>
                  <a:gd name="connsiteY1" fmla="*/ 1215 h 283571"/>
                  <a:gd name="connsiteX2" fmla="*/ 403447 w 444792"/>
                  <a:gd name="connsiteY2" fmla="*/ 15461 h 283571"/>
                  <a:gd name="connsiteX3" fmla="*/ 376122 w 444792"/>
                  <a:gd name="connsiteY3" fmla="*/ 30365 h 283571"/>
                  <a:gd name="connsiteX4" fmla="*/ 321474 w 444792"/>
                  <a:gd name="connsiteY4" fmla="*/ 60186 h 283571"/>
                  <a:gd name="connsiteX5" fmla="*/ 267396 w 444792"/>
                  <a:gd name="connsiteY5" fmla="*/ 91002 h 283571"/>
                  <a:gd name="connsiteX6" fmla="*/ 213526 w 444792"/>
                  <a:gd name="connsiteY6" fmla="*/ 122179 h 283571"/>
                  <a:gd name="connsiteX7" fmla="*/ 107391 w 444792"/>
                  <a:gd name="connsiteY7" fmla="*/ 187169 h 283571"/>
                  <a:gd name="connsiteX8" fmla="*/ 55037 w 444792"/>
                  <a:gd name="connsiteY8" fmla="*/ 220773 h 283571"/>
                  <a:gd name="connsiteX9" fmla="*/ 2948 w 444792"/>
                  <a:gd name="connsiteY9" fmla="*/ 254782 h 283571"/>
                  <a:gd name="connsiteX10" fmla="*/ 22846 w 444792"/>
                  <a:gd name="connsiteY10" fmla="*/ 284787 h 283571"/>
                  <a:gd name="connsiteX11" fmla="*/ 74573 w 444792"/>
                  <a:gd name="connsiteY11" fmla="*/ 251012 h 283571"/>
                  <a:gd name="connsiteX12" fmla="*/ 126567 w 444792"/>
                  <a:gd name="connsiteY12" fmla="*/ 217643 h 283571"/>
                  <a:gd name="connsiteX13" fmla="*/ 231910 w 444792"/>
                  <a:gd name="connsiteY13" fmla="*/ 153134 h 283571"/>
                  <a:gd name="connsiteX14" fmla="*/ 285360 w 444792"/>
                  <a:gd name="connsiteY14" fmla="*/ 122204 h 283571"/>
                  <a:gd name="connsiteX15" fmla="*/ 339001 w 444792"/>
                  <a:gd name="connsiteY15" fmla="*/ 91629 h 283571"/>
                  <a:gd name="connsiteX16" fmla="*/ 393200 w 444792"/>
                  <a:gd name="connsiteY16" fmla="*/ 62061 h 283571"/>
                  <a:gd name="connsiteX17" fmla="*/ 420296 w 444792"/>
                  <a:gd name="connsiteY17" fmla="*/ 47278 h 283571"/>
                  <a:gd name="connsiteX18" fmla="*/ 447741 w 444792"/>
                  <a:gd name="connsiteY18" fmla="*/ 33159 h 28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4792" h="283571">
                    <a:moveTo>
                      <a:pt x="447741" y="33159"/>
                    </a:moveTo>
                    <a:lnTo>
                      <a:pt x="431132" y="1215"/>
                    </a:lnTo>
                    <a:lnTo>
                      <a:pt x="403447" y="15461"/>
                    </a:lnTo>
                    <a:lnTo>
                      <a:pt x="376122" y="30365"/>
                    </a:lnTo>
                    <a:lnTo>
                      <a:pt x="321474" y="60186"/>
                    </a:lnTo>
                    <a:cubicBezTo>
                      <a:pt x="303129" y="69900"/>
                      <a:pt x="285436" y="80749"/>
                      <a:pt x="267396" y="91002"/>
                    </a:cubicBezTo>
                    <a:lnTo>
                      <a:pt x="213526" y="122179"/>
                    </a:lnTo>
                    <a:cubicBezTo>
                      <a:pt x="178091" y="143749"/>
                      <a:pt x="142580" y="165206"/>
                      <a:pt x="107391" y="187169"/>
                    </a:cubicBezTo>
                    <a:lnTo>
                      <a:pt x="55037" y="220773"/>
                    </a:lnTo>
                    <a:cubicBezTo>
                      <a:pt x="37585" y="231983"/>
                      <a:pt x="20058" y="243072"/>
                      <a:pt x="2948" y="254782"/>
                    </a:cubicBezTo>
                    <a:lnTo>
                      <a:pt x="22846" y="284787"/>
                    </a:lnTo>
                    <a:cubicBezTo>
                      <a:pt x="39841" y="273147"/>
                      <a:pt x="57248" y="262140"/>
                      <a:pt x="74573" y="251012"/>
                    </a:cubicBezTo>
                    <a:lnTo>
                      <a:pt x="126567" y="217643"/>
                    </a:lnTo>
                    <a:cubicBezTo>
                      <a:pt x="161495" y="195838"/>
                      <a:pt x="196740" y="174546"/>
                      <a:pt x="231910" y="153134"/>
                    </a:cubicBezTo>
                    <a:lnTo>
                      <a:pt x="285360" y="122204"/>
                    </a:lnTo>
                    <a:cubicBezTo>
                      <a:pt x="303249" y="112033"/>
                      <a:pt x="320815" y="101261"/>
                      <a:pt x="339001" y="91629"/>
                    </a:cubicBezTo>
                    <a:lnTo>
                      <a:pt x="393200" y="62061"/>
                    </a:lnTo>
                    <a:lnTo>
                      <a:pt x="420296" y="47278"/>
                    </a:lnTo>
                    <a:lnTo>
                      <a:pt x="447741" y="33159"/>
                    </a:lnTo>
                    <a:close/>
                  </a:path>
                </a:pathLst>
              </a:custGeom>
              <a:solidFill>
                <a:srgbClr val="4BC3C3"/>
              </a:solidFill>
              <a:ln w="6336" cap="flat">
                <a:noFill/>
                <a:prstDash val="solid"/>
                <a:round/>
              </a:ln>
            </p:spPr>
            <p:txBody>
              <a:bodyPr rtlCol="0" anchor="ctr"/>
              <a:lstStyle/>
              <a:p>
                <a:endParaRPr lang="fr-FR"/>
              </a:p>
            </p:txBody>
          </p:sp>
          <p:sp>
            <p:nvSpPr>
              <p:cNvPr id="31" name="Forme libre : forme 30">
                <a:extLst>
                  <a:ext uri="{FF2B5EF4-FFF2-40B4-BE49-F238E27FC236}">
                    <a16:creationId xmlns:a16="http://schemas.microsoft.com/office/drawing/2014/main" id="{C94B0731-03D5-4603-858E-02881492AC95}"/>
                  </a:ext>
                </a:extLst>
              </p:cNvPr>
              <p:cNvSpPr/>
              <p:nvPr/>
            </p:nvSpPr>
            <p:spPr>
              <a:xfrm>
                <a:off x="22562358" y="5827607"/>
                <a:ext cx="116818" cy="95381"/>
              </a:xfrm>
              <a:custGeom>
                <a:avLst/>
                <a:gdLst>
                  <a:gd name="connsiteX0" fmla="*/ 119659 w 116818"/>
                  <a:gd name="connsiteY0" fmla="*/ 31256 h 95381"/>
                  <a:gd name="connsiteX1" fmla="*/ 99761 w 116818"/>
                  <a:gd name="connsiteY1" fmla="*/ 1251 h 95381"/>
                  <a:gd name="connsiteX2" fmla="*/ 51133 w 116818"/>
                  <a:gd name="connsiteY2" fmla="*/ 33917 h 95381"/>
                  <a:gd name="connsiteX3" fmla="*/ 26825 w 116818"/>
                  <a:gd name="connsiteY3" fmla="*/ 50254 h 95381"/>
                  <a:gd name="connsiteX4" fmla="*/ 2840 w 116818"/>
                  <a:gd name="connsiteY4" fmla="*/ 67053 h 95381"/>
                  <a:gd name="connsiteX5" fmla="*/ 23359 w 116818"/>
                  <a:gd name="connsiteY5" fmla="*/ 96633 h 95381"/>
                  <a:gd name="connsiteX6" fmla="*/ 47198 w 116818"/>
                  <a:gd name="connsiteY6" fmla="*/ 79935 h 95381"/>
                  <a:gd name="connsiteX7" fmla="*/ 71354 w 116818"/>
                  <a:gd name="connsiteY7" fmla="*/ 63707 h 95381"/>
                  <a:gd name="connsiteX8" fmla="*/ 119659 w 116818"/>
                  <a:gd name="connsiteY8" fmla="*/ 31256 h 9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18" h="95381">
                    <a:moveTo>
                      <a:pt x="119659" y="31256"/>
                    </a:moveTo>
                    <a:lnTo>
                      <a:pt x="99761" y="1251"/>
                    </a:lnTo>
                    <a:lnTo>
                      <a:pt x="51133" y="33917"/>
                    </a:lnTo>
                    <a:lnTo>
                      <a:pt x="26825" y="50254"/>
                    </a:lnTo>
                    <a:lnTo>
                      <a:pt x="2840" y="67053"/>
                    </a:lnTo>
                    <a:lnTo>
                      <a:pt x="23359" y="96633"/>
                    </a:lnTo>
                    <a:lnTo>
                      <a:pt x="47198" y="79935"/>
                    </a:lnTo>
                    <a:lnTo>
                      <a:pt x="71354" y="63707"/>
                    </a:lnTo>
                    <a:lnTo>
                      <a:pt x="119659" y="31256"/>
                    </a:lnTo>
                    <a:close/>
                  </a:path>
                </a:pathLst>
              </a:custGeom>
              <a:solidFill>
                <a:srgbClr val="41A57D"/>
              </a:solidFill>
              <a:ln w="6336" cap="flat">
                <a:noFill/>
                <a:prstDash val="solid"/>
                <a:round/>
              </a:ln>
            </p:spPr>
            <p:txBody>
              <a:bodyPr rtlCol="0" anchor="ctr"/>
              <a:lstStyle/>
              <a:p>
                <a:endParaRPr lang="fr-FR"/>
              </a:p>
            </p:txBody>
          </p:sp>
          <p:sp>
            <p:nvSpPr>
              <p:cNvPr id="32" name="Forme libre : forme 31">
                <a:extLst>
                  <a:ext uri="{FF2B5EF4-FFF2-40B4-BE49-F238E27FC236}">
                    <a16:creationId xmlns:a16="http://schemas.microsoft.com/office/drawing/2014/main" id="{CBCB2040-05D8-4BAF-BF40-E375E5CA2E3F}"/>
                  </a:ext>
                </a:extLst>
              </p:cNvPr>
              <p:cNvSpPr/>
              <p:nvPr/>
            </p:nvSpPr>
            <p:spPr>
              <a:xfrm rot="-7484847" flipV="1">
                <a:off x="22409759" y="5837389"/>
                <a:ext cx="45586" cy="347547"/>
              </a:xfrm>
              <a:custGeom>
                <a:avLst/>
                <a:gdLst>
                  <a:gd name="connsiteX0" fmla="*/ 12357 w 45586"/>
                  <a:gd name="connsiteY0" fmla="*/ 1305 h 347547"/>
                  <a:gd name="connsiteX1" fmla="*/ 48357 w 45586"/>
                  <a:gd name="connsiteY1" fmla="*/ 1305 h 347547"/>
                  <a:gd name="connsiteX2" fmla="*/ 38750 w 45586"/>
                  <a:gd name="connsiteY2" fmla="*/ 348853 h 347547"/>
                  <a:gd name="connsiteX3" fmla="*/ 2795 w 45586"/>
                  <a:gd name="connsiteY3" fmla="*/ 346965 h 347547"/>
                  <a:gd name="connsiteX4" fmla="*/ 12357 w 45586"/>
                  <a:gd name="connsiteY4" fmla="*/ 1305 h 347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86" h="347547">
                    <a:moveTo>
                      <a:pt x="12357" y="1305"/>
                    </a:moveTo>
                    <a:lnTo>
                      <a:pt x="48357" y="1305"/>
                    </a:lnTo>
                    <a:cubicBezTo>
                      <a:pt x="48743" y="117275"/>
                      <a:pt x="44675" y="233156"/>
                      <a:pt x="38750" y="348853"/>
                    </a:cubicBezTo>
                    <a:lnTo>
                      <a:pt x="2795" y="346965"/>
                    </a:lnTo>
                    <a:cubicBezTo>
                      <a:pt x="8695" y="231806"/>
                      <a:pt x="12744" y="116546"/>
                      <a:pt x="12357" y="1305"/>
                    </a:cubicBezTo>
                  </a:path>
                </a:pathLst>
              </a:custGeom>
              <a:solidFill>
                <a:srgbClr val="96CD32"/>
              </a:solidFill>
              <a:ln w="6336" cap="flat">
                <a:noFill/>
                <a:prstDash val="solid"/>
                <a:round/>
              </a:ln>
            </p:spPr>
            <p:txBody>
              <a:bodyPr rtlCol="0" anchor="ctr"/>
              <a:lstStyle/>
              <a:p>
                <a:endParaRPr lang="fr-FR"/>
              </a:p>
            </p:txBody>
          </p:sp>
          <p:sp>
            <p:nvSpPr>
              <p:cNvPr id="33" name="Forme libre : forme 32">
                <a:extLst>
                  <a:ext uri="{FF2B5EF4-FFF2-40B4-BE49-F238E27FC236}">
                    <a16:creationId xmlns:a16="http://schemas.microsoft.com/office/drawing/2014/main" id="{D4693A3E-8813-4694-8AD0-E974A3D8E8FE}"/>
                  </a:ext>
                </a:extLst>
              </p:cNvPr>
              <p:cNvSpPr/>
              <p:nvPr/>
            </p:nvSpPr>
            <p:spPr>
              <a:xfrm rot="-7891078" flipV="1">
                <a:off x="21182993" y="6933370"/>
                <a:ext cx="37214" cy="239683"/>
              </a:xfrm>
              <a:custGeom>
                <a:avLst/>
                <a:gdLst>
                  <a:gd name="connsiteX0" fmla="*/ 2410 w 37214"/>
                  <a:gd name="connsiteY0" fmla="*/ 1631 h 239683"/>
                  <a:gd name="connsiteX1" fmla="*/ 38410 w 37214"/>
                  <a:gd name="connsiteY1" fmla="*/ 1631 h 239683"/>
                  <a:gd name="connsiteX2" fmla="*/ 39614 w 37214"/>
                  <a:gd name="connsiteY2" fmla="*/ 240895 h 239683"/>
                  <a:gd name="connsiteX3" fmla="*/ 3621 w 37214"/>
                  <a:gd name="connsiteY3" fmla="*/ 241314 h 239683"/>
                  <a:gd name="connsiteX4" fmla="*/ 2410 w 37214"/>
                  <a:gd name="connsiteY4" fmla="*/ 1631 h 2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4" h="239683">
                    <a:moveTo>
                      <a:pt x="2410" y="1631"/>
                    </a:moveTo>
                    <a:lnTo>
                      <a:pt x="38410" y="1631"/>
                    </a:lnTo>
                    <a:cubicBezTo>
                      <a:pt x="38327" y="81424"/>
                      <a:pt x="38695" y="161166"/>
                      <a:pt x="39614" y="240895"/>
                    </a:cubicBezTo>
                    <a:lnTo>
                      <a:pt x="3621" y="241314"/>
                    </a:lnTo>
                    <a:cubicBezTo>
                      <a:pt x="2695" y="161400"/>
                      <a:pt x="2328" y="81500"/>
                      <a:pt x="2410" y="1631"/>
                    </a:cubicBezTo>
                  </a:path>
                </a:pathLst>
              </a:custGeom>
              <a:solidFill>
                <a:srgbClr val="41A57D"/>
              </a:solidFill>
              <a:ln w="6336" cap="flat">
                <a:noFill/>
                <a:prstDash val="solid"/>
                <a:round/>
              </a:ln>
            </p:spPr>
            <p:txBody>
              <a:bodyPr rtlCol="0" anchor="ctr"/>
              <a:lstStyle/>
              <a:p>
                <a:endParaRPr lang="fr-FR"/>
              </a:p>
            </p:txBody>
          </p:sp>
          <p:sp>
            <p:nvSpPr>
              <p:cNvPr id="34" name="Forme libre : forme 33">
                <a:extLst>
                  <a:ext uri="{FF2B5EF4-FFF2-40B4-BE49-F238E27FC236}">
                    <a16:creationId xmlns:a16="http://schemas.microsoft.com/office/drawing/2014/main" id="{5374855D-D38C-4765-AD7C-448A9465AEA7}"/>
                  </a:ext>
                </a:extLst>
              </p:cNvPr>
              <p:cNvSpPr/>
              <p:nvPr/>
            </p:nvSpPr>
            <p:spPr>
              <a:xfrm rot="-7904795" flipV="1">
                <a:off x="21466778" y="6743893"/>
                <a:ext cx="35973" cy="116768"/>
              </a:xfrm>
              <a:custGeom>
                <a:avLst/>
                <a:gdLst>
                  <a:gd name="connsiteX0" fmla="*/ 2481 w 35973"/>
                  <a:gd name="connsiteY0" fmla="*/ 1545 h 116768"/>
                  <a:gd name="connsiteX1" fmla="*/ 38455 w 35973"/>
                  <a:gd name="connsiteY1" fmla="*/ 1545 h 116768"/>
                  <a:gd name="connsiteX2" fmla="*/ 38455 w 35973"/>
                  <a:gd name="connsiteY2" fmla="*/ 118313 h 116768"/>
                  <a:gd name="connsiteX3" fmla="*/ 2481 w 35973"/>
                  <a:gd name="connsiteY3" fmla="*/ 118313 h 116768"/>
                </a:gdLst>
                <a:ahLst/>
                <a:cxnLst>
                  <a:cxn ang="0">
                    <a:pos x="connsiteX0" y="connsiteY0"/>
                  </a:cxn>
                  <a:cxn ang="0">
                    <a:pos x="connsiteX1" y="connsiteY1"/>
                  </a:cxn>
                  <a:cxn ang="0">
                    <a:pos x="connsiteX2" y="connsiteY2"/>
                  </a:cxn>
                  <a:cxn ang="0">
                    <a:pos x="connsiteX3" y="connsiteY3"/>
                  </a:cxn>
                </a:cxnLst>
                <a:rect l="l" t="t" r="r" b="b"/>
                <a:pathLst>
                  <a:path w="35973" h="116768">
                    <a:moveTo>
                      <a:pt x="2481" y="1545"/>
                    </a:moveTo>
                    <a:lnTo>
                      <a:pt x="38455" y="1545"/>
                    </a:lnTo>
                    <a:lnTo>
                      <a:pt x="38455" y="118313"/>
                    </a:lnTo>
                    <a:lnTo>
                      <a:pt x="2481" y="118313"/>
                    </a:lnTo>
                    <a:close/>
                  </a:path>
                </a:pathLst>
              </a:custGeom>
              <a:solidFill>
                <a:srgbClr val="FFFFFF"/>
              </a:solidFill>
              <a:ln w="6336" cap="flat">
                <a:noFill/>
                <a:prstDash val="solid"/>
                <a:round/>
              </a:ln>
            </p:spPr>
            <p:txBody>
              <a:bodyPr rtlCol="0" anchor="ctr"/>
              <a:lstStyle/>
              <a:p>
                <a:endParaRPr lang="fr-FR"/>
              </a:p>
            </p:txBody>
          </p:sp>
          <p:sp>
            <p:nvSpPr>
              <p:cNvPr id="35" name="Forme libre : forme 34">
                <a:extLst>
                  <a:ext uri="{FF2B5EF4-FFF2-40B4-BE49-F238E27FC236}">
                    <a16:creationId xmlns:a16="http://schemas.microsoft.com/office/drawing/2014/main" id="{32916968-A9DC-431B-B65C-B54C2F2B730F}"/>
                  </a:ext>
                </a:extLst>
              </p:cNvPr>
              <p:cNvSpPr/>
              <p:nvPr/>
            </p:nvSpPr>
            <p:spPr>
              <a:xfrm rot="-7905652" flipV="1">
                <a:off x="21348332" y="6807624"/>
                <a:ext cx="36347" cy="200090"/>
              </a:xfrm>
              <a:custGeom>
                <a:avLst/>
                <a:gdLst>
                  <a:gd name="connsiteX0" fmla="*/ 2449 w 36347"/>
                  <a:gd name="connsiteY0" fmla="*/ 1583 h 200090"/>
                  <a:gd name="connsiteX1" fmla="*/ 38797 w 36347"/>
                  <a:gd name="connsiteY1" fmla="*/ 1583 h 200090"/>
                  <a:gd name="connsiteX2" fmla="*/ 38797 w 36347"/>
                  <a:gd name="connsiteY2" fmla="*/ 201673 h 200090"/>
                  <a:gd name="connsiteX3" fmla="*/ 2449 w 36347"/>
                  <a:gd name="connsiteY3" fmla="*/ 201673 h 200090"/>
                </a:gdLst>
                <a:ahLst/>
                <a:cxnLst>
                  <a:cxn ang="0">
                    <a:pos x="connsiteX0" y="connsiteY0"/>
                  </a:cxn>
                  <a:cxn ang="0">
                    <a:pos x="connsiteX1" y="connsiteY1"/>
                  </a:cxn>
                  <a:cxn ang="0">
                    <a:pos x="connsiteX2" y="connsiteY2"/>
                  </a:cxn>
                  <a:cxn ang="0">
                    <a:pos x="connsiteX3" y="connsiteY3"/>
                  </a:cxn>
                </a:cxnLst>
                <a:rect l="l" t="t" r="r" b="b"/>
                <a:pathLst>
                  <a:path w="36347" h="200090">
                    <a:moveTo>
                      <a:pt x="2449" y="1583"/>
                    </a:moveTo>
                    <a:lnTo>
                      <a:pt x="38797" y="1583"/>
                    </a:lnTo>
                    <a:lnTo>
                      <a:pt x="38797" y="201673"/>
                    </a:lnTo>
                    <a:lnTo>
                      <a:pt x="2449" y="201673"/>
                    </a:lnTo>
                    <a:close/>
                  </a:path>
                </a:pathLst>
              </a:custGeom>
              <a:solidFill>
                <a:srgbClr val="FFBE23"/>
              </a:solidFill>
              <a:ln w="6336" cap="flat">
                <a:noFill/>
                <a:prstDash val="solid"/>
                <a:round/>
              </a:ln>
            </p:spPr>
            <p:txBody>
              <a:bodyPr rtlCol="0" anchor="ctr"/>
              <a:lstStyle/>
              <a:p>
                <a:endParaRPr lang="fr-FR"/>
              </a:p>
            </p:txBody>
          </p:sp>
          <p:sp>
            <p:nvSpPr>
              <p:cNvPr id="36" name="Forme libre : forme 35">
                <a:extLst>
                  <a:ext uri="{FF2B5EF4-FFF2-40B4-BE49-F238E27FC236}">
                    <a16:creationId xmlns:a16="http://schemas.microsoft.com/office/drawing/2014/main" id="{2D7BDEBC-8261-461C-B705-7668F7A2787F}"/>
                  </a:ext>
                </a:extLst>
              </p:cNvPr>
              <p:cNvSpPr/>
              <p:nvPr/>
            </p:nvSpPr>
            <p:spPr>
              <a:xfrm rot="-7874800" flipV="1">
                <a:off x="21629286" y="6496917"/>
                <a:ext cx="37754" cy="320515"/>
              </a:xfrm>
              <a:custGeom>
                <a:avLst/>
                <a:gdLst>
                  <a:gd name="connsiteX0" fmla="*/ 4300 w 37754"/>
                  <a:gd name="connsiteY0" fmla="*/ 1510 h 320515"/>
                  <a:gd name="connsiteX1" fmla="*/ 40299 w 37754"/>
                  <a:gd name="connsiteY1" fmla="*/ 1510 h 320515"/>
                  <a:gd name="connsiteX2" fmla="*/ 38544 w 37754"/>
                  <a:gd name="connsiteY2" fmla="*/ 322025 h 320515"/>
                  <a:gd name="connsiteX3" fmla="*/ 2545 w 37754"/>
                  <a:gd name="connsiteY3" fmla="*/ 321702 h 320515"/>
                  <a:gd name="connsiteX4" fmla="*/ 4300 w 37754"/>
                  <a:gd name="connsiteY4" fmla="*/ 1510 h 320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4" h="320515">
                    <a:moveTo>
                      <a:pt x="4300" y="1510"/>
                    </a:moveTo>
                    <a:lnTo>
                      <a:pt x="40299" y="1510"/>
                    </a:lnTo>
                    <a:cubicBezTo>
                      <a:pt x="40318" y="108386"/>
                      <a:pt x="39520" y="215231"/>
                      <a:pt x="38544" y="322025"/>
                    </a:cubicBezTo>
                    <a:lnTo>
                      <a:pt x="2545" y="321702"/>
                    </a:lnTo>
                    <a:cubicBezTo>
                      <a:pt x="3514" y="214933"/>
                      <a:pt x="4319" y="108209"/>
                      <a:pt x="4300" y="1510"/>
                    </a:cubicBezTo>
                  </a:path>
                </a:pathLst>
              </a:custGeom>
              <a:solidFill>
                <a:srgbClr val="2382D2"/>
              </a:solidFill>
              <a:ln w="6336" cap="flat">
                <a:noFill/>
                <a:prstDash val="solid"/>
                <a:round/>
              </a:ln>
            </p:spPr>
            <p:txBody>
              <a:bodyPr rtlCol="0" anchor="ctr"/>
              <a:lstStyle/>
              <a:p>
                <a:endParaRPr lang="fr-FR"/>
              </a:p>
            </p:txBody>
          </p:sp>
          <p:sp>
            <p:nvSpPr>
              <p:cNvPr id="37" name="Forme libre : forme 36">
                <a:extLst>
                  <a:ext uri="{FF2B5EF4-FFF2-40B4-BE49-F238E27FC236}">
                    <a16:creationId xmlns:a16="http://schemas.microsoft.com/office/drawing/2014/main" id="{02CFE0FF-95CD-46C8-B3B7-61366ED65D5E}"/>
                  </a:ext>
                </a:extLst>
              </p:cNvPr>
              <p:cNvSpPr/>
              <p:nvPr/>
            </p:nvSpPr>
            <p:spPr>
              <a:xfrm rot="-7851633" flipV="1">
                <a:off x="20922490" y="7053818"/>
                <a:ext cx="44072" cy="434900"/>
              </a:xfrm>
              <a:custGeom>
                <a:avLst/>
                <a:gdLst>
                  <a:gd name="connsiteX0" fmla="*/ 2330 w 44072"/>
                  <a:gd name="connsiteY0" fmla="*/ 1709 h 434900"/>
                  <a:gd name="connsiteX1" fmla="*/ 38336 w 44072"/>
                  <a:gd name="connsiteY1" fmla="*/ 1709 h 434900"/>
                  <a:gd name="connsiteX2" fmla="*/ 46402 w 44072"/>
                  <a:gd name="connsiteY2" fmla="*/ 435108 h 434900"/>
                  <a:gd name="connsiteX3" fmla="*/ 10428 w 44072"/>
                  <a:gd name="connsiteY3" fmla="*/ 436610 h 434900"/>
                  <a:gd name="connsiteX4" fmla="*/ 2330 w 44072"/>
                  <a:gd name="connsiteY4" fmla="*/ 1709 h 43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72" h="434900">
                    <a:moveTo>
                      <a:pt x="2330" y="1709"/>
                    </a:moveTo>
                    <a:lnTo>
                      <a:pt x="38336" y="1709"/>
                    </a:lnTo>
                    <a:cubicBezTo>
                      <a:pt x="38348" y="146289"/>
                      <a:pt x="40389" y="290806"/>
                      <a:pt x="46402" y="435108"/>
                    </a:cubicBezTo>
                    <a:lnTo>
                      <a:pt x="10428" y="436610"/>
                    </a:lnTo>
                    <a:cubicBezTo>
                      <a:pt x="4389" y="291643"/>
                      <a:pt x="2349" y="146631"/>
                      <a:pt x="2330" y="1709"/>
                    </a:cubicBezTo>
                  </a:path>
                </a:pathLst>
              </a:custGeom>
              <a:solidFill>
                <a:srgbClr val="4BC3C3"/>
              </a:solidFill>
              <a:ln w="6336" cap="flat">
                <a:noFill/>
                <a:prstDash val="solid"/>
                <a:round/>
              </a:ln>
            </p:spPr>
            <p:txBody>
              <a:bodyPr rtlCol="0" anchor="ctr"/>
              <a:lstStyle/>
              <a:p>
                <a:endParaRPr lang="fr-FR"/>
              </a:p>
            </p:txBody>
          </p:sp>
          <p:sp>
            <p:nvSpPr>
              <p:cNvPr id="38" name="Forme libre : forme 37">
                <a:extLst>
                  <a:ext uri="{FF2B5EF4-FFF2-40B4-BE49-F238E27FC236}">
                    <a16:creationId xmlns:a16="http://schemas.microsoft.com/office/drawing/2014/main" id="{3E9C2287-F0F7-4717-A093-A6E0E376A60B}"/>
                  </a:ext>
                </a:extLst>
              </p:cNvPr>
              <p:cNvSpPr/>
              <p:nvPr/>
            </p:nvSpPr>
            <p:spPr>
              <a:xfrm>
                <a:off x="20568764" y="7395889"/>
                <a:ext cx="220400" cy="180814"/>
              </a:xfrm>
              <a:custGeom>
                <a:avLst/>
                <a:gdLst>
                  <a:gd name="connsiteX0" fmla="*/ 222636 w 220400"/>
                  <a:gd name="connsiteY0" fmla="*/ 29953 h 180814"/>
                  <a:gd name="connsiteX1" fmla="*/ 200241 w 220400"/>
                  <a:gd name="connsiteY1" fmla="*/ 1767 h 180814"/>
                  <a:gd name="connsiteX2" fmla="*/ 151214 w 220400"/>
                  <a:gd name="connsiteY2" fmla="*/ 40364 h 180814"/>
                  <a:gd name="connsiteX3" fmla="*/ 101951 w 220400"/>
                  <a:gd name="connsiteY3" fmla="*/ 78645 h 180814"/>
                  <a:gd name="connsiteX4" fmla="*/ 2235 w 220400"/>
                  <a:gd name="connsiteY4" fmla="*/ 153590 h 180814"/>
                  <a:gd name="connsiteX5" fmla="*/ 23578 w 220400"/>
                  <a:gd name="connsiteY5" fmla="*/ 182581 h 180814"/>
                  <a:gd name="connsiteX6" fmla="*/ 123858 w 220400"/>
                  <a:gd name="connsiteY6" fmla="*/ 107211 h 180814"/>
                  <a:gd name="connsiteX7" fmla="*/ 173373 w 220400"/>
                  <a:gd name="connsiteY7" fmla="*/ 68734 h 180814"/>
                  <a:gd name="connsiteX8" fmla="*/ 222636 w 220400"/>
                  <a:gd name="connsiteY8" fmla="*/ 29953 h 18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00" h="180814">
                    <a:moveTo>
                      <a:pt x="222636" y="29953"/>
                    </a:moveTo>
                    <a:lnTo>
                      <a:pt x="200241" y="1767"/>
                    </a:lnTo>
                    <a:cubicBezTo>
                      <a:pt x="184057" y="14846"/>
                      <a:pt x="167670" y="27646"/>
                      <a:pt x="151214" y="40364"/>
                    </a:cubicBezTo>
                    <a:lnTo>
                      <a:pt x="101951" y="78645"/>
                    </a:lnTo>
                    <a:cubicBezTo>
                      <a:pt x="68835" y="103796"/>
                      <a:pt x="35649" y="128858"/>
                      <a:pt x="2235" y="153590"/>
                    </a:cubicBezTo>
                    <a:lnTo>
                      <a:pt x="23578" y="182581"/>
                    </a:lnTo>
                    <a:cubicBezTo>
                      <a:pt x="57188" y="157703"/>
                      <a:pt x="90564" y="132501"/>
                      <a:pt x="123858" y="107211"/>
                    </a:cubicBezTo>
                    <a:lnTo>
                      <a:pt x="173373" y="68734"/>
                    </a:lnTo>
                    <a:cubicBezTo>
                      <a:pt x="189912" y="55953"/>
                      <a:pt x="206388" y="43089"/>
                      <a:pt x="222636" y="29953"/>
                    </a:cubicBezTo>
                  </a:path>
                </a:pathLst>
              </a:custGeom>
              <a:solidFill>
                <a:srgbClr val="FFFFFF"/>
              </a:solidFill>
              <a:ln w="6336" cap="flat">
                <a:noFill/>
                <a:prstDash val="solid"/>
                <a:round/>
              </a:ln>
            </p:spPr>
            <p:txBody>
              <a:bodyPr rtlCol="0" anchor="ctr"/>
              <a:lstStyle/>
              <a:p>
                <a:endParaRPr lang="fr-FR"/>
              </a:p>
            </p:txBody>
          </p:sp>
          <p:sp>
            <p:nvSpPr>
              <p:cNvPr id="39" name="Forme libre : forme 38">
                <a:extLst>
                  <a:ext uri="{FF2B5EF4-FFF2-40B4-BE49-F238E27FC236}">
                    <a16:creationId xmlns:a16="http://schemas.microsoft.com/office/drawing/2014/main" id="{251F9ED1-07DD-4889-B111-D6D4F77826F2}"/>
                  </a:ext>
                </a:extLst>
              </p:cNvPr>
              <p:cNvSpPr/>
              <p:nvPr/>
            </p:nvSpPr>
            <p:spPr>
              <a:xfrm>
                <a:off x="20405585" y="7547712"/>
                <a:ext cx="184540" cy="145568"/>
              </a:xfrm>
              <a:custGeom>
                <a:avLst/>
                <a:gdLst>
                  <a:gd name="connsiteX0" fmla="*/ 186716 w 184540"/>
                  <a:gd name="connsiteY0" fmla="*/ 30797 h 145568"/>
                  <a:gd name="connsiteX1" fmla="*/ 165373 w 184540"/>
                  <a:gd name="connsiteY1" fmla="*/ 1806 h 145568"/>
                  <a:gd name="connsiteX2" fmla="*/ 84294 w 184540"/>
                  <a:gd name="connsiteY2" fmla="*/ 60466 h 145568"/>
                  <a:gd name="connsiteX3" fmla="*/ 2175 w 184540"/>
                  <a:gd name="connsiteY3" fmla="*/ 117618 h 145568"/>
                  <a:gd name="connsiteX4" fmla="*/ 22440 w 184540"/>
                  <a:gd name="connsiteY4" fmla="*/ 147375 h 145568"/>
                  <a:gd name="connsiteX5" fmla="*/ 105123 w 184540"/>
                  <a:gd name="connsiteY5" fmla="*/ 89831 h 145568"/>
                  <a:gd name="connsiteX6" fmla="*/ 186716 w 184540"/>
                  <a:gd name="connsiteY6" fmla="*/ 30797 h 14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540" h="145568">
                    <a:moveTo>
                      <a:pt x="186716" y="30797"/>
                    </a:moveTo>
                    <a:lnTo>
                      <a:pt x="165373" y="1806"/>
                    </a:lnTo>
                    <a:lnTo>
                      <a:pt x="84294" y="60466"/>
                    </a:lnTo>
                    <a:lnTo>
                      <a:pt x="2175" y="117618"/>
                    </a:lnTo>
                    <a:lnTo>
                      <a:pt x="22440" y="147375"/>
                    </a:lnTo>
                    <a:lnTo>
                      <a:pt x="105123" y="89831"/>
                    </a:lnTo>
                    <a:lnTo>
                      <a:pt x="186716" y="30797"/>
                    </a:lnTo>
                    <a:close/>
                  </a:path>
                </a:pathLst>
              </a:custGeom>
              <a:solidFill>
                <a:srgbClr val="96CD32"/>
              </a:solidFill>
              <a:ln w="6336" cap="flat">
                <a:noFill/>
                <a:prstDash val="solid"/>
                <a:round/>
              </a:ln>
            </p:spPr>
            <p:txBody>
              <a:bodyPr rtlCol="0" anchor="ctr"/>
              <a:lstStyle/>
              <a:p>
                <a:endParaRPr lang="fr-FR"/>
              </a:p>
            </p:txBody>
          </p:sp>
          <p:sp>
            <p:nvSpPr>
              <p:cNvPr id="40" name="Forme libre : forme 39">
                <a:extLst>
                  <a:ext uri="{FF2B5EF4-FFF2-40B4-BE49-F238E27FC236}">
                    <a16:creationId xmlns:a16="http://schemas.microsoft.com/office/drawing/2014/main" id="{BEC5A420-4058-4B0B-AA4C-55682222E587}"/>
                  </a:ext>
                </a:extLst>
              </p:cNvPr>
              <p:cNvSpPr/>
              <p:nvPr/>
            </p:nvSpPr>
            <p:spPr>
              <a:xfrm>
                <a:off x="21756185" y="6099392"/>
                <a:ext cx="548107" cy="465000"/>
              </a:xfrm>
              <a:custGeom>
                <a:avLst/>
                <a:gdLst>
                  <a:gd name="connsiteX0" fmla="*/ 550795 w 548107"/>
                  <a:gd name="connsiteY0" fmla="*/ 29890 h 465000"/>
                  <a:gd name="connsiteX1" fmla="*/ 528750 w 548107"/>
                  <a:gd name="connsiteY1" fmla="*/ 1425 h 465000"/>
                  <a:gd name="connsiteX2" fmla="*/ 394403 w 548107"/>
                  <a:gd name="connsiteY2" fmla="*/ 107617 h 465000"/>
                  <a:gd name="connsiteX3" fmla="*/ 262294 w 548107"/>
                  <a:gd name="connsiteY3" fmla="*/ 216470 h 465000"/>
                  <a:gd name="connsiteX4" fmla="*/ 2688 w 548107"/>
                  <a:gd name="connsiteY4" fmla="*/ 439355 h 465000"/>
                  <a:gd name="connsiteX5" fmla="*/ 26419 w 548107"/>
                  <a:gd name="connsiteY5" fmla="*/ 466425 h 465000"/>
                  <a:gd name="connsiteX6" fmla="*/ 285398 w 548107"/>
                  <a:gd name="connsiteY6" fmla="*/ 244086 h 465000"/>
                  <a:gd name="connsiteX7" fmla="*/ 417032 w 548107"/>
                  <a:gd name="connsiteY7" fmla="*/ 135613 h 465000"/>
                  <a:gd name="connsiteX8" fmla="*/ 550795 w 548107"/>
                  <a:gd name="connsiteY8" fmla="*/ 29890 h 46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107" h="465000">
                    <a:moveTo>
                      <a:pt x="550795" y="29890"/>
                    </a:moveTo>
                    <a:lnTo>
                      <a:pt x="528750" y="1425"/>
                    </a:lnTo>
                    <a:cubicBezTo>
                      <a:pt x="483461" y="36207"/>
                      <a:pt x="438989" y="71979"/>
                      <a:pt x="394403" y="107617"/>
                    </a:cubicBezTo>
                    <a:cubicBezTo>
                      <a:pt x="350223" y="143737"/>
                      <a:pt x="305897" y="179685"/>
                      <a:pt x="262294" y="216470"/>
                    </a:cubicBezTo>
                    <a:cubicBezTo>
                      <a:pt x="174738" y="289635"/>
                      <a:pt x="88336" y="364111"/>
                      <a:pt x="2688" y="439355"/>
                    </a:cubicBezTo>
                    <a:lnTo>
                      <a:pt x="26419" y="466425"/>
                    </a:lnTo>
                    <a:cubicBezTo>
                      <a:pt x="111934" y="391303"/>
                      <a:pt x="198121" y="317016"/>
                      <a:pt x="285398" y="244086"/>
                    </a:cubicBezTo>
                    <a:cubicBezTo>
                      <a:pt x="328862" y="207409"/>
                      <a:pt x="373023" y="171606"/>
                      <a:pt x="417032" y="135613"/>
                    </a:cubicBezTo>
                    <a:cubicBezTo>
                      <a:pt x="461434" y="100127"/>
                      <a:pt x="505728" y="64501"/>
                      <a:pt x="550795" y="29890"/>
                    </a:cubicBezTo>
                  </a:path>
                </a:pathLst>
              </a:custGeom>
              <a:solidFill>
                <a:srgbClr val="FFFFFF"/>
              </a:solidFill>
              <a:ln w="6336" cap="flat">
                <a:noFill/>
                <a:prstDash val="solid"/>
                <a:round/>
              </a:ln>
            </p:spPr>
            <p:txBody>
              <a:bodyPr rtlCol="0" anchor="ctr"/>
              <a:lstStyle/>
              <a:p>
                <a:endParaRPr lang="fr-FR"/>
              </a:p>
            </p:txBody>
          </p:sp>
          <p:sp>
            <p:nvSpPr>
              <p:cNvPr id="41" name="Forme libre : forme 40">
                <a:extLst>
                  <a:ext uri="{FF2B5EF4-FFF2-40B4-BE49-F238E27FC236}">
                    <a16:creationId xmlns:a16="http://schemas.microsoft.com/office/drawing/2014/main" id="{8950F2D9-45D2-48FF-AF0F-DDD3B524F209}"/>
                  </a:ext>
                </a:extLst>
              </p:cNvPr>
              <p:cNvSpPr/>
              <p:nvPr/>
            </p:nvSpPr>
            <p:spPr>
              <a:xfrm rot="-7455304" flipV="1">
                <a:off x="20170463" y="7558220"/>
                <a:ext cx="63963" cy="497014"/>
              </a:xfrm>
              <a:custGeom>
                <a:avLst/>
                <a:gdLst>
                  <a:gd name="connsiteX0" fmla="*/ 2102 w 63963"/>
                  <a:gd name="connsiteY0" fmla="*/ 1876 h 497014"/>
                  <a:gd name="connsiteX1" fmla="*/ 38108 w 63963"/>
                  <a:gd name="connsiteY1" fmla="*/ 1876 h 497014"/>
                  <a:gd name="connsiteX2" fmla="*/ 66066 w 63963"/>
                  <a:gd name="connsiteY2" fmla="*/ 494606 h 497014"/>
                  <a:gd name="connsiteX3" fmla="*/ 30320 w 63963"/>
                  <a:gd name="connsiteY3" fmla="*/ 498890 h 497014"/>
                  <a:gd name="connsiteX4" fmla="*/ 2102 w 63963"/>
                  <a:gd name="connsiteY4" fmla="*/ 1876 h 497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3" h="497014">
                    <a:moveTo>
                      <a:pt x="2102" y="1876"/>
                    </a:moveTo>
                    <a:lnTo>
                      <a:pt x="38108" y="1876"/>
                    </a:lnTo>
                    <a:cubicBezTo>
                      <a:pt x="38362" y="166582"/>
                      <a:pt x="46707" y="331250"/>
                      <a:pt x="66066" y="494606"/>
                    </a:cubicBezTo>
                    <a:lnTo>
                      <a:pt x="30320" y="498890"/>
                    </a:lnTo>
                    <a:cubicBezTo>
                      <a:pt x="10759" y="333880"/>
                      <a:pt x="2362" y="167779"/>
                      <a:pt x="2102" y="1876"/>
                    </a:cubicBezTo>
                  </a:path>
                </a:pathLst>
              </a:custGeom>
              <a:solidFill>
                <a:srgbClr val="4BC3C3"/>
              </a:solidFill>
              <a:ln w="6336" cap="flat">
                <a:noFill/>
                <a:prstDash val="solid"/>
                <a:round/>
              </a:ln>
            </p:spPr>
            <p:txBody>
              <a:bodyPr rtlCol="0" anchor="ctr"/>
              <a:lstStyle/>
              <a:p>
                <a:endParaRPr lang="fr-FR"/>
              </a:p>
            </p:txBody>
          </p:sp>
          <p:sp>
            <p:nvSpPr>
              <p:cNvPr id="42" name="Forme libre : forme 41">
                <a:extLst>
                  <a:ext uri="{FF2B5EF4-FFF2-40B4-BE49-F238E27FC236}">
                    <a16:creationId xmlns:a16="http://schemas.microsoft.com/office/drawing/2014/main" id="{2D655F7A-A776-4F0A-B46F-F49B9DCE2B04}"/>
                  </a:ext>
                </a:extLst>
              </p:cNvPr>
              <p:cNvSpPr/>
              <p:nvPr/>
            </p:nvSpPr>
            <p:spPr>
              <a:xfrm>
                <a:off x="19878648" y="7917787"/>
                <a:ext cx="120506" cy="84387"/>
              </a:xfrm>
              <a:custGeom>
                <a:avLst/>
                <a:gdLst>
                  <a:gd name="connsiteX0" fmla="*/ 122501 w 120506"/>
                  <a:gd name="connsiteY0" fmla="*/ 33865 h 84387"/>
                  <a:gd name="connsiteX1" fmla="*/ 105924 w 120506"/>
                  <a:gd name="connsiteY1" fmla="*/ 1908 h 84387"/>
                  <a:gd name="connsiteX2" fmla="*/ 54095 w 120506"/>
                  <a:gd name="connsiteY2" fmla="*/ 28123 h 84387"/>
                  <a:gd name="connsiteX3" fmla="*/ 1994 w 120506"/>
                  <a:gd name="connsiteY3" fmla="*/ 53800 h 84387"/>
                  <a:gd name="connsiteX4" fmla="*/ 17487 w 120506"/>
                  <a:gd name="connsiteY4" fmla="*/ 86295 h 84387"/>
                  <a:gd name="connsiteX5" fmla="*/ 70140 w 120506"/>
                  <a:gd name="connsiteY5" fmla="*/ 60352 h 84387"/>
                  <a:gd name="connsiteX6" fmla="*/ 122501 w 120506"/>
                  <a:gd name="connsiteY6" fmla="*/ 33865 h 8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506" h="84387">
                    <a:moveTo>
                      <a:pt x="122501" y="33865"/>
                    </a:moveTo>
                    <a:lnTo>
                      <a:pt x="105924" y="1908"/>
                    </a:lnTo>
                    <a:cubicBezTo>
                      <a:pt x="88916" y="11191"/>
                      <a:pt x="71452" y="19543"/>
                      <a:pt x="54095" y="28123"/>
                    </a:cubicBezTo>
                    <a:lnTo>
                      <a:pt x="1994" y="53800"/>
                    </a:lnTo>
                    <a:lnTo>
                      <a:pt x="17487" y="86295"/>
                    </a:lnTo>
                    <a:lnTo>
                      <a:pt x="70140" y="60352"/>
                    </a:lnTo>
                    <a:cubicBezTo>
                      <a:pt x="87674" y="51684"/>
                      <a:pt x="105328" y="43237"/>
                      <a:pt x="122501" y="33865"/>
                    </a:cubicBezTo>
                  </a:path>
                </a:pathLst>
              </a:custGeom>
              <a:solidFill>
                <a:srgbClr val="41A57D"/>
              </a:solidFill>
              <a:ln w="6336" cap="flat">
                <a:noFill/>
                <a:prstDash val="solid"/>
                <a:round/>
              </a:ln>
            </p:spPr>
            <p:txBody>
              <a:bodyPr rtlCol="0" anchor="ctr"/>
              <a:lstStyle/>
              <a:p>
                <a:endParaRPr lang="fr-FR"/>
              </a:p>
            </p:txBody>
          </p:sp>
          <p:sp>
            <p:nvSpPr>
              <p:cNvPr id="43" name="Forme libre : forme 42">
                <a:extLst>
                  <a:ext uri="{FF2B5EF4-FFF2-40B4-BE49-F238E27FC236}">
                    <a16:creationId xmlns:a16="http://schemas.microsoft.com/office/drawing/2014/main" id="{87B96D68-FC85-4C51-914C-125335E0EB95}"/>
                  </a:ext>
                </a:extLst>
              </p:cNvPr>
              <p:cNvSpPr/>
              <p:nvPr/>
            </p:nvSpPr>
            <p:spPr>
              <a:xfrm rot="-6929493" flipV="1">
                <a:off x="19697776" y="7878258"/>
                <a:ext cx="54895" cy="348061"/>
              </a:xfrm>
              <a:custGeom>
                <a:avLst/>
                <a:gdLst>
                  <a:gd name="connsiteX0" fmla="*/ 1943 w 54895"/>
                  <a:gd name="connsiteY0" fmla="*/ 1943 h 348061"/>
                  <a:gd name="connsiteX1" fmla="*/ 37943 w 54895"/>
                  <a:gd name="connsiteY1" fmla="*/ 1943 h 348061"/>
                  <a:gd name="connsiteX2" fmla="*/ 56839 w 54895"/>
                  <a:gd name="connsiteY2" fmla="*/ 346025 h 348061"/>
                  <a:gd name="connsiteX3" fmla="*/ 21061 w 54895"/>
                  <a:gd name="connsiteY3" fmla="*/ 350005 h 348061"/>
                  <a:gd name="connsiteX4" fmla="*/ 1943 w 54895"/>
                  <a:gd name="connsiteY4" fmla="*/ 1943 h 34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95" h="348061">
                    <a:moveTo>
                      <a:pt x="1943" y="1943"/>
                    </a:moveTo>
                    <a:lnTo>
                      <a:pt x="37943" y="1943"/>
                    </a:lnTo>
                    <a:cubicBezTo>
                      <a:pt x="38234" y="116918"/>
                      <a:pt x="44330" y="231823"/>
                      <a:pt x="56839" y="346025"/>
                    </a:cubicBezTo>
                    <a:lnTo>
                      <a:pt x="21061" y="350005"/>
                    </a:lnTo>
                    <a:cubicBezTo>
                      <a:pt x="8388" y="234409"/>
                      <a:pt x="2228" y="118160"/>
                      <a:pt x="1943" y="1943"/>
                    </a:cubicBezTo>
                  </a:path>
                </a:pathLst>
              </a:custGeom>
              <a:solidFill>
                <a:srgbClr val="96CD32"/>
              </a:solidFill>
              <a:ln w="6336" cap="flat">
                <a:noFill/>
                <a:prstDash val="solid"/>
                <a:round/>
              </a:ln>
            </p:spPr>
            <p:txBody>
              <a:bodyPr rtlCol="0" anchor="ctr"/>
              <a:lstStyle/>
              <a:p>
                <a:endParaRPr lang="fr-FR"/>
              </a:p>
            </p:txBody>
          </p:sp>
          <p:sp>
            <p:nvSpPr>
              <p:cNvPr id="44" name="Forme libre : forme 43">
                <a:extLst>
                  <a:ext uri="{FF2B5EF4-FFF2-40B4-BE49-F238E27FC236}">
                    <a16:creationId xmlns:a16="http://schemas.microsoft.com/office/drawing/2014/main" id="{F160ABF3-DC9F-407D-8D7F-128588ECCC60}"/>
                  </a:ext>
                </a:extLst>
              </p:cNvPr>
              <p:cNvSpPr/>
              <p:nvPr/>
            </p:nvSpPr>
            <p:spPr>
              <a:xfrm>
                <a:off x="18897965" y="8100712"/>
                <a:ext cx="673772" cy="179863"/>
              </a:xfrm>
              <a:custGeom>
                <a:avLst/>
                <a:gdLst>
                  <a:gd name="connsiteX0" fmla="*/ 675588 w 673772"/>
                  <a:gd name="connsiteY0" fmla="*/ 35998 h 179863"/>
                  <a:gd name="connsiteX1" fmla="*/ 663783 w 673772"/>
                  <a:gd name="connsiteY1" fmla="*/ 1988 h 179863"/>
                  <a:gd name="connsiteX2" fmla="*/ 337127 w 673772"/>
                  <a:gd name="connsiteY2" fmla="*/ 94017 h 179863"/>
                  <a:gd name="connsiteX3" fmla="*/ 253950 w 673772"/>
                  <a:gd name="connsiteY3" fmla="*/ 110918 h 179863"/>
                  <a:gd name="connsiteX4" fmla="*/ 170324 w 673772"/>
                  <a:gd name="connsiteY4" fmla="*/ 125480 h 179863"/>
                  <a:gd name="connsiteX5" fmla="*/ 86228 w 673772"/>
                  <a:gd name="connsiteY5" fmla="*/ 137070 h 179863"/>
                  <a:gd name="connsiteX6" fmla="*/ 44063 w 673772"/>
                  <a:gd name="connsiteY6" fmla="*/ 141860 h 179863"/>
                  <a:gd name="connsiteX7" fmla="*/ 1815 w 673772"/>
                  <a:gd name="connsiteY7" fmla="*/ 146005 h 179863"/>
                  <a:gd name="connsiteX8" fmla="*/ 5168 w 673772"/>
                  <a:gd name="connsiteY8" fmla="*/ 181852 h 179863"/>
                  <a:gd name="connsiteX9" fmla="*/ 47954 w 673772"/>
                  <a:gd name="connsiteY9" fmla="*/ 177657 h 179863"/>
                  <a:gd name="connsiteX10" fmla="*/ 90657 w 673772"/>
                  <a:gd name="connsiteY10" fmla="*/ 172796 h 179863"/>
                  <a:gd name="connsiteX11" fmla="*/ 175837 w 673772"/>
                  <a:gd name="connsiteY11" fmla="*/ 161061 h 179863"/>
                  <a:gd name="connsiteX12" fmla="*/ 260547 w 673772"/>
                  <a:gd name="connsiteY12" fmla="*/ 146315 h 179863"/>
                  <a:gd name="connsiteX13" fmla="*/ 344801 w 673772"/>
                  <a:gd name="connsiteY13" fmla="*/ 129193 h 179863"/>
                  <a:gd name="connsiteX14" fmla="*/ 675588 w 673772"/>
                  <a:gd name="connsiteY14" fmla="*/ 35998 h 17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3772" h="179863">
                    <a:moveTo>
                      <a:pt x="675588" y="35998"/>
                    </a:moveTo>
                    <a:lnTo>
                      <a:pt x="663783" y="1988"/>
                    </a:lnTo>
                    <a:cubicBezTo>
                      <a:pt x="557020" y="39730"/>
                      <a:pt x="447679" y="69893"/>
                      <a:pt x="337127" y="94017"/>
                    </a:cubicBezTo>
                    <a:cubicBezTo>
                      <a:pt x="309473" y="100006"/>
                      <a:pt x="281902" y="106425"/>
                      <a:pt x="253950" y="110918"/>
                    </a:cubicBezTo>
                    <a:cubicBezTo>
                      <a:pt x="226068" y="115734"/>
                      <a:pt x="198282" y="121133"/>
                      <a:pt x="170324" y="125480"/>
                    </a:cubicBezTo>
                    <a:lnTo>
                      <a:pt x="86228" y="137070"/>
                    </a:lnTo>
                    <a:cubicBezTo>
                      <a:pt x="72243" y="139230"/>
                      <a:pt x="58143" y="140511"/>
                      <a:pt x="44063" y="141860"/>
                    </a:cubicBezTo>
                    <a:lnTo>
                      <a:pt x="1815" y="146005"/>
                    </a:lnTo>
                    <a:lnTo>
                      <a:pt x="5168" y="181852"/>
                    </a:lnTo>
                    <a:lnTo>
                      <a:pt x="47954" y="177657"/>
                    </a:lnTo>
                    <a:cubicBezTo>
                      <a:pt x="62218" y="176282"/>
                      <a:pt x="76488" y="174976"/>
                      <a:pt x="90657" y="172796"/>
                    </a:cubicBezTo>
                    <a:lnTo>
                      <a:pt x="175837" y="161061"/>
                    </a:lnTo>
                    <a:cubicBezTo>
                      <a:pt x="204156" y="156650"/>
                      <a:pt x="232310" y="151194"/>
                      <a:pt x="260547" y="146315"/>
                    </a:cubicBezTo>
                    <a:cubicBezTo>
                      <a:pt x="288860" y="141753"/>
                      <a:pt x="316786" y="135264"/>
                      <a:pt x="344801" y="129193"/>
                    </a:cubicBezTo>
                    <a:cubicBezTo>
                      <a:pt x="456779" y="104758"/>
                      <a:pt x="567520" y="74196"/>
                      <a:pt x="675588" y="35998"/>
                    </a:cubicBezTo>
                  </a:path>
                </a:pathLst>
              </a:custGeom>
              <a:solidFill>
                <a:srgbClr val="FFFFFF"/>
              </a:solidFill>
              <a:ln w="6336" cap="flat">
                <a:noFill/>
                <a:prstDash val="solid"/>
                <a:round/>
              </a:ln>
            </p:spPr>
            <p:txBody>
              <a:bodyPr rtlCol="0" anchor="ctr"/>
              <a:lstStyle/>
              <a:p>
                <a:endParaRPr lang="fr-FR"/>
              </a:p>
            </p:txBody>
          </p:sp>
        </p:grpSp>
        <p:grpSp>
          <p:nvGrpSpPr>
            <p:cNvPr id="45" name="Graphique 17">
              <a:extLst>
                <a:ext uri="{FF2B5EF4-FFF2-40B4-BE49-F238E27FC236}">
                  <a16:creationId xmlns:a16="http://schemas.microsoft.com/office/drawing/2014/main" id="{222A3A10-A076-4118-9B12-8B464E50E6B7}"/>
                </a:ext>
              </a:extLst>
            </p:cNvPr>
            <p:cNvGrpSpPr/>
            <p:nvPr/>
          </p:nvGrpSpPr>
          <p:grpSpPr>
            <a:xfrm>
              <a:off x="17900027" y="5153403"/>
              <a:ext cx="7556321" cy="3135352"/>
              <a:chOff x="17900027" y="5153403"/>
              <a:chExt cx="7556321" cy="3135352"/>
            </a:xfrm>
          </p:grpSpPr>
          <p:sp>
            <p:nvSpPr>
              <p:cNvPr id="46" name="Forme libre : forme 45">
                <a:extLst>
                  <a:ext uri="{FF2B5EF4-FFF2-40B4-BE49-F238E27FC236}">
                    <a16:creationId xmlns:a16="http://schemas.microsoft.com/office/drawing/2014/main" id="{C78ABAC3-8191-4A9F-B2A1-D4E7C2D83878}"/>
                  </a:ext>
                </a:extLst>
              </p:cNvPr>
              <p:cNvSpPr/>
              <p:nvPr/>
            </p:nvSpPr>
            <p:spPr>
              <a:xfrm>
                <a:off x="18585384" y="8039777"/>
                <a:ext cx="260341" cy="123909"/>
              </a:xfrm>
              <a:custGeom>
                <a:avLst/>
                <a:gdLst>
                  <a:gd name="connsiteX0" fmla="*/ 1578 w 260341"/>
                  <a:gd name="connsiteY0" fmla="*/ 91492 h 123909"/>
                  <a:gd name="connsiteX1" fmla="*/ 12319 w 260341"/>
                  <a:gd name="connsiteY1" fmla="*/ 125857 h 123909"/>
                  <a:gd name="connsiteX2" fmla="*/ 43939 w 260341"/>
                  <a:gd name="connsiteY2" fmla="*/ 115724 h 123909"/>
                  <a:gd name="connsiteX3" fmla="*/ 75401 w 260341"/>
                  <a:gd name="connsiteY3" fmla="*/ 105097 h 123909"/>
                  <a:gd name="connsiteX4" fmla="*/ 106864 w 260341"/>
                  <a:gd name="connsiteY4" fmla="*/ 94464 h 123909"/>
                  <a:gd name="connsiteX5" fmla="*/ 138174 w 260341"/>
                  <a:gd name="connsiteY5" fmla="*/ 83406 h 123909"/>
                  <a:gd name="connsiteX6" fmla="*/ 261919 w 260341"/>
                  <a:gd name="connsiteY6" fmla="*/ 35234 h 123909"/>
                  <a:gd name="connsiteX7" fmla="*/ 248200 w 260341"/>
                  <a:gd name="connsiteY7" fmla="*/ 1947 h 123909"/>
                  <a:gd name="connsiteX8" fmla="*/ 125899 w 260341"/>
                  <a:gd name="connsiteY8" fmla="*/ 49562 h 123909"/>
                  <a:gd name="connsiteX9" fmla="*/ 94970 w 260341"/>
                  <a:gd name="connsiteY9" fmla="*/ 60486 h 123909"/>
                  <a:gd name="connsiteX10" fmla="*/ 63894 w 260341"/>
                  <a:gd name="connsiteY10" fmla="*/ 70986 h 123909"/>
                  <a:gd name="connsiteX11" fmla="*/ 32812 w 260341"/>
                  <a:gd name="connsiteY11" fmla="*/ 81486 h 123909"/>
                  <a:gd name="connsiteX12" fmla="*/ 1578 w 260341"/>
                  <a:gd name="connsiteY12" fmla="*/ 91492 h 12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341" h="123909">
                    <a:moveTo>
                      <a:pt x="1578" y="91492"/>
                    </a:moveTo>
                    <a:lnTo>
                      <a:pt x="12319" y="125857"/>
                    </a:lnTo>
                    <a:cubicBezTo>
                      <a:pt x="22971" y="122834"/>
                      <a:pt x="33471" y="119330"/>
                      <a:pt x="43939" y="115724"/>
                    </a:cubicBezTo>
                    <a:lnTo>
                      <a:pt x="75401" y="105097"/>
                    </a:lnTo>
                    <a:lnTo>
                      <a:pt x="106864" y="94464"/>
                    </a:lnTo>
                    <a:cubicBezTo>
                      <a:pt x="117357" y="90941"/>
                      <a:pt x="127870" y="87462"/>
                      <a:pt x="138174" y="83406"/>
                    </a:cubicBezTo>
                    <a:cubicBezTo>
                      <a:pt x="179496" y="67539"/>
                      <a:pt x="221313" y="52882"/>
                      <a:pt x="261919" y="35234"/>
                    </a:cubicBezTo>
                    <a:lnTo>
                      <a:pt x="248200" y="1947"/>
                    </a:lnTo>
                    <a:cubicBezTo>
                      <a:pt x="208050" y="19411"/>
                      <a:pt x="166734" y="33865"/>
                      <a:pt x="125899" y="49562"/>
                    </a:cubicBezTo>
                    <a:cubicBezTo>
                      <a:pt x="115723" y="53573"/>
                      <a:pt x="105337" y="57001"/>
                      <a:pt x="94970" y="60486"/>
                    </a:cubicBezTo>
                    <a:lnTo>
                      <a:pt x="63894" y="70986"/>
                    </a:lnTo>
                    <a:lnTo>
                      <a:pt x="32812" y="81486"/>
                    </a:lnTo>
                    <a:cubicBezTo>
                      <a:pt x="22470" y="85054"/>
                      <a:pt x="12103" y="88514"/>
                      <a:pt x="1578" y="91492"/>
                    </a:cubicBezTo>
                  </a:path>
                </a:pathLst>
              </a:custGeom>
              <a:solidFill>
                <a:srgbClr val="41A57D"/>
              </a:solidFill>
              <a:ln w="6336" cap="flat">
                <a:noFill/>
                <a:prstDash val="solid"/>
                <a:round/>
              </a:ln>
            </p:spPr>
            <p:txBody>
              <a:bodyPr rtlCol="0" anchor="ctr"/>
              <a:lstStyle/>
              <a:p>
                <a:endParaRPr lang="fr-FR"/>
              </a:p>
            </p:txBody>
          </p:sp>
          <p:sp>
            <p:nvSpPr>
              <p:cNvPr id="47" name="Forme libre : forme 46">
                <a:extLst>
                  <a:ext uri="{FF2B5EF4-FFF2-40B4-BE49-F238E27FC236}">
                    <a16:creationId xmlns:a16="http://schemas.microsoft.com/office/drawing/2014/main" id="{29305705-FE9E-4BC7-9BA3-3155D43FAB2B}"/>
                  </a:ext>
                </a:extLst>
              </p:cNvPr>
              <p:cNvSpPr/>
              <p:nvPr/>
            </p:nvSpPr>
            <p:spPr>
              <a:xfrm rot="4783713" flipV="1">
                <a:off x="18295596" y="8152116"/>
                <a:ext cx="38983" cy="129530"/>
              </a:xfrm>
              <a:custGeom>
                <a:avLst/>
                <a:gdLst>
                  <a:gd name="connsiteX0" fmla="*/ 4256 w 38983"/>
                  <a:gd name="connsiteY0" fmla="*/ 1988 h 129530"/>
                  <a:gd name="connsiteX1" fmla="*/ 40255 w 38983"/>
                  <a:gd name="connsiteY1" fmla="*/ 1988 h 129530"/>
                  <a:gd name="connsiteX2" fmla="*/ 37423 w 38983"/>
                  <a:gd name="connsiteY2" fmla="*/ 131519 h 129530"/>
                  <a:gd name="connsiteX3" fmla="*/ 1461 w 38983"/>
                  <a:gd name="connsiteY3" fmla="*/ 129865 h 129530"/>
                  <a:gd name="connsiteX4" fmla="*/ 4256 w 38983"/>
                  <a:gd name="connsiteY4" fmla="*/ 1988 h 129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3" h="129530">
                    <a:moveTo>
                      <a:pt x="4256" y="1988"/>
                    </a:moveTo>
                    <a:lnTo>
                      <a:pt x="40255" y="1988"/>
                    </a:lnTo>
                    <a:cubicBezTo>
                      <a:pt x="41117" y="45199"/>
                      <a:pt x="38836" y="88346"/>
                      <a:pt x="37423" y="131519"/>
                    </a:cubicBezTo>
                    <a:lnTo>
                      <a:pt x="1461" y="129865"/>
                    </a:lnTo>
                    <a:cubicBezTo>
                      <a:pt x="2849" y="87244"/>
                      <a:pt x="5111" y="44641"/>
                      <a:pt x="4256" y="1988"/>
                    </a:cubicBezTo>
                  </a:path>
                </a:pathLst>
              </a:custGeom>
              <a:solidFill>
                <a:srgbClr val="FFFFFF"/>
              </a:solidFill>
              <a:ln w="6336" cap="flat">
                <a:noFill/>
                <a:prstDash val="solid"/>
                <a:round/>
              </a:ln>
            </p:spPr>
            <p:txBody>
              <a:bodyPr rtlCol="0" anchor="ctr"/>
              <a:lstStyle/>
              <a:p>
                <a:endParaRPr lang="fr-FR"/>
              </a:p>
            </p:txBody>
          </p:sp>
          <p:sp>
            <p:nvSpPr>
              <p:cNvPr id="48" name="Forme libre : forme 47">
                <a:extLst>
                  <a:ext uri="{FF2B5EF4-FFF2-40B4-BE49-F238E27FC236}">
                    <a16:creationId xmlns:a16="http://schemas.microsoft.com/office/drawing/2014/main" id="{CEA57750-5153-48E3-B850-959A2F8E62F4}"/>
                  </a:ext>
                </a:extLst>
              </p:cNvPr>
              <p:cNvSpPr/>
              <p:nvPr/>
            </p:nvSpPr>
            <p:spPr>
              <a:xfrm>
                <a:off x="18373709" y="8129284"/>
                <a:ext cx="222408" cy="92257"/>
              </a:xfrm>
              <a:custGeom>
                <a:avLst/>
                <a:gdLst>
                  <a:gd name="connsiteX0" fmla="*/ 1508 w 222408"/>
                  <a:gd name="connsiteY0" fmla="*/ 59137 h 92257"/>
                  <a:gd name="connsiteX1" fmla="*/ 9549 w 222408"/>
                  <a:gd name="connsiteY1" fmla="*/ 94230 h 92257"/>
                  <a:gd name="connsiteX2" fmla="*/ 36646 w 222408"/>
                  <a:gd name="connsiteY2" fmla="*/ 88166 h 92257"/>
                  <a:gd name="connsiteX3" fmla="*/ 63526 w 222408"/>
                  <a:gd name="connsiteY3" fmla="*/ 81227 h 92257"/>
                  <a:gd name="connsiteX4" fmla="*/ 117300 w 222408"/>
                  <a:gd name="connsiteY4" fmla="*/ 67356 h 92257"/>
                  <a:gd name="connsiteX5" fmla="*/ 170707 w 222408"/>
                  <a:gd name="connsiteY5" fmla="*/ 52198 h 92257"/>
                  <a:gd name="connsiteX6" fmla="*/ 223917 w 222408"/>
                  <a:gd name="connsiteY6" fmla="*/ 36337 h 92257"/>
                  <a:gd name="connsiteX7" fmla="*/ 213182 w 222408"/>
                  <a:gd name="connsiteY7" fmla="*/ 1973 h 92257"/>
                  <a:gd name="connsiteX8" fmla="*/ 160631 w 222408"/>
                  <a:gd name="connsiteY8" fmla="*/ 17631 h 92257"/>
                  <a:gd name="connsiteX9" fmla="*/ 107890 w 222408"/>
                  <a:gd name="connsiteY9" fmla="*/ 32605 h 92257"/>
                  <a:gd name="connsiteX10" fmla="*/ 54800 w 222408"/>
                  <a:gd name="connsiteY10" fmla="*/ 46299 h 92257"/>
                  <a:gd name="connsiteX11" fmla="*/ 28256 w 222408"/>
                  <a:gd name="connsiteY11" fmla="*/ 53155 h 92257"/>
                  <a:gd name="connsiteX12" fmla="*/ 1508 w 222408"/>
                  <a:gd name="connsiteY12" fmla="*/ 59137 h 9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408" h="92257">
                    <a:moveTo>
                      <a:pt x="1508" y="59137"/>
                    </a:moveTo>
                    <a:lnTo>
                      <a:pt x="9549" y="94230"/>
                    </a:lnTo>
                    <a:cubicBezTo>
                      <a:pt x="18579" y="92190"/>
                      <a:pt x="27673" y="90441"/>
                      <a:pt x="36646" y="88166"/>
                    </a:cubicBezTo>
                    <a:lnTo>
                      <a:pt x="63526" y="81227"/>
                    </a:lnTo>
                    <a:lnTo>
                      <a:pt x="117300" y="67356"/>
                    </a:lnTo>
                    <a:cubicBezTo>
                      <a:pt x="135303" y="63015"/>
                      <a:pt x="152957" y="57439"/>
                      <a:pt x="170707" y="52198"/>
                    </a:cubicBezTo>
                    <a:lnTo>
                      <a:pt x="223917" y="36337"/>
                    </a:lnTo>
                    <a:lnTo>
                      <a:pt x="213182" y="1973"/>
                    </a:lnTo>
                    <a:lnTo>
                      <a:pt x="160631" y="17631"/>
                    </a:lnTo>
                    <a:cubicBezTo>
                      <a:pt x="143104" y="22814"/>
                      <a:pt x="125665" y="28327"/>
                      <a:pt x="107890" y="32605"/>
                    </a:cubicBezTo>
                    <a:lnTo>
                      <a:pt x="54800" y="46299"/>
                    </a:lnTo>
                    <a:lnTo>
                      <a:pt x="28256" y="53155"/>
                    </a:lnTo>
                    <a:cubicBezTo>
                      <a:pt x="19397" y="55398"/>
                      <a:pt x="10418" y="57122"/>
                      <a:pt x="1508" y="59137"/>
                    </a:cubicBezTo>
                  </a:path>
                </a:pathLst>
              </a:custGeom>
              <a:solidFill>
                <a:srgbClr val="FFBE23"/>
              </a:solidFill>
              <a:ln w="6336" cap="flat">
                <a:noFill/>
                <a:prstDash val="solid"/>
                <a:round/>
              </a:ln>
            </p:spPr>
            <p:txBody>
              <a:bodyPr rtlCol="0" anchor="ctr"/>
              <a:lstStyle/>
              <a:p>
                <a:endParaRPr lang="fr-FR"/>
              </a:p>
            </p:txBody>
          </p:sp>
          <p:sp>
            <p:nvSpPr>
              <p:cNvPr id="49" name="Forme libre : forme 48">
                <a:extLst>
                  <a:ext uri="{FF2B5EF4-FFF2-40B4-BE49-F238E27FC236}">
                    <a16:creationId xmlns:a16="http://schemas.microsoft.com/office/drawing/2014/main" id="{667D7F65-07E0-4820-80C7-BD5F5AEDC28D}"/>
                  </a:ext>
                </a:extLst>
              </p:cNvPr>
              <p:cNvSpPr/>
              <p:nvPr/>
            </p:nvSpPr>
            <p:spPr>
              <a:xfrm>
                <a:off x="17900027" y="8212011"/>
                <a:ext cx="354778" cy="76744"/>
              </a:xfrm>
              <a:custGeom>
                <a:avLst/>
                <a:gdLst>
                  <a:gd name="connsiteX0" fmla="*/ 1369 w 354778"/>
                  <a:gd name="connsiteY0" fmla="*/ 42794 h 76744"/>
                  <a:gd name="connsiteX1" fmla="*/ 3346 w 354778"/>
                  <a:gd name="connsiteY1" fmla="*/ 78743 h 76744"/>
                  <a:gd name="connsiteX2" fmla="*/ 47697 w 354778"/>
                  <a:gd name="connsiteY2" fmla="*/ 76145 h 76744"/>
                  <a:gd name="connsiteX3" fmla="*/ 69876 w 354778"/>
                  <a:gd name="connsiteY3" fmla="*/ 74846 h 76744"/>
                  <a:gd name="connsiteX4" fmla="*/ 91991 w 354778"/>
                  <a:gd name="connsiteY4" fmla="*/ 72729 h 76744"/>
                  <a:gd name="connsiteX5" fmla="*/ 180434 w 354778"/>
                  <a:gd name="connsiteY5" fmla="*/ 64054 h 76744"/>
                  <a:gd name="connsiteX6" fmla="*/ 268490 w 354778"/>
                  <a:gd name="connsiteY6" fmla="*/ 52027 h 76744"/>
                  <a:gd name="connsiteX7" fmla="*/ 290504 w 354778"/>
                  <a:gd name="connsiteY7" fmla="*/ 48991 h 76744"/>
                  <a:gd name="connsiteX8" fmla="*/ 312398 w 354778"/>
                  <a:gd name="connsiteY8" fmla="*/ 45202 h 76744"/>
                  <a:gd name="connsiteX9" fmla="*/ 356147 w 354778"/>
                  <a:gd name="connsiteY9" fmla="*/ 37420 h 76744"/>
                  <a:gd name="connsiteX10" fmla="*/ 349728 w 354778"/>
                  <a:gd name="connsiteY10" fmla="*/ 1998 h 76744"/>
                  <a:gd name="connsiteX11" fmla="*/ 306530 w 354778"/>
                  <a:gd name="connsiteY11" fmla="*/ 9678 h 76744"/>
                  <a:gd name="connsiteX12" fmla="*/ 284922 w 354778"/>
                  <a:gd name="connsiteY12" fmla="*/ 13423 h 76744"/>
                  <a:gd name="connsiteX13" fmla="*/ 263193 w 354778"/>
                  <a:gd name="connsiteY13" fmla="*/ 16420 h 76744"/>
                  <a:gd name="connsiteX14" fmla="*/ 176252 w 354778"/>
                  <a:gd name="connsiteY14" fmla="*/ 28295 h 76744"/>
                  <a:gd name="connsiteX15" fmla="*/ 88918 w 354778"/>
                  <a:gd name="connsiteY15" fmla="*/ 36856 h 76744"/>
                  <a:gd name="connsiteX16" fmla="*/ 67082 w 354778"/>
                  <a:gd name="connsiteY16" fmla="*/ 38954 h 76744"/>
                  <a:gd name="connsiteX17" fmla="*/ 45175 w 354778"/>
                  <a:gd name="connsiteY17" fmla="*/ 40234 h 76744"/>
                  <a:gd name="connsiteX18" fmla="*/ 1369 w 354778"/>
                  <a:gd name="connsiteY18" fmla="*/ 42794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778" h="76744">
                    <a:moveTo>
                      <a:pt x="1369" y="42794"/>
                    </a:moveTo>
                    <a:lnTo>
                      <a:pt x="3346" y="78743"/>
                    </a:lnTo>
                    <a:lnTo>
                      <a:pt x="47697" y="76145"/>
                    </a:lnTo>
                    <a:lnTo>
                      <a:pt x="69876" y="74846"/>
                    </a:lnTo>
                    <a:lnTo>
                      <a:pt x="91991" y="72729"/>
                    </a:lnTo>
                    <a:lnTo>
                      <a:pt x="180434" y="64054"/>
                    </a:lnTo>
                    <a:lnTo>
                      <a:pt x="268490" y="52027"/>
                    </a:lnTo>
                    <a:lnTo>
                      <a:pt x="290504" y="48991"/>
                    </a:lnTo>
                    <a:cubicBezTo>
                      <a:pt x="297823" y="47889"/>
                      <a:pt x="305098" y="46457"/>
                      <a:pt x="312398" y="45202"/>
                    </a:cubicBezTo>
                    <a:lnTo>
                      <a:pt x="356147" y="37420"/>
                    </a:lnTo>
                    <a:lnTo>
                      <a:pt x="349728" y="1998"/>
                    </a:lnTo>
                    <a:lnTo>
                      <a:pt x="306530" y="9678"/>
                    </a:lnTo>
                    <a:cubicBezTo>
                      <a:pt x="299325" y="10914"/>
                      <a:pt x="292152" y="12333"/>
                      <a:pt x="284922" y="13423"/>
                    </a:cubicBezTo>
                    <a:lnTo>
                      <a:pt x="263193" y="16420"/>
                    </a:lnTo>
                    <a:lnTo>
                      <a:pt x="176252" y="28295"/>
                    </a:lnTo>
                    <a:lnTo>
                      <a:pt x="88918" y="36856"/>
                    </a:lnTo>
                    <a:lnTo>
                      <a:pt x="67082" y="38954"/>
                    </a:lnTo>
                    <a:lnTo>
                      <a:pt x="45175" y="40234"/>
                    </a:lnTo>
                    <a:lnTo>
                      <a:pt x="1369" y="42794"/>
                    </a:lnTo>
                    <a:close/>
                  </a:path>
                </a:pathLst>
              </a:custGeom>
              <a:solidFill>
                <a:srgbClr val="2382D2"/>
              </a:solidFill>
              <a:ln w="6336" cap="flat">
                <a:noFill/>
                <a:prstDash val="solid"/>
                <a:round/>
              </a:ln>
            </p:spPr>
            <p:txBody>
              <a:bodyPr rtlCol="0" anchor="ctr"/>
              <a:lstStyle/>
              <a:p>
                <a:endParaRPr lang="fr-FR"/>
              </a:p>
            </p:txBody>
          </p:sp>
          <p:sp>
            <p:nvSpPr>
              <p:cNvPr id="50" name="Forme libre : forme 49">
                <a:extLst>
                  <a:ext uri="{FF2B5EF4-FFF2-40B4-BE49-F238E27FC236}">
                    <a16:creationId xmlns:a16="http://schemas.microsoft.com/office/drawing/2014/main" id="{23BE5F73-2A4B-4B0F-9874-697A9F22D658}"/>
                  </a:ext>
                </a:extLst>
              </p:cNvPr>
              <p:cNvSpPr/>
              <p:nvPr/>
            </p:nvSpPr>
            <p:spPr>
              <a:xfrm rot="4056072" flipV="1">
                <a:off x="19019352" y="7709552"/>
                <a:ext cx="69704" cy="479721"/>
              </a:xfrm>
              <a:custGeom>
                <a:avLst/>
                <a:gdLst>
                  <a:gd name="connsiteX0" fmla="*/ 35369 w 69704"/>
                  <a:gd name="connsiteY0" fmla="*/ 1889 h 479721"/>
                  <a:gd name="connsiteX1" fmla="*/ 71375 w 69704"/>
                  <a:gd name="connsiteY1" fmla="*/ 1889 h 479721"/>
                  <a:gd name="connsiteX2" fmla="*/ 37334 w 69704"/>
                  <a:gd name="connsiteY2" fmla="*/ 481610 h 479721"/>
                  <a:gd name="connsiteX3" fmla="*/ 1670 w 69704"/>
                  <a:gd name="connsiteY3" fmla="*/ 476674 h 479721"/>
                  <a:gd name="connsiteX4" fmla="*/ 35369 w 69704"/>
                  <a:gd name="connsiteY4" fmla="*/ 1889 h 479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04" h="479721">
                    <a:moveTo>
                      <a:pt x="35369" y="1889"/>
                    </a:moveTo>
                    <a:lnTo>
                      <a:pt x="71375" y="1889"/>
                    </a:lnTo>
                    <a:cubicBezTo>
                      <a:pt x="71293" y="162425"/>
                      <a:pt x="59132" y="322778"/>
                      <a:pt x="37334" y="481610"/>
                    </a:cubicBezTo>
                    <a:lnTo>
                      <a:pt x="1670" y="476674"/>
                    </a:lnTo>
                    <a:cubicBezTo>
                      <a:pt x="23272" y="319268"/>
                      <a:pt x="35287" y="160594"/>
                      <a:pt x="35369" y="1889"/>
                    </a:cubicBezTo>
                  </a:path>
                </a:pathLst>
              </a:custGeom>
              <a:solidFill>
                <a:srgbClr val="4BC3C3"/>
              </a:solidFill>
              <a:ln w="6336" cap="flat">
                <a:noFill/>
                <a:prstDash val="solid"/>
                <a:round/>
              </a:ln>
            </p:spPr>
            <p:txBody>
              <a:bodyPr rtlCol="0" anchor="ctr"/>
              <a:lstStyle/>
              <a:p>
                <a:endParaRPr lang="fr-FR"/>
              </a:p>
            </p:txBody>
          </p:sp>
          <p:sp>
            <p:nvSpPr>
              <p:cNvPr id="51" name="Forme libre : forme 50">
                <a:extLst>
                  <a:ext uri="{FF2B5EF4-FFF2-40B4-BE49-F238E27FC236}">
                    <a16:creationId xmlns:a16="http://schemas.microsoft.com/office/drawing/2014/main" id="{30BBA8B1-3E79-4DCD-99E1-C13DA5C479CB}"/>
                  </a:ext>
                </a:extLst>
              </p:cNvPr>
              <p:cNvSpPr/>
              <p:nvPr/>
            </p:nvSpPr>
            <p:spPr>
              <a:xfrm>
                <a:off x="19258124" y="7681355"/>
                <a:ext cx="252546" cy="177424"/>
              </a:xfrm>
              <a:custGeom>
                <a:avLst/>
                <a:gdLst>
                  <a:gd name="connsiteX0" fmla="*/ 1789 w 252546"/>
                  <a:gd name="connsiteY0" fmla="*/ 148173 h 177424"/>
                  <a:gd name="connsiteX1" fmla="*/ 19944 w 252546"/>
                  <a:gd name="connsiteY1" fmla="*/ 179261 h 177424"/>
                  <a:gd name="connsiteX2" fmla="*/ 79327 w 252546"/>
                  <a:gd name="connsiteY2" fmla="*/ 143604 h 177424"/>
                  <a:gd name="connsiteX3" fmla="*/ 109002 w 252546"/>
                  <a:gd name="connsiteY3" fmla="*/ 125741 h 177424"/>
                  <a:gd name="connsiteX4" fmla="*/ 138246 w 252546"/>
                  <a:gd name="connsiteY4" fmla="*/ 107206 h 177424"/>
                  <a:gd name="connsiteX5" fmla="*/ 196716 w 252546"/>
                  <a:gd name="connsiteY5" fmla="*/ 70104 h 177424"/>
                  <a:gd name="connsiteX6" fmla="*/ 254336 w 252546"/>
                  <a:gd name="connsiteY6" fmla="*/ 31728 h 177424"/>
                  <a:gd name="connsiteX7" fmla="*/ 234268 w 252546"/>
                  <a:gd name="connsiteY7" fmla="*/ 1837 h 177424"/>
                  <a:gd name="connsiteX8" fmla="*/ 177084 w 252546"/>
                  <a:gd name="connsiteY8" fmla="*/ 39928 h 177424"/>
                  <a:gd name="connsiteX9" fmla="*/ 119084 w 252546"/>
                  <a:gd name="connsiteY9" fmla="*/ 76726 h 177424"/>
                  <a:gd name="connsiteX10" fmla="*/ 90074 w 252546"/>
                  <a:gd name="connsiteY10" fmla="*/ 95115 h 177424"/>
                  <a:gd name="connsiteX11" fmla="*/ 60658 w 252546"/>
                  <a:gd name="connsiteY11" fmla="*/ 112820 h 177424"/>
                  <a:gd name="connsiteX12" fmla="*/ 1789 w 252546"/>
                  <a:gd name="connsiteY12" fmla="*/ 148173 h 17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546" h="177424">
                    <a:moveTo>
                      <a:pt x="1789" y="148173"/>
                    </a:moveTo>
                    <a:lnTo>
                      <a:pt x="19944" y="179261"/>
                    </a:lnTo>
                    <a:lnTo>
                      <a:pt x="79327" y="143604"/>
                    </a:lnTo>
                    <a:lnTo>
                      <a:pt x="109002" y="125741"/>
                    </a:lnTo>
                    <a:lnTo>
                      <a:pt x="138246" y="107206"/>
                    </a:lnTo>
                    <a:lnTo>
                      <a:pt x="196716" y="70104"/>
                    </a:lnTo>
                    <a:lnTo>
                      <a:pt x="254336" y="31728"/>
                    </a:lnTo>
                    <a:lnTo>
                      <a:pt x="234268" y="1837"/>
                    </a:lnTo>
                    <a:lnTo>
                      <a:pt x="177084" y="39928"/>
                    </a:lnTo>
                    <a:lnTo>
                      <a:pt x="119084" y="76726"/>
                    </a:lnTo>
                    <a:lnTo>
                      <a:pt x="90074" y="95115"/>
                    </a:lnTo>
                    <a:lnTo>
                      <a:pt x="60658" y="112820"/>
                    </a:lnTo>
                    <a:lnTo>
                      <a:pt x="1789" y="148173"/>
                    </a:lnTo>
                    <a:close/>
                  </a:path>
                </a:pathLst>
              </a:custGeom>
              <a:solidFill>
                <a:srgbClr val="FFFFFF"/>
              </a:solidFill>
              <a:ln w="6336" cap="flat">
                <a:noFill/>
                <a:prstDash val="solid"/>
                <a:round/>
              </a:ln>
            </p:spPr>
            <p:txBody>
              <a:bodyPr rtlCol="0" anchor="ctr"/>
              <a:lstStyle/>
              <a:p>
                <a:endParaRPr lang="fr-FR"/>
              </a:p>
            </p:txBody>
          </p:sp>
          <p:sp>
            <p:nvSpPr>
              <p:cNvPr id="52" name="Forme libre : forme 51">
                <a:extLst>
                  <a:ext uri="{FF2B5EF4-FFF2-40B4-BE49-F238E27FC236}">
                    <a16:creationId xmlns:a16="http://schemas.microsoft.com/office/drawing/2014/main" id="{EE78CD4B-BEA9-495E-A382-B817A6963FEE}"/>
                  </a:ext>
                </a:extLst>
              </p:cNvPr>
              <p:cNvSpPr/>
              <p:nvPr/>
            </p:nvSpPr>
            <p:spPr>
              <a:xfrm rot="3367855" flipV="1">
                <a:off x="19571208" y="7521446"/>
                <a:ext cx="40683" cy="222066"/>
              </a:xfrm>
              <a:custGeom>
                <a:avLst/>
                <a:gdLst>
                  <a:gd name="connsiteX0" fmla="*/ 6535 w 40683"/>
                  <a:gd name="connsiteY0" fmla="*/ 1795 h 222066"/>
                  <a:gd name="connsiteX1" fmla="*/ 42535 w 40683"/>
                  <a:gd name="connsiteY1" fmla="*/ 1795 h 222066"/>
                  <a:gd name="connsiteX2" fmla="*/ 37827 w 40683"/>
                  <a:gd name="connsiteY2" fmla="*/ 223862 h 222066"/>
                  <a:gd name="connsiteX3" fmla="*/ 1859 w 40683"/>
                  <a:gd name="connsiteY3" fmla="*/ 222373 h 222066"/>
                  <a:gd name="connsiteX4" fmla="*/ 6535 w 40683"/>
                  <a:gd name="connsiteY4" fmla="*/ 1795 h 222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3" h="222066">
                    <a:moveTo>
                      <a:pt x="6535" y="1795"/>
                    </a:moveTo>
                    <a:lnTo>
                      <a:pt x="42535" y="1795"/>
                    </a:lnTo>
                    <a:cubicBezTo>
                      <a:pt x="42681" y="75866"/>
                      <a:pt x="40799" y="149905"/>
                      <a:pt x="37827" y="223862"/>
                    </a:cubicBezTo>
                    <a:lnTo>
                      <a:pt x="1859" y="222373"/>
                    </a:lnTo>
                    <a:cubicBezTo>
                      <a:pt x="4812" y="148866"/>
                      <a:pt x="6681" y="75315"/>
                      <a:pt x="6535" y="1795"/>
                    </a:cubicBezTo>
                  </a:path>
                </a:pathLst>
              </a:custGeom>
              <a:solidFill>
                <a:srgbClr val="96CD32"/>
              </a:solidFill>
              <a:ln w="6336" cap="flat">
                <a:noFill/>
                <a:prstDash val="solid"/>
                <a:round/>
              </a:ln>
            </p:spPr>
            <p:txBody>
              <a:bodyPr rtlCol="0" anchor="ctr"/>
              <a:lstStyle/>
              <a:p>
                <a:endParaRPr lang="fr-FR"/>
              </a:p>
            </p:txBody>
          </p:sp>
          <p:sp>
            <p:nvSpPr>
              <p:cNvPr id="53" name="Forme libre : forme 52">
                <a:extLst>
                  <a:ext uri="{FF2B5EF4-FFF2-40B4-BE49-F238E27FC236}">
                    <a16:creationId xmlns:a16="http://schemas.microsoft.com/office/drawing/2014/main" id="{649EB437-A545-408B-9715-9A5F55EC399D}"/>
                  </a:ext>
                </a:extLst>
              </p:cNvPr>
              <p:cNvSpPr/>
              <p:nvPr/>
            </p:nvSpPr>
            <p:spPr>
              <a:xfrm>
                <a:off x="19671162" y="7215385"/>
                <a:ext cx="450527" cy="368193"/>
              </a:xfrm>
              <a:custGeom>
                <a:avLst/>
                <a:gdLst>
                  <a:gd name="connsiteX0" fmla="*/ 1935 w 450527"/>
                  <a:gd name="connsiteY0" fmla="*/ 340863 h 368193"/>
                  <a:gd name="connsiteX1" fmla="*/ 23221 w 450527"/>
                  <a:gd name="connsiteY1" fmla="*/ 369898 h 368193"/>
                  <a:gd name="connsiteX2" fmla="*/ 78243 w 450527"/>
                  <a:gd name="connsiteY2" fmla="*/ 329001 h 368193"/>
                  <a:gd name="connsiteX3" fmla="*/ 132942 w 450527"/>
                  <a:gd name="connsiteY3" fmla="*/ 287685 h 368193"/>
                  <a:gd name="connsiteX4" fmla="*/ 240820 w 450527"/>
                  <a:gd name="connsiteY4" fmla="*/ 203146 h 368193"/>
                  <a:gd name="connsiteX5" fmla="*/ 294309 w 450527"/>
                  <a:gd name="connsiteY5" fmla="*/ 160334 h 368193"/>
                  <a:gd name="connsiteX6" fmla="*/ 347259 w 450527"/>
                  <a:gd name="connsiteY6" fmla="*/ 116895 h 368193"/>
                  <a:gd name="connsiteX7" fmla="*/ 452463 w 450527"/>
                  <a:gd name="connsiteY7" fmla="*/ 29200 h 368193"/>
                  <a:gd name="connsiteX8" fmla="*/ 429219 w 450527"/>
                  <a:gd name="connsiteY8" fmla="*/ 1705 h 368193"/>
                  <a:gd name="connsiteX9" fmla="*/ 324383 w 450527"/>
                  <a:gd name="connsiteY9" fmla="*/ 89096 h 368193"/>
                  <a:gd name="connsiteX10" fmla="*/ 271630 w 450527"/>
                  <a:gd name="connsiteY10" fmla="*/ 132370 h 368193"/>
                  <a:gd name="connsiteX11" fmla="*/ 218382 w 450527"/>
                  <a:gd name="connsiteY11" fmla="*/ 174991 h 368193"/>
                  <a:gd name="connsiteX12" fmla="*/ 111030 w 450527"/>
                  <a:gd name="connsiteY12" fmla="*/ 259112 h 368193"/>
                  <a:gd name="connsiteX13" fmla="*/ 56635 w 450527"/>
                  <a:gd name="connsiteY13" fmla="*/ 300206 h 368193"/>
                  <a:gd name="connsiteX14" fmla="*/ 1935 w 450527"/>
                  <a:gd name="connsiteY14" fmla="*/ 340863 h 36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0527" h="368193">
                    <a:moveTo>
                      <a:pt x="1935" y="340863"/>
                    </a:moveTo>
                    <a:lnTo>
                      <a:pt x="23221" y="369898"/>
                    </a:lnTo>
                    <a:cubicBezTo>
                      <a:pt x="41832" y="356617"/>
                      <a:pt x="59955" y="342701"/>
                      <a:pt x="78243" y="329001"/>
                    </a:cubicBezTo>
                    <a:cubicBezTo>
                      <a:pt x="96468" y="315218"/>
                      <a:pt x="114851" y="301632"/>
                      <a:pt x="132942" y="287685"/>
                    </a:cubicBezTo>
                    <a:cubicBezTo>
                      <a:pt x="168929" y="259537"/>
                      <a:pt x="205340" y="231908"/>
                      <a:pt x="240820" y="203146"/>
                    </a:cubicBezTo>
                    <a:lnTo>
                      <a:pt x="294309" y="160334"/>
                    </a:lnTo>
                    <a:lnTo>
                      <a:pt x="347259" y="116895"/>
                    </a:lnTo>
                    <a:cubicBezTo>
                      <a:pt x="382720" y="88114"/>
                      <a:pt x="417389" y="58426"/>
                      <a:pt x="452463" y="29200"/>
                    </a:cubicBezTo>
                    <a:lnTo>
                      <a:pt x="429219" y="1705"/>
                    </a:lnTo>
                    <a:cubicBezTo>
                      <a:pt x="394266" y="30829"/>
                      <a:pt x="359698" y="60435"/>
                      <a:pt x="324383" y="89096"/>
                    </a:cubicBezTo>
                    <a:lnTo>
                      <a:pt x="271630" y="132370"/>
                    </a:lnTo>
                    <a:lnTo>
                      <a:pt x="218382" y="174991"/>
                    </a:lnTo>
                    <a:cubicBezTo>
                      <a:pt x="183054" y="203634"/>
                      <a:pt x="146839" y="231104"/>
                      <a:pt x="111030" y="259112"/>
                    </a:cubicBezTo>
                    <a:cubicBezTo>
                      <a:pt x="93033" y="272996"/>
                      <a:pt x="74758" y="286494"/>
                      <a:pt x="56635" y="300206"/>
                    </a:cubicBezTo>
                    <a:cubicBezTo>
                      <a:pt x="38454" y="313824"/>
                      <a:pt x="20426" y="327670"/>
                      <a:pt x="1935" y="340863"/>
                    </a:cubicBezTo>
                  </a:path>
                </a:pathLst>
              </a:custGeom>
              <a:solidFill>
                <a:srgbClr val="4BC3C3"/>
              </a:solidFill>
              <a:ln w="6336" cap="flat">
                <a:noFill/>
                <a:prstDash val="solid"/>
                <a:round/>
              </a:ln>
            </p:spPr>
            <p:txBody>
              <a:bodyPr rtlCol="0" anchor="ctr"/>
              <a:lstStyle/>
              <a:p>
                <a:endParaRPr lang="fr-FR"/>
              </a:p>
            </p:txBody>
          </p:sp>
          <p:sp>
            <p:nvSpPr>
              <p:cNvPr id="54" name="Forme libre : forme 53">
                <a:extLst>
                  <a:ext uri="{FF2B5EF4-FFF2-40B4-BE49-F238E27FC236}">
                    <a16:creationId xmlns:a16="http://schemas.microsoft.com/office/drawing/2014/main" id="{CA6D9091-42B0-4300-8243-D78899A9F70C}"/>
                  </a:ext>
                </a:extLst>
              </p:cNvPr>
              <p:cNvSpPr/>
              <p:nvPr/>
            </p:nvSpPr>
            <p:spPr>
              <a:xfrm rot="2987026" flipV="1">
                <a:off x="20140732" y="7122778"/>
                <a:ext cx="36677" cy="128941"/>
              </a:xfrm>
              <a:custGeom>
                <a:avLst/>
                <a:gdLst>
                  <a:gd name="connsiteX0" fmla="*/ 2722 w 36677"/>
                  <a:gd name="connsiteY0" fmla="*/ 1658 h 128941"/>
                  <a:gd name="connsiteX1" fmla="*/ 38722 w 36677"/>
                  <a:gd name="connsiteY1" fmla="*/ 1658 h 128941"/>
                  <a:gd name="connsiteX2" fmla="*/ 38044 w 36677"/>
                  <a:gd name="connsiteY2" fmla="*/ 130599 h 128941"/>
                  <a:gd name="connsiteX3" fmla="*/ 2044 w 36677"/>
                  <a:gd name="connsiteY3" fmla="*/ 130244 h 128941"/>
                  <a:gd name="connsiteX4" fmla="*/ 2722 w 36677"/>
                  <a:gd name="connsiteY4" fmla="*/ 1658 h 12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77" h="128941">
                    <a:moveTo>
                      <a:pt x="2722" y="1658"/>
                    </a:moveTo>
                    <a:lnTo>
                      <a:pt x="38722" y="1658"/>
                    </a:lnTo>
                    <a:lnTo>
                      <a:pt x="38044" y="130599"/>
                    </a:lnTo>
                    <a:lnTo>
                      <a:pt x="2044" y="130244"/>
                    </a:lnTo>
                    <a:lnTo>
                      <a:pt x="2722" y="1658"/>
                    </a:lnTo>
                    <a:close/>
                  </a:path>
                </a:pathLst>
              </a:custGeom>
              <a:solidFill>
                <a:srgbClr val="41A57D"/>
              </a:solidFill>
              <a:ln w="6336" cap="flat">
                <a:noFill/>
                <a:prstDash val="solid"/>
                <a:round/>
              </a:ln>
            </p:spPr>
            <p:txBody>
              <a:bodyPr rtlCol="0" anchor="ctr"/>
              <a:lstStyle/>
              <a:p>
                <a:endParaRPr lang="fr-FR"/>
              </a:p>
            </p:txBody>
          </p:sp>
          <p:sp>
            <p:nvSpPr>
              <p:cNvPr id="55" name="Forme libre : forme 54">
                <a:extLst>
                  <a:ext uri="{FF2B5EF4-FFF2-40B4-BE49-F238E27FC236}">
                    <a16:creationId xmlns:a16="http://schemas.microsoft.com/office/drawing/2014/main" id="{02A05D87-65B9-4863-B1E8-8A8CBDF1CBC1}"/>
                  </a:ext>
                </a:extLst>
              </p:cNvPr>
              <p:cNvSpPr/>
              <p:nvPr/>
            </p:nvSpPr>
            <p:spPr>
              <a:xfrm rot="2953093" flipV="1">
                <a:off x="20331747" y="6827771"/>
                <a:ext cx="39721" cy="382647"/>
              </a:xfrm>
              <a:custGeom>
                <a:avLst/>
                <a:gdLst>
                  <a:gd name="connsiteX0" fmla="*/ 5810 w 39721"/>
                  <a:gd name="connsiteY0" fmla="*/ 1592 h 382647"/>
                  <a:gd name="connsiteX1" fmla="*/ 41809 w 39721"/>
                  <a:gd name="connsiteY1" fmla="*/ 1592 h 382647"/>
                  <a:gd name="connsiteX2" fmla="*/ 38090 w 39721"/>
                  <a:gd name="connsiteY2" fmla="*/ 384239 h 382647"/>
                  <a:gd name="connsiteX3" fmla="*/ 2090 w 39721"/>
                  <a:gd name="connsiteY3" fmla="*/ 383663 h 382647"/>
                  <a:gd name="connsiteX4" fmla="*/ 5810 w 39721"/>
                  <a:gd name="connsiteY4" fmla="*/ 1592 h 382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1" h="382647">
                    <a:moveTo>
                      <a:pt x="5810" y="1592"/>
                    </a:moveTo>
                    <a:lnTo>
                      <a:pt x="41809" y="1592"/>
                    </a:lnTo>
                    <a:cubicBezTo>
                      <a:pt x="41885" y="129215"/>
                      <a:pt x="40111" y="256756"/>
                      <a:pt x="38090" y="384239"/>
                    </a:cubicBezTo>
                    <a:lnTo>
                      <a:pt x="2090" y="383663"/>
                    </a:lnTo>
                    <a:cubicBezTo>
                      <a:pt x="4112" y="256255"/>
                      <a:pt x="5880" y="128892"/>
                      <a:pt x="5810" y="1592"/>
                    </a:cubicBezTo>
                  </a:path>
                </a:pathLst>
              </a:custGeom>
              <a:solidFill>
                <a:srgbClr val="96CD32"/>
              </a:solidFill>
              <a:ln w="6336" cap="flat">
                <a:noFill/>
                <a:prstDash val="solid"/>
                <a:round/>
              </a:ln>
            </p:spPr>
            <p:txBody>
              <a:bodyPr rtlCol="0" anchor="ctr"/>
              <a:lstStyle/>
              <a:p>
                <a:endParaRPr lang="fr-FR"/>
              </a:p>
            </p:txBody>
          </p:sp>
          <p:sp>
            <p:nvSpPr>
              <p:cNvPr id="56" name="Forme libre : forme 55">
                <a:extLst>
                  <a:ext uri="{FF2B5EF4-FFF2-40B4-BE49-F238E27FC236}">
                    <a16:creationId xmlns:a16="http://schemas.microsoft.com/office/drawing/2014/main" id="{0F68BD6F-F717-4623-B0BC-6134234E543A}"/>
                  </a:ext>
                </a:extLst>
              </p:cNvPr>
              <p:cNvSpPr/>
              <p:nvPr/>
            </p:nvSpPr>
            <p:spPr>
              <a:xfrm>
                <a:off x="21601288" y="5795486"/>
                <a:ext cx="238479" cy="178387"/>
              </a:xfrm>
              <a:custGeom>
                <a:avLst/>
                <a:gdLst>
                  <a:gd name="connsiteX0" fmla="*/ 2528 w 238479"/>
                  <a:gd name="connsiteY0" fmla="*/ 150360 h 178387"/>
                  <a:gd name="connsiteX1" fmla="*/ 23490 w 238479"/>
                  <a:gd name="connsiteY1" fmla="*/ 179629 h 178387"/>
                  <a:gd name="connsiteX2" fmla="*/ 77315 w 238479"/>
                  <a:gd name="connsiteY2" fmla="*/ 141761 h 178387"/>
                  <a:gd name="connsiteX3" fmla="*/ 131374 w 238479"/>
                  <a:gd name="connsiteY3" fmla="*/ 104234 h 178387"/>
                  <a:gd name="connsiteX4" fmla="*/ 185991 w 238479"/>
                  <a:gd name="connsiteY4" fmla="*/ 67538 h 178387"/>
                  <a:gd name="connsiteX5" fmla="*/ 213328 w 238479"/>
                  <a:gd name="connsiteY5" fmla="*/ 49237 h 178387"/>
                  <a:gd name="connsiteX6" fmla="*/ 241007 w 238479"/>
                  <a:gd name="connsiteY6" fmla="*/ 31469 h 178387"/>
                  <a:gd name="connsiteX7" fmla="*/ 221445 w 238479"/>
                  <a:gd name="connsiteY7" fmla="*/ 1242 h 178387"/>
                  <a:gd name="connsiteX8" fmla="*/ 193570 w 238479"/>
                  <a:gd name="connsiteY8" fmla="*/ 19137 h 178387"/>
                  <a:gd name="connsiteX9" fmla="*/ 166055 w 238479"/>
                  <a:gd name="connsiteY9" fmla="*/ 37565 h 178387"/>
                  <a:gd name="connsiteX10" fmla="*/ 111077 w 238479"/>
                  <a:gd name="connsiteY10" fmla="*/ 74495 h 178387"/>
                  <a:gd name="connsiteX11" fmla="*/ 56682 w 238479"/>
                  <a:gd name="connsiteY11" fmla="*/ 112263 h 178387"/>
                  <a:gd name="connsiteX12" fmla="*/ 2528 w 238479"/>
                  <a:gd name="connsiteY12" fmla="*/ 150360 h 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9" h="178387">
                    <a:moveTo>
                      <a:pt x="2528" y="150360"/>
                    </a:moveTo>
                    <a:lnTo>
                      <a:pt x="23490" y="179629"/>
                    </a:lnTo>
                    <a:cubicBezTo>
                      <a:pt x="41303" y="166823"/>
                      <a:pt x="59382" y="154396"/>
                      <a:pt x="77315" y="141761"/>
                    </a:cubicBezTo>
                    <a:cubicBezTo>
                      <a:pt x="95356" y="129277"/>
                      <a:pt x="113105" y="116363"/>
                      <a:pt x="131374" y="104234"/>
                    </a:cubicBezTo>
                    <a:lnTo>
                      <a:pt x="185991" y="67538"/>
                    </a:lnTo>
                    <a:lnTo>
                      <a:pt x="213328" y="49237"/>
                    </a:lnTo>
                    <a:lnTo>
                      <a:pt x="241007" y="31469"/>
                    </a:lnTo>
                    <a:lnTo>
                      <a:pt x="221445" y="1242"/>
                    </a:lnTo>
                    <a:lnTo>
                      <a:pt x="193570" y="19137"/>
                    </a:lnTo>
                    <a:lnTo>
                      <a:pt x="166055" y="37565"/>
                    </a:lnTo>
                    <a:lnTo>
                      <a:pt x="111077" y="74495"/>
                    </a:lnTo>
                    <a:cubicBezTo>
                      <a:pt x="92682" y="86713"/>
                      <a:pt x="74831" y="99697"/>
                      <a:pt x="56682" y="112263"/>
                    </a:cubicBezTo>
                    <a:cubicBezTo>
                      <a:pt x="38641" y="124974"/>
                      <a:pt x="20448" y="137477"/>
                      <a:pt x="2528" y="150360"/>
                    </a:cubicBezTo>
                  </a:path>
                </a:pathLst>
              </a:custGeom>
              <a:solidFill>
                <a:srgbClr val="41A57D"/>
              </a:solidFill>
              <a:ln w="6336" cap="flat">
                <a:noFill/>
                <a:prstDash val="solid"/>
                <a:round/>
              </a:ln>
            </p:spPr>
            <p:txBody>
              <a:bodyPr rtlCol="0" anchor="ctr"/>
              <a:lstStyle/>
              <a:p>
                <a:endParaRPr lang="fr-FR"/>
              </a:p>
            </p:txBody>
          </p:sp>
          <p:sp>
            <p:nvSpPr>
              <p:cNvPr id="57" name="Forme libre : forme 56">
                <a:extLst>
                  <a:ext uri="{FF2B5EF4-FFF2-40B4-BE49-F238E27FC236}">
                    <a16:creationId xmlns:a16="http://schemas.microsoft.com/office/drawing/2014/main" id="{C6B697E9-C38E-4C24-B955-E22F4BD6BDB1}"/>
                  </a:ext>
                </a:extLst>
              </p:cNvPr>
              <p:cNvSpPr/>
              <p:nvPr/>
            </p:nvSpPr>
            <p:spPr>
              <a:xfrm rot="3094491" flipV="1">
                <a:off x="21365389" y="6065749"/>
                <a:ext cx="36998" cy="129042"/>
              </a:xfrm>
              <a:custGeom>
                <a:avLst/>
                <a:gdLst>
                  <a:gd name="connsiteX0" fmla="*/ 2479 w 36998"/>
                  <a:gd name="connsiteY0" fmla="*/ 1325 h 129042"/>
                  <a:gd name="connsiteX1" fmla="*/ 38485 w 36998"/>
                  <a:gd name="connsiteY1" fmla="*/ 1325 h 129042"/>
                  <a:gd name="connsiteX2" fmla="*/ 39429 w 36998"/>
                  <a:gd name="connsiteY2" fmla="*/ 129778 h 129042"/>
                  <a:gd name="connsiteX3" fmla="*/ 3436 w 36998"/>
                  <a:gd name="connsiteY3" fmla="*/ 130368 h 129042"/>
                  <a:gd name="connsiteX4" fmla="*/ 2479 w 36998"/>
                  <a:gd name="connsiteY4" fmla="*/ 1325 h 12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8" h="129042">
                    <a:moveTo>
                      <a:pt x="2479" y="1325"/>
                    </a:moveTo>
                    <a:lnTo>
                      <a:pt x="38485" y="1325"/>
                    </a:lnTo>
                    <a:cubicBezTo>
                      <a:pt x="38212" y="44155"/>
                      <a:pt x="39157" y="86960"/>
                      <a:pt x="39429" y="129778"/>
                    </a:cubicBezTo>
                    <a:lnTo>
                      <a:pt x="3436" y="130368"/>
                    </a:lnTo>
                    <a:cubicBezTo>
                      <a:pt x="3157" y="87353"/>
                      <a:pt x="2207" y="44333"/>
                      <a:pt x="2479" y="1325"/>
                    </a:cubicBezTo>
                  </a:path>
                </a:pathLst>
              </a:custGeom>
              <a:solidFill>
                <a:srgbClr val="FFFFFF"/>
              </a:solidFill>
              <a:ln w="6336" cap="flat">
                <a:noFill/>
                <a:prstDash val="solid"/>
                <a:round/>
              </a:ln>
            </p:spPr>
            <p:txBody>
              <a:bodyPr rtlCol="0" anchor="ctr"/>
              <a:lstStyle/>
              <a:p>
                <a:endParaRPr lang="fr-FR"/>
              </a:p>
            </p:txBody>
          </p:sp>
          <p:sp>
            <p:nvSpPr>
              <p:cNvPr id="58" name="Forme libre : forme 57">
                <a:extLst>
                  <a:ext uri="{FF2B5EF4-FFF2-40B4-BE49-F238E27FC236}">
                    <a16:creationId xmlns:a16="http://schemas.microsoft.com/office/drawing/2014/main" id="{646EA93A-6000-4AF8-9121-B914C60A9AD7}"/>
                  </a:ext>
                </a:extLst>
              </p:cNvPr>
              <p:cNvSpPr/>
              <p:nvPr/>
            </p:nvSpPr>
            <p:spPr>
              <a:xfrm>
                <a:off x="21423604" y="5944597"/>
                <a:ext cx="198683" cy="160428"/>
              </a:xfrm>
              <a:custGeom>
                <a:avLst/>
                <a:gdLst>
                  <a:gd name="connsiteX0" fmla="*/ 2469 w 198683"/>
                  <a:gd name="connsiteY0" fmla="*/ 133150 h 160428"/>
                  <a:gd name="connsiteX1" fmla="*/ 24375 w 198683"/>
                  <a:gd name="connsiteY1" fmla="*/ 161716 h 160428"/>
                  <a:gd name="connsiteX2" fmla="*/ 112241 w 198683"/>
                  <a:gd name="connsiteY2" fmla="*/ 95408 h 160428"/>
                  <a:gd name="connsiteX3" fmla="*/ 201153 w 198683"/>
                  <a:gd name="connsiteY3" fmla="*/ 30564 h 160428"/>
                  <a:gd name="connsiteX4" fmla="*/ 180191 w 198683"/>
                  <a:gd name="connsiteY4" fmla="*/ 1288 h 160428"/>
                  <a:gd name="connsiteX5" fmla="*/ 90778 w 198683"/>
                  <a:gd name="connsiteY5" fmla="*/ 66500 h 160428"/>
                  <a:gd name="connsiteX6" fmla="*/ 2469 w 198683"/>
                  <a:gd name="connsiteY6" fmla="*/ 133150 h 16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83" h="160428">
                    <a:moveTo>
                      <a:pt x="2469" y="133150"/>
                    </a:moveTo>
                    <a:lnTo>
                      <a:pt x="24375" y="161716"/>
                    </a:lnTo>
                    <a:lnTo>
                      <a:pt x="112241" y="95408"/>
                    </a:lnTo>
                    <a:lnTo>
                      <a:pt x="201153" y="30564"/>
                    </a:lnTo>
                    <a:lnTo>
                      <a:pt x="180191" y="1288"/>
                    </a:lnTo>
                    <a:lnTo>
                      <a:pt x="90778" y="66500"/>
                    </a:lnTo>
                    <a:lnTo>
                      <a:pt x="2469" y="133150"/>
                    </a:lnTo>
                    <a:close/>
                  </a:path>
                </a:pathLst>
              </a:custGeom>
              <a:solidFill>
                <a:srgbClr val="FFBE23"/>
              </a:solidFill>
              <a:ln w="6336" cap="flat">
                <a:noFill/>
                <a:prstDash val="solid"/>
                <a:round/>
              </a:ln>
            </p:spPr>
            <p:txBody>
              <a:bodyPr rtlCol="0" anchor="ctr"/>
              <a:lstStyle/>
              <a:p>
                <a:endParaRPr lang="fr-FR"/>
              </a:p>
            </p:txBody>
          </p:sp>
          <p:sp>
            <p:nvSpPr>
              <p:cNvPr id="59" name="Forme libre : forme 58">
                <a:extLst>
                  <a:ext uri="{FF2B5EF4-FFF2-40B4-BE49-F238E27FC236}">
                    <a16:creationId xmlns:a16="http://schemas.microsoft.com/office/drawing/2014/main" id="{890ED2F3-5E39-444E-9709-A71C3768AB6F}"/>
                  </a:ext>
                </a:extLst>
              </p:cNvPr>
              <p:cNvSpPr/>
              <p:nvPr/>
            </p:nvSpPr>
            <p:spPr>
              <a:xfrm rot="2976260" flipV="1">
                <a:off x="21176191" y="6105224"/>
                <a:ext cx="41582" cy="353802"/>
              </a:xfrm>
              <a:custGeom>
                <a:avLst/>
                <a:gdLst>
                  <a:gd name="connsiteX0" fmla="*/ 2358 w 41582"/>
                  <a:gd name="connsiteY0" fmla="*/ 1361 h 353802"/>
                  <a:gd name="connsiteX1" fmla="*/ 38364 w 41582"/>
                  <a:gd name="connsiteY1" fmla="*/ 1361 h 353802"/>
                  <a:gd name="connsiteX2" fmla="*/ 43940 w 41582"/>
                  <a:gd name="connsiteY2" fmla="*/ 353922 h 353802"/>
                  <a:gd name="connsiteX3" fmla="*/ 7954 w 41582"/>
                  <a:gd name="connsiteY3" fmla="*/ 355164 h 353802"/>
                  <a:gd name="connsiteX4" fmla="*/ 2358 w 41582"/>
                  <a:gd name="connsiteY4" fmla="*/ 1361 h 353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2" h="353802">
                    <a:moveTo>
                      <a:pt x="2358" y="1361"/>
                    </a:moveTo>
                    <a:lnTo>
                      <a:pt x="38364" y="1361"/>
                    </a:lnTo>
                    <a:cubicBezTo>
                      <a:pt x="38453" y="118940"/>
                      <a:pt x="39638" y="236507"/>
                      <a:pt x="43940" y="353922"/>
                    </a:cubicBezTo>
                    <a:lnTo>
                      <a:pt x="7954" y="355164"/>
                    </a:lnTo>
                    <a:cubicBezTo>
                      <a:pt x="3644" y="237229"/>
                      <a:pt x="2453" y="119264"/>
                      <a:pt x="2358" y="1361"/>
                    </a:cubicBezTo>
                  </a:path>
                </a:pathLst>
              </a:custGeom>
              <a:solidFill>
                <a:srgbClr val="2382D2"/>
              </a:solidFill>
              <a:ln w="6336" cap="flat">
                <a:noFill/>
                <a:prstDash val="solid"/>
                <a:round/>
              </a:ln>
            </p:spPr>
            <p:txBody>
              <a:bodyPr rtlCol="0" anchor="ctr"/>
              <a:lstStyle/>
              <a:p>
                <a:endParaRPr lang="fr-FR"/>
              </a:p>
            </p:txBody>
          </p:sp>
          <p:sp>
            <p:nvSpPr>
              <p:cNvPr id="60" name="Forme libre : forme 59">
                <a:extLst>
                  <a:ext uri="{FF2B5EF4-FFF2-40B4-BE49-F238E27FC236}">
                    <a16:creationId xmlns:a16="http://schemas.microsoft.com/office/drawing/2014/main" id="{D572DBF7-D20E-4210-B21D-9C9E3B44D1A3}"/>
                  </a:ext>
                </a:extLst>
              </p:cNvPr>
              <p:cNvSpPr/>
              <p:nvPr/>
            </p:nvSpPr>
            <p:spPr>
              <a:xfrm rot="3425417" flipV="1">
                <a:off x="22007967" y="5450387"/>
                <a:ext cx="60034" cy="479879"/>
              </a:xfrm>
              <a:custGeom>
                <a:avLst/>
                <a:gdLst>
                  <a:gd name="connsiteX0" fmla="*/ 2613 w 60034"/>
                  <a:gd name="connsiteY0" fmla="*/ 1173 h 479879"/>
                  <a:gd name="connsiteX1" fmla="*/ 38612 w 60034"/>
                  <a:gd name="connsiteY1" fmla="*/ 1173 h 479879"/>
                  <a:gd name="connsiteX2" fmla="*/ 62648 w 60034"/>
                  <a:gd name="connsiteY2" fmla="*/ 477289 h 479879"/>
                  <a:gd name="connsiteX3" fmla="*/ 26845 w 60034"/>
                  <a:gd name="connsiteY3" fmla="*/ 481053 h 479879"/>
                  <a:gd name="connsiteX4" fmla="*/ 2613 w 60034"/>
                  <a:gd name="connsiteY4" fmla="*/ 1173 h 47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34" h="479879">
                    <a:moveTo>
                      <a:pt x="2613" y="1173"/>
                    </a:moveTo>
                    <a:lnTo>
                      <a:pt x="38612" y="1173"/>
                    </a:lnTo>
                    <a:cubicBezTo>
                      <a:pt x="38650" y="160221"/>
                      <a:pt x="46039" y="319236"/>
                      <a:pt x="62648" y="477289"/>
                    </a:cubicBezTo>
                    <a:lnTo>
                      <a:pt x="26845" y="481053"/>
                    </a:lnTo>
                    <a:cubicBezTo>
                      <a:pt x="10096" y="321613"/>
                      <a:pt x="2644" y="161330"/>
                      <a:pt x="2613" y="1173"/>
                    </a:cubicBezTo>
                  </a:path>
                </a:pathLst>
              </a:custGeom>
              <a:solidFill>
                <a:srgbClr val="4BC3C3"/>
              </a:solidFill>
              <a:ln w="6336" cap="flat">
                <a:noFill/>
                <a:prstDash val="solid"/>
                <a:round/>
              </a:ln>
            </p:spPr>
            <p:txBody>
              <a:bodyPr rtlCol="0" anchor="ctr"/>
              <a:lstStyle/>
              <a:p>
                <a:endParaRPr lang="fr-FR"/>
              </a:p>
            </p:txBody>
          </p:sp>
          <p:sp>
            <p:nvSpPr>
              <p:cNvPr id="61" name="Forme libre : forme 60">
                <a:extLst>
                  <a:ext uri="{FF2B5EF4-FFF2-40B4-BE49-F238E27FC236}">
                    <a16:creationId xmlns:a16="http://schemas.microsoft.com/office/drawing/2014/main" id="{AAA8864C-6E25-4541-B4FF-4DFA429C9BC9}"/>
                  </a:ext>
                </a:extLst>
              </p:cNvPr>
              <p:cNvSpPr/>
              <p:nvPr/>
            </p:nvSpPr>
            <p:spPr>
              <a:xfrm>
                <a:off x="22236235" y="5438116"/>
                <a:ext cx="265163" cy="149098"/>
              </a:xfrm>
              <a:custGeom>
                <a:avLst/>
                <a:gdLst>
                  <a:gd name="connsiteX0" fmla="*/ 2730 w 265163"/>
                  <a:gd name="connsiteY0" fmla="*/ 118117 h 149098"/>
                  <a:gd name="connsiteX1" fmla="*/ 19022 w 265163"/>
                  <a:gd name="connsiteY1" fmla="*/ 150226 h 149098"/>
                  <a:gd name="connsiteX2" fmla="*/ 142438 w 265163"/>
                  <a:gd name="connsiteY2" fmla="*/ 90033 h 149098"/>
                  <a:gd name="connsiteX3" fmla="*/ 157938 w 265163"/>
                  <a:gd name="connsiteY3" fmla="*/ 82657 h 149098"/>
                  <a:gd name="connsiteX4" fmla="*/ 173628 w 265163"/>
                  <a:gd name="connsiteY4" fmla="*/ 75718 h 149098"/>
                  <a:gd name="connsiteX5" fmla="*/ 205020 w 265163"/>
                  <a:gd name="connsiteY5" fmla="*/ 61834 h 149098"/>
                  <a:gd name="connsiteX6" fmla="*/ 267894 w 265163"/>
                  <a:gd name="connsiteY6" fmla="*/ 34294 h 149098"/>
                  <a:gd name="connsiteX7" fmla="*/ 253896 w 265163"/>
                  <a:gd name="connsiteY7" fmla="*/ 1127 h 149098"/>
                  <a:gd name="connsiteX8" fmla="*/ 190420 w 265163"/>
                  <a:gd name="connsiteY8" fmla="*/ 28921 h 149098"/>
                  <a:gd name="connsiteX9" fmla="*/ 142894 w 265163"/>
                  <a:gd name="connsiteY9" fmla="*/ 49946 h 149098"/>
                  <a:gd name="connsiteX10" fmla="*/ 127255 w 265163"/>
                  <a:gd name="connsiteY10" fmla="*/ 57385 h 149098"/>
                  <a:gd name="connsiteX11" fmla="*/ 2730 w 265163"/>
                  <a:gd name="connsiteY11" fmla="*/ 118117 h 14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163" h="149098">
                    <a:moveTo>
                      <a:pt x="2730" y="118117"/>
                    </a:moveTo>
                    <a:lnTo>
                      <a:pt x="19022" y="150226"/>
                    </a:lnTo>
                    <a:cubicBezTo>
                      <a:pt x="59514" y="128833"/>
                      <a:pt x="101236" y="109968"/>
                      <a:pt x="142438" y="90033"/>
                    </a:cubicBezTo>
                    <a:lnTo>
                      <a:pt x="157938" y="82657"/>
                    </a:lnTo>
                    <a:lnTo>
                      <a:pt x="173628" y="75718"/>
                    </a:lnTo>
                    <a:lnTo>
                      <a:pt x="205020" y="61834"/>
                    </a:lnTo>
                    <a:cubicBezTo>
                      <a:pt x="225988" y="52677"/>
                      <a:pt x="246773" y="43083"/>
                      <a:pt x="267894" y="34294"/>
                    </a:cubicBezTo>
                    <a:lnTo>
                      <a:pt x="253896" y="1127"/>
                    </a:lnTo>
                    <a:cubicBezTo>
                      <a:pt x="232566" y="9999"/>
                      <a:pt x="211591" y="19681"/>
                      <a:pt x="190420" y="28921"/>
                    </a:cubicBezTo>
                    <a:lnTo>
                      <a:pt x="142894" y="49946"/>
                    </a:lnTo>
                    <a:lnTo>
                      <a:pt x="127255" y="57385"/>
                    </a:lnTo>
                    <a:cubicBezTo>
                      <a:pt x="85679" y="77498"/>
                      <a:pt x="43571" y="96553"/>
                      <a:pt x="2730" y="118117"/>
                    </a:cubicBezTo>
                  </a:path>
                </a:pathLst>
              </a:custGeom>
              <a:solidFill>
                <a:srgbClr val="FFFFFF"/>
              </a:solidFill>
              <a:ln w="6336" cap="flat">
                <a:noFill/>
                <a:prstDash val="solid"/>
                <a:round/>
              </a:ln>
            </p:spPr>
            <p:txBody>
              <a:bodyPr rtlCol="0" anchor="ctr"/>
              <a:lstStyle/>
              <a:p>
                <a:endParaRPr lang="fr-FR"/>
              </a:p>
            </p:txBody>
          </p:sp>
          <p:sp>
            <p:nvSpPr>
              <p:cNvPr id="62" name="Forme libre : forme 61">
                <a:extLst>
                  <a:ext uri="{FF2B5EF4-FFF2-40B4-BE49-F238E27FC236}">
                    <a16:creationId xmlns:a16="http://schemas.microsoft.com/office/drawing/2014/main" id="{A8509BF7-E73F-4392-BFA9-455F36CBF894}"/>
                  </a:ext>
                </a:extLst>
              </p:cNvPr>
              <p:cNvSpPr/>
              <p:nvPr/>
            </p:nvSpPr>
            <p:spPr>
              <a:xfrm>
                <a:off x="22487426" y="5357664"/>
                <a:ext cx="219373" cy="113618"/>
              </a:xfrm>
              <a:custGeom>
                <a:avLst/>
                <a:gdLst>
                  <a:gd name="connsiteX0" fmla="*/ 2806 w 219373"/>
                  <a:gd name="connsiteY0" fmla="*/ 81551 h 113618"/>
                  <a:gd name="connsiteX1" fmla="*/ 16804 w 219373"/>
                  <a:gd name="connsiteY1" fmla="*/ 114718 h 113618"/>
                  <a:gd name="connsiteX2" fmla="*/ 118903 w 219373"/>
                  <a:gd name="connsiteY2" fmla="*/ 73352 h 113618"/>
                  <a:gd name="connsiteX3" fmla="*/ 222180 w 219373"/>
                  <a:gd name="connsiteY3" fmla="*/ 35052 h 113618"/>
                  <a:gd name="connsiteX4" fmla="*/ 210197 w 219373"/>
                  <a:gd name="connsiteY4" fmla="*/ 1099 h 113618"/>
                  <a:gd name="connsiteX5" fmla="*/ 105893 w 219373"/>
                  <a:gd name="connsiteY5" fmla="*/ 39779 h 113618"/>
                  <a:gd name="connsiteX6" fmla="*/ 2806 w 219373"/>
                  <a:gd name="connsiteY6" fmla="*/ 81551 h 11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373" h="113618">
                    <a:moveTo>
                      <a:pt x="2806" y="81551"/>
                    </a:moveTo>
                    <a:lnTo>
                      <a:pt x="16804" y="114718"/>
                    </a:lnTo>
                    <a:cubicBezTo>
                      <a:pt x="50845" y="100948"/>
                      <a:pt x="84773" y="86881"/>
                      <a:pt x="118903" y="73352"/>
                    </a:cubicBezTo>
                    <a:lnTo>
                      <a:pt x="222180" y="35052"/>
                    </a:lnTo>
                    <a:lnTo>
                      <a:pt x="210197" y="1099"/>
                    </a:lnTo>
                    <a:lnTo>
                      <a:pt x="105893" y="39779"/>
                    </a:lnTo>
                    <a:cubicBezTo>
                      <a:pt x="71427" y="53441"/>
                      <a:pt x="37177" y="67642"/>
                      <a:pt x="2806" y="81551"/>
                    </a:cubicBezTo>
                  </a:path>
                </a:pathLst>
              </a:custGeom>
              <a:solidFill>
                <a:srgbClr val="96CD32"/>
              </a:solidFill>
              <a:ln w="6336" cap="flat">
                <a:noFill/>
                <a:prstDash val="solid"/>
                <a:round/>
              </a:ln>
            </p:spPr>
            <p:txBody>
              <a:bodyPr rtlCol="0" anchor="ctr"/>
              <a:lstStyle/>
              <a:p>
                <a:endParaRPr lang="fr-FR"/>
              </a:p>
            </p:txBody>
          </p:sp>
          <p:sp>
            <p:nvSpPr>
              <p:cNvPr id="63" name="Forme libre : forme 62">
                <a:extLst>
                  <a:ext uri="{FF2B5EF4-FFF2-40B4-BE49-F238E27FC236}">
                    <a16:creationId xmlns:a16="http://schemas.microsoft.com/office/drawing/2014/main" id="{8AF6CFB7-C022-42D6-9A79-62F45342A425}"/>
                  </a:ext>
                </a:extLst>
              </p:cNvPr>
              <p:cNvSpPr/>
              <p:nvPr/>
            </p:nvSpPr>
            <p:spPr>
              <a:xfrm rot="2897767" flipV="1">
                <a:off x="20757674" y="6266536"/>
                <a:ext cx="40370" cy="754053"/>
              </a:xfrm>
              <a:custGeom>
                <a:avLst/>
                <a:gdLst>
                  <a:gd name="connsiteX0" fmla="*/ 2398 w 40370"/>
                  <a:gd name="connsiteY0" fmla="*/ 1454 h 754053"/>
                  <a:gd name="connsiteX1" fmla="*/ 38404 w 40370"/>
                  <a:gd name="connsiteY1" fmla="*/ 1454 h 754053"/>
                  <a:gd name="connsiteX2" fmla="*/ 42574 w 40370"/>
                  <a:gd name="connsiteY2" fmla="*/ 754684 h 754053"/>
                  <a:gd name="connsiteX3" fmla="*/ 6574 w 40370"/>
                  <a:gd name="connsiteY3" fmla="*/ 755507 h 754053"/>
                  <a:gd name="connsiteX4" fmla="*/ 2398 w 40370"/>
                  <a:gd name="connsiteY4" fmla="*/ 1454 h 75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0" h="754053">
                    <a:moveTo>
                      <a:pt x="2398" y="1454"/>
                    </a:moveTo>
                    <a:lnTo>
                      <a:pt x="38404" y="1454"/>
                    </a:lnTo>
                    <a:cubicBezTo>
                      <a:pt x="38442" y="252746"/>
                      <a:pt x="36763" y="503867"/>
                      <a:pt x="42574" y="754684"/>
                    </a:cubicBezTo>
                    <a:lnTo>
                      <a:pt x="6574" y="755507"/>
                    </a:lnTo>
                    <a:cubicBezTo>
                      <a:pt x="751" y="503981"/>
                      <a:pt x="2443" y="252594"/>
                      <a:pt x="2398" y="1454"/>
                    </a:cubicBezTo>
                  </a:path>
                </a:pathLst>
              </a:custGeom>
              <a:solidFill>
                <a:srgbClr val="FFFFFF"/>
              </a:solidFill>
              <a:ln w="6336" cap="flat">
                <a:noFill/>
                <a:prstDash val="solid"/>
                <a:round/>
              </a:ln>
            </p:spPr>
            <p:txBody>
              <a:bodyPr rtlCol="0" anchor="ctr"/>
              <a:lstStyle/>
              <a:p>
                <a:endParaRPr lang="fr-FR"/>
              </a:p>
            </p:txBody>
          </p:sp>
          <p:sp>
            <p:nvSpPr>
              <p:cNvPr id="64" name="Forme libre : forme 63">
                <a:extLst>
                  <a:ext uri="{FF2B5EF4-FFF2-40B4-BE49-F238E27FC236}">
                    <a16:creationId xmlns:a16="http://schemas.microsoft.com/office/drawing/2014/main" id="{BAB28924-9C3E-4C0D-8A6A-3ADC344CE649}"/>
                  </a:ext>
                </a:extLst>
              </p:cNvPr>
              <p:cNvSpPr/>
              <p:nvPr/>
            </p:nvSpPr>
            <p:spPr>
              <a:xfrm rot="4233632" flipV="1">
                <a:off x="22926794" y="5029778"/>
                <a:ext cx="78329" cy="547442"/>
              </a:xfrm>
              <a:custGeom>
                <a:avLst/>
                <a:gdLst>
                  <a:gd name="connsiteX0" fmla="*/ 2897 w 78329"/>
                  <a:gd name="connsiteY0" fmla="*/ 1059 h 547442"/>
                  <a:gd name="connsiteX1" fmla="*/ 38897 w 78329"/>
                  <a:gd name="connsiteY1" fmla="*/ 1059 h 547442"/>
                  <a:gd name="connsiteX2" fmla="*/ 81227 w 78329"/>
                  <a:gd name="connsiteY2" fmla="*/ 542951 h 547442"/>
                  <a:gd name="connsiteX3" fmla="*/ 45652 w 78329"/>
                  <a:gd name="connsiteY3" fmla="*/ 548502 h 547442"/>
                  <a:gd name="connsiteX4" fmla="*/ 2897 w 78329"/>
                  <a:gd name="connsiteY4" fmla="*/ 1059 h 547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29" h="547442">
                    <a:moveTo>
                      <a:pt x="2897" y="1059"/>
                    </a:moveTo>
                    <a:lnTo>
                      <a:pt x="38897" y="1059"/>
                    </a:lnTo>
                    <a:cubicBezTo>
                      <a:pt x="39315" y="182444"/>
                      <a:pt x="53307" y="363752"/>
                      <a:pt x="81227" y="542951"/>
                    </a:cubicBezTo>
                    <a:lnTo>
                      <a:pt x="45652" y="548502"/>
                    </a:lnTo>
                    <a:cubicBezTo>
                      <a:pt x="17453" y="367472"/>
                      <a:pt x="3303" y="184269"/>
                      <a:pt x="2897" y="1059"/>
                    </a:cubicBezTo>
                  </a:path>
                </a:pathLst>
              </a:custGeom>
              <a:solidFill>
                <a:srgbClr val="4BC3C3"/>
              </a:solidFill>
              <a:ln w="6336" cap="flat">
                <a:noFill/>
                <a:prstDash val="solid"/>
                <a:round/>
              </a:ln>
            </p:spPr>
            <p:txBody>
              <a:bodyPr rtlCol="0" anchor="ctr"/>
              <a:lstStyle/>
              <a:p>
                <a:endParaRPr lang="fr-FR"/>
              </a:p>
            </p:txBody>
          </p:sp>
          <p:sp>
            <p:nvSpPr>
              <p:cNvPr id="65" name="Forme libre : forme 64">
                <a:extLst>
                  <a:ext uri="{FF2B5EF4-FFF2-40B4-BE49-F238E27FC236}">
                    <a16:creationId xmlns:a16="http://schemas.microsoft.com/office/drawing/2014/main" id="{F6C75C0E-702E-44B6-932E-89EC9160A9AD}"/>
                  </a:ext>
                </a:extLst>
              </p:cNvPr>
              <p:cNvSpPr/>
              <p:nvPr/>
            </p:nvSpPr>
            <p:spPr>
              <a:xfrm rot="4765907" flipV="1">
                <a:off x="23273074" y="5157959"/>
                <a:ext cx="38505" cy="129378"/>
              </a:xfrm>
              <a:custGeom>
                <a:avLst/>
                <a:gdLst>
                  <a:gd name="connsiteX0" fmla="*/ 3238 w 38505"/>
                  <a:gd name="connsiteY0" fmla="*/ 1044 h 129378"/>
                  <a:gd name="connsiteX1" fmla="*/ 39237 w 38505"/>
                  <a:gd name="connsiteY1" fmla="*/ 1044 h 129378"/>
                  <a:gd name="connsiteX2" fmla="*/ 41538 w 38505"/>
                  <a:gd name="connsiteY2" fmla="*/ 129117 h 129378"/>
                  <a:gd name="connsiteX3" fmla="*/ 5564 w 38505"/>
                  <a:gd name="connsiteY3" fmla="*/ 130422 h 129378"/>
                  <a:gd name="connsiteX4" fmla="*/ 3238 w 38505"/>
                  <a:gd name="connsiteY4" fmla="*/ 1044 h 129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5" h="129378">
                    <a:moveTo>
                      <a:pt x="3238" y="1044"/>
                    </a:moveTo>
                    <a:lnTo>
                      <a:pt x="39237" y="1044"/>
                    </a:lnTo>
                    <a:cubicBezTo>
                      <a:pt x="38376" y="43754"/>
                      <a:pt x="40422" y="86432"/>
                      <a:pt x="41538" y="129117"/>
                    </a:cubicBezTo>
                    <a:lnTo>
                      <a:pt x="5564" y="130422"/>
                    </a:lnTo>
                    <a:cubicBezTo>
                      <a:pt x="4429" y="87300"/>
                      <a:pt x="2376" y="44191"/>
                      <a:pt x="3238" y="1044"/>
                    </a:cubicBezTo>
                  </a:path>
                </a:pathLst>
              </a:custGeom>
              <a:solidFill>
                <a:srgbClr val="41A57D"/>
              </a:solidFill>
              <a:ln w="6336" cap="flat">
                <a:noFill/>
                <a:prstDash val="solid"/>
                <a:round/>
              </a:ln>
            </p:spPr>
            <p:txBody>
              <a:bodyPr rtlCol="0" anchor="ctr"/>
              <a:lstStyle/>
              <a:p>
                <a:endParaRPr lang="fr-FR"/>
              </a:p>
            </p:txBody>
          </p:sp>
          <p:sp>
            <p:nvSpPr>
              <p:cNvPr id="66" name="Forme libre : forme 65">
                <a:extLst>
                  <a:ext uri="{FF2B5EF4-FFF2-40B4-BE49-F238E27FC236}">
                    <a16:creationId xmlns:a16="http://schemas.microsoft.com/office/drawing/2014/main" id="{3524E030-0201-4E1B-A71A-B1BC3A648103}"/>
                  </a:ext>
                </a:extLst>
              </p:cNvPr>
              <p:cNvSpPr/>
              <p:nvPr/>
            </p:nvSpPr>
            <p:spPr>
              <a:xfrm>
                <a:off x="23352906" y="5157687"/>
                <a:ext cx="383889" cy="72264"/>
              </a:xfrm>
              <a:custGeom>
                <a:avLst/>
                <a:gdLst>
                  <a:gd name="connsiteX0" fmla="*/ 3092 w 383889"/>
                  <a:gd name="connsiteY0" fmla="*/ 37692 h 72264"/>
                  <a:gd name="connsiteX1" fmla="*/ 8409 w 383889"/>
                  <a:gd name="connsiteY1" fmla="*/ 73298 h 72264"/>
                  <a:gd name="connsiteX2" fmla="*/ 55441 w 383889"/>
                  <a:gd name="connsiteY2" fmla="*/ 66296 h 72264"/>
                  <a:gd name="connsiteX3" fmla="*/ 102662 w 383889"/>
                  <a:gd name="connsiteY3" fmla="*/ 60599 h 72264"/>
                  <a:gd name="connsiteX4" fmla="*/ 149878 w 383889"/>
                  <a:gd name="connsiteY4" fmla="*/ 54896 h 72264"/>
                  <a:gd name="connsiteX5" fmla="*/ 173501 w 383889"/>
                  <a:gd name="connsiteY5" fmla="*/ 52171 h 72264"/>
                  <a:gd name="connsiteX6" fmla="*/ 197195 w 383889"/>
                  <a:gd name="connsiteY6" fmla="*/ 50144 h 72264"/>
                  <a:gd name="connsiteX7" fmla="*/ 291981 w 383889"/>
                  <a:gd name="connsiteY7" fmla="*/ 42013 h 72264"/>
                  <a:gd name="connsiteX8" fmla="*/ 386982 w 383889"/>
                  <a:gd name="connsiteY8" fmla="*/ 37001 h 72264"/>
                  <a:gd name="connsiteX9" fmla="*/ 385385 w 383889"/>
                  <a:gd name="connsiteY9" fmla="*/ 1033 h 72264"/>
                  <a:gd name="connsiteX10" fmla="*/ 289478 w 383889"/>
                  <a:gd name="connsiteY10" fmla="*/ 6103 h 72264"/>
                  <a:gd name="connsiteX11" fmla="*/ 193767 w 383889"/>
                  <a:gd name="connsiteY11" fmla="*/ 14303 h 72264"/>
                  <a:gd name="connsiteX12" fmla="*/ 169839 w 383889"/>
                  <a:gd name="connsiteY12" fmla="*/ 16356 h 72264"/>
                  <a:gd name="connsiteX13" fmla="*/ 145981 w 383889"/>
                  <a:gd name="connsiteY13" fmla="*/ 19106 h 72264"/>
                  <a:gd name="connsiteX14" fmla="*/ 98290 w 383889"/>
                  <a:gd name="connsiteY14" fmla="*/ 24860 h 72264"/>
                  <a:gd name="connsiteX15" fmla="*/ 50606 w 383889"/>
                  <a:gd name="connsiteY15" fmla="*/ 30620 h 72264"/>
                  <a:gd name="connsiteX16" fmla="*/ 3092 w 383889"/>
                  <a:gd name="connsiteY16" fmla="*/ 37692 h 7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89" h="72264">
                    <a:moveTo>
                      <a:pt x="3092" y="37692"/>
                    </a:moveTo>
                    <a:lnTo>
                      <a:pt x="8409" y="73298"/>
                    </a:lnTo>
                    <a:cubicBezTo>
                      <a:pt x="24092" y="71004"/>
                      <a:pt x="39687" y="68077"/>
                      <a:pt x="55441" y="66296"/>
                    </a:cubicBezTo>
                    <a:lnTo>
                      <a:pt x="102662" y="60599"/>
                    </a:lnTo>
                    <a:lnTo>
                      <a:pt x="149878" y="54896"/>
                    </a:lnTo>
                    <a:cubicBezTo>
                      <a:pt x="157754" y="54003"/>
                      <a:pt x="165606" y="52868"/>
                      <a:pt x="173501" y="52171"/>
                    </a:cubicBezTo>
                    <a:lnTo>
                      <a:pt x="197195" y="50144"/>
                    </a:lnTo>
                    <a:lnTo>
                      <a:pt x="291981" y="42013"/>
                    </a:lnTo>
                    <a:cubicBezTo>
                      <a:pt x="323627" y="40081"/>
                      <a:pt x="355317" y="38693"/>
                      <a:pt x="386982" y="37001"/>
                    </a:cubicBezTo>
                    <a:lnTo>
                      <a:pt x="385385" y="1033"/>
                    </a:lnTo>
                    <a:cubicBezTo>
                      <a:pt x="353416" y="2738"/>
                      <a:pt x="321428" y="4145"/>
                      <a:pt x="289478" y="6103"/>
                    </a:cubicBezTo>
                    <a:lnTo>
                      <a:pt x="193767" y="14303"/>
                    </a:lnTo>
                    <a:lnTo>
                      <a:pt x="169839" y="16356"/>
                    </a:lnTo>
                    <a:cubicBezTo>
                      <a:pt x="161867" y="17059"/>
                      <a:pt x="153933" y="18206"/>
                      <a:pt x="145981" y="19106"/>
                    </a:cubicBezTo>
                    <a:lnTo>
                      <a:pt x="98290" y="24860"/>
                    </a:lnTo>
                    <a:lnTo>
                      <a:pt x="50606" y="30620"/>
                    </a:lnTo>
                    <a:cubicBezTo>
                      <a:pt x="34688" y="32426"/>
                      <a:pt x="18934" y="35372"/>
                      <a:pt x="3092" y="37692"/>
                    </a:cubicBezTo>
                  </a:path>
                </a:pathLst>
              </a:custGeom>
              <a:solidFill>
                <a:srgbClr val="96CD32"/>
              </a:solidFill>
              <a:ln w="6336" cap="flat">
                <a:noFill/>
                <a:prstDash val="solid"/>
                <a:round/>
              </a:ln>
            </p:spPr>
            <p:txBody>
              <a:bodyPr rtlCol="0" anchor="ctr"/>
              <a:lstStyle/>
              <a:p>
                <a:endParaRPr lang="fr-FR"/>
              </a:p>
            </p:txBody>
          </p:sp>
          <p:sp>
            <p:nvSpPr>
              <p:cNvPr id="67" name="Forme libre : forme 66">
                <a:extLst>
                  <a:ext uri="{FF2B5EF4-FFF2-40B4-BE49-F238E27FC236}">
                    <a16:creationId xmlns:a16="http://schemas.microsoft.com/office/drawing/2014/main" id="{09107233-B201-4F29-B685-208FEF1CC620}"/>
                  </a:ext>
                </a:extLst>
              </p:cNvPr>
              <p:cNvSpPr/>
              <p:nvPr/>
            </p:nvSpPr>
            <p:spPr>
              <a:xfrm>
                <a:off x="25192288" y="5153403"/>
                <a:ext cx="264060" cy="36005"/>
              </a:xfrm>
              <a:custGeom>
                <a:avLst/>
                <a:gdLst>
                  <a:gd name="connsiteX0" fmla="*/ 1764 w 264060"/>
                  <a:gd name="connsiteY0" fmla="*/ 542 h 36005"/>
                  <a:gd name="connsiteX1" fmla="*/ 265824 w 264060"/>
                  <a:gd name="connsiteY1" fmla="*/ 542 h 36005"/>
                  <a:gd name="connsiteX2" fmla="*/ 265824 w 264060"/>
                  <a:gd name="connsiteY2" fmla="*/ 36548 h 36005"/>
                  <a:gd name="connsiteX3" fmla="*/ 1764 w 264060"/>
                  <a:gd name="connsiteY3" fmla="*/ 36548 h 36005"/>
                </a:gdLst>
                <a:ahLst/>
                <a:cxnLst>
                  <a:cxn ang="0">
                    <a:pos x="connsiteX0" y="connsiteY0"/>
                  </a:cxn>
                  <a:cxn ang="0">
                    <a:pos x="connsiteX1" y="connsiteY1"/>
                  </a:cxn>
                  <a:cxn ang="0">
                    <a:pos x="connsiteX2" y="connsiteY2"/>
                  </a:cxn>
                  <a:cxn ang="0">
                    <a:pos x="connsiteX3" y="connsiteY3"/>
                  </a:cxn>
                </a:cxnLst>
                <a:rect l="l" t="t" r="r" b="b"/>
                <a:pathLst>
                  <a:path w="264060" h="36005">
                    <a:moveTo>
                      <a:pt x="1764" y="542"/>
                    </a:moveTo>
                    <a:lnTo>
                      <a:pt x="265824" y="542"/>
                    </a:lnTo>
                    <a:lnTo>
                      <a:pt x="265824" y="36548"/>
                    </a:lnTo>
                    <a:lnTo>
                      <a:pt x="1764" y="36548"/>
                    </a:lnTo>
                    <a:close/>
                  </a:path>
                </a:pathLst>
              </a:custGeom>
              <a:solidFill>
                <a:srgbClr val="41A57D"/>
              </a:solidFill>
              <a:ln w="6336" cap="flat">
                <a:noFill/>
                <a:prstDash val="solid"/>
                <a:round/>
              </a:ln>
            </p:spPr>
            <p:txBody>
              <a:bodyPr rtlCol="0" anchor="ctr"/>
              <a:lstStyle/>
              <a:p>
                <a:endParaRPr lang="fr-FR"/>
              </a:p>
            </p:txBody>
          </p:sp>
          <p:sp>
            <p:nvSpPr>
              <p:cNvPr id="68" name="Forme libre : forme 67">
                <a:extLst>
                  <a:ext uri="{FF2B5EF4-FFF2-40B4-BE49-F238E27FC236}">
                    <a16:creationId xmlns:a16="http://schemas.microsoft.com/office/drawing/2014/main" id="{3C9B8632-EF51-4607-8235-FEFB469865B8}"/>
                  </a:ext>
                </a:extLst>
              </p:cNvPr>
              <p:cNvSpPr/>
              <p:nvPr/>
            </p:nvSpPr>
            <p:spPr>
              <a:xfrm>
                <a:off x="24842814" y="5153403"/>
                <a:ext cx="128751" cy="36005"/>
              </a:xfrm>
              <a:custGeom>
                <a:avLst/>
                <a:gdLst>
                  <a:gd name="connsiteX0" fmla="*/ 1698 w 128751"/>
                  <a:gd name="connsiteY0" fmla="*/ 542 h 36005"/>
                  <a:gd name="connsiteX1" fmla="*/ 130449 w 128751"/>
                  <a:gd name="connsiteY1" fmla="*/ 542 h 36005"/>
                  <a:gd name="connsiteX2" fmla="*/ 130449 w 128751"/>
                  <a:gd name="connsiteY2" fmla="*/ 36548 h 36005"/>
                  <a:gd name="connsiteX3" fmla="*/ 1698 w 128751"/>
                  <a:gd name="connsiteY3" fmla="*/ 36548 h 36005"/>
                </a:gdLst>
                <a:ahLst/>
                <a:cxnLst>
                  <a:cxn ang="0">
                    <a:pos x="connsiteX0" y="connsiteY0"/>
                  </a:cxn>
                  <a:cxn ang="0">
                    <a:pos x="connsiteX1" y="connsiteY1"/>
                  </a:cxn>
                  <a:cxn ang="0">
                    <a:pos x="connsiteX2" y="connsiteY2"/>
                  </a:cxn>
                  <a:cxn ang="0">
                    <a:pos x="connsiteX3" y="connsiteY3"/>
                  </a:cxn>
                </a:cxnLst>
                <a:rect l="l" t="t" r="r" b="b"/>
                <a:pathLst>
                  <a:path w="128751" h="36005">
                    <a:moveTo>
                      <a:pt x="1698" y="542"/>
                    </a:moveTo>
                    <a:lnTo>
                      <a:pt x="130449" y="542"/>
                    </a:lnTo>
                    <a:lnTo>
                      <a:pt x="130449" y="36548"/>
                    </a:lnTo>
                    <a:lnTo>
                      <a:pt x="1698" y="36548"/>
                    </a:lnTo>
                    <a:close/>
                  </a:path>
                </a:pathLst>
              </a:custGeom>
              <a:solidFill>
                <a:srgbClr val="FFFFFF"/>
              </a:solidFill>
              <a:ln w="6336" cap="flat">
                <a:noFill/>
                <a:prstDash val="solid"/>
                <a:round/>
              </a:ln>
            </p:spPr>
            <p:txBody>
              <a:bodyPr rtlCol="0" anchor="ctr"/>
              <a:lstStyle/>
              <a:p>
                <a:endParaRPr lang="fr-FR"/>
              </a:p>
            </p:txBody>
          </p:sp>
          <p:sp>
            <p:nvSpPr>
              <p:cNvPr id="69" name="Forme libre : forme 68">
                <a:extLst>
                  <a:ext uri="{FF2B5EF4-FFF2-40B4-BE49-F238E27FC236}">
                    <a16:creationId xmlns:a16="http://schemas.microsoft.com/office/drawing/2014/main" id="{4265B52C-BEF9-462D-A638-D337729CFD81}"/>
                  </a:ext>
                </a:extLst>
              </p:cNvPr>
              <p:cNvSpPr/>
              <p:nvPr/>
            </p:nvSpPr>
            <p:spPr>
              <a:xfrm>
                <a:off x="24971577" y="5153403"/>
                <a:ext cx="220717" cy="36005"/>
              </a:xfrm>
              <a:custGeom>
                <a:avLst/>
                <a:gdLst>
                  <a:gd name="connsiteX0" fmla="*/ 1726 w 220717"/>
                  <a:gd name="connsiteY0" fmla="*/ 542 h 36005"/>
                  <a:gd name="connsiteX1" fmla="*/ 222443 w 220717"/>
                  <a:gd name="connsiteY1" fmla="*/ 542 h 36005"/>
                  <a:gd name="connsiteX2" fmla="*/ 222443 w 220717"/>
                  <a:gd name="connsiteY2" fmla="*/ 36548 h 36005"/>
                  <a:gd name="connsiteX3" fmla="*/ 1726 w 220717"/>
                  <a:gd name="connsiteY3" fmla="*/ 36548 h 36005"/>
                </a:gdLst>
                <a:ahLst/>
                <a:cxnLst>
                  <a:cxn ang="0">
                    <a:pos x="connsiteX0" y="connsiteY0"/>
                  </a:cxn>
                  <a:cxn ang="0">
                    <a:pos x="connsiteX1" y="connsiteY1"/>
                  </a:cxn>
                  <a:cxn ang="0">
                    <a:pos x="connsiteX2" y="connsiteY2"/>
                  </a:cxn>
                  <a:cxn ang="0">
                    <a:pos x="connsiteX3" y="connsiteY3"/>
                  </a:cxn>
                </a:cxnLst>
                <a:rect l="l" t="t" r="r" b="b"/>
                <a:pathLst>
                  <a:path w="220717" h="36005">
                    <a:moveTo>
                      <a:pt x="1726" y="542"/>
                    </a:moveTo>
                    <a:lnTo>
                      <a:pt x="222443" y="542"/>
                    </a:lnTo>
                    <a:lnTo>
                      <a:pt x="222443" y="36548"/>
                    </a:lnTo>
                    <a:lnTo>
                      <a:pt x="1726" y="36548"/>
                    </a:lnTo>
                    <a:close/>
                  </a:path>
                </a:pathLst>
              </a:custGeom>
              <a:solidFill>
                <a:srgbClr val="FFBE23"/>
              </a:solidFill>
              <a:ln w="6336" cap="flat">
                <a:noFill/>
                <a:prstDash val="solid"/>
                <a:round/>
              </a:ln>
            </p:spPr>
            <p:txBody>
              <a:bodyPr rtlCol="0" anchor="ctr"/>
              <a:lstStyle/>
              <a:p>
                <a:endParaRPr lang="fr-FR"/>
              </a:p>
            </p:txBody>
          </p:sp>
          <p:sp>
            <p:nvSpPr>
              <p:cNvPr id="70" name="Forme libre : forme 69">
                <a:extLst>
                  <a:ext uri="{FF2B5EF4-FFF2-40B4-BE49-F238E27FC236}">
                    <a16:creationId xmlns:a16="http://schemas.microsoft.com/office/drawing/2014/main" id="{CF6F0D63-D5FB-422A-8EC4-4574B3B471E9}"/>
                  </a:ext>
                </a:extLst>
              </p:cNvPr>
              <p:cNvSpPr/>
              <p:nvPr/>
            </p:nvSpPr>
            <p:spPr>
              <a:xfrm>
                <a:off x="24489601" y="5153403"/>
                <a:ext cx="353244" cy="36005"/>
              </a:xfrm>
              <a:custGeom>
                <a:avLst/>
                <a:gdLst>
                  <a:gd name="connsiteX0" fmla="*/ 1660 w 353244"/>
                  <a:gd name="connsiteY0" fmla="*/ 542 h 36005"/>
                  <a:gd name="connsiteX1" fmla="*/ 354904 w 353244"/>
                  <a:gd name="connsiteY1" fmla="*/ 542 h 36005"/>
                  <a:gd name="connsiteX2" fmla="*/ 354904 w 353244"/>
                  <a:gd name="connsiteY2" fmla="*/ 36548 h 36005"/>
                  <a:gd name="connsiteX3" fmla="*/ 1660 w 353244"/>
                  <a:gd name="connsiteY3" fmla="*/ 36548 h 36005"/>
                </a:gdLst>
                <a:ahLst/>
                <a:cxnLst>
                  <a:cxn ang="0">
                    <a:pos x="connsiteX0" y="connsiteY0"/>
                  </a:cxn>
                  <a:cxn ang="0">
                    <a:pos x="connsiteX1" y="connsiteY1"/>
                  </a:cxn>
                  <a:cxn ang="0">
                    <a:pos x="connsiteX2" y="connsiteY2"/>
                  </a:cxn>
                  <a:cxn ang="0">
                    <a:pos x="connsiteX3" y="connsiteY3"/>
                  </a:cxn>
                </a:cxnLst>
                <a:rect l="l" t="t" r="r" b="b"/>
                <a:pathLst>
                  <a:path w="353244" h="36005">
                    <a:moveTo>
                      <a:pt x="1660" y="542"/>
                    </a:moveTo>
                    <a:lnTo>
                      <a:pt x="354904" y="542"/>
                    </a:lnTo>
                    <a:lnTo>
                      <a:pt x="354904" y="36548"/>
                    </a:lnTo>
                    <a:lnTo>
                      <a:pt x="1660" y="36548"/>
                    </a:lnTo>
                    <a:close/>
                  </a:path>
                </a:pathLst>
              </a:custGeom>
              <a:solidFill>
                <a:srgbClr val="2382D2"/>
              </a:solidFill>
              <a:ln w="6336" cap="flat">
                <a:noFill/>
                <a:prstDash val="solid"/>
                <a:round/>
              </a:ln>
            </p:spPr>
            <p:txBody>
              <a:bodyPr rtlCol="0" anchor="ctr"/>
              <a:lstStyle/>
              <a:p>
                <a:endParaRPr lang="fr-FR"/>
              </a:p>
            </p:txBody>
          </p:sp>
          <p:sp>
            <p:nvSpPr>
              <p:cNvPr id="71" name="Forme libre : forme 70">
                <a:extLst>
                  <a:ext uri="{FF2B5EF4-FFF2-40B4-BE49-F238E27FC236}">
                    <a16:creationId xmlns:a16="http://schemas.microsoft.com/office/drawing/2014/main" id="{1F53D121-6975-40DA-A5BC-3457B2BA6D3F}"/>
                  </a:ext>
                </a:extLst>
              </p:cNvPr>
              <p:cNvSpPr/>
              <p:nvPr/>
            </p:nvSpPr>
            <p:spPr>
              <a:xfrm>
                <a:off x="23735205" y="5153403"/>
                <a:ext cx="754402" cy="40251"/>
              </a:xfrm>
              <a:custGeom>
                <a:avLst/>
                <a:gdLst>
                  <a:gd name="connsiteX0" fmla="*/ 3242 w 754402"/>
                  <a:gd name="connsiteY0" fmla="*/ 5313 h 40251"/>
                  <a:gd name="connsiteX1" fmla="*/ 4839 w 754402"/>
                  <a:gd name="connsiteY1" fmla="*/ 41281 h 40251"/>
                  <a:gd name="connsiteX2" fmla="*/ 51668 w 754402"/>
                  <a:gd name="connsiteY2" fmla="*/ 39145 h 40251"/>
                  <a:gd name="connsiteX3" fmla="*/ 98548 w 754402"/>
                  <a:gd name="connsiteY3" fmla="*/ 38360 h 40251"/>
                  <a:gd name="connsiteX4" fmla="*/ 192389 w 754402"/>
                  <a:gd name="connsiteY4" fmla="*/ 37035 h 40251"/>
                  <a:gd name="connsiteX5" fmla="*/ 757644 w 754402"/>
                  <a:gd name="connsiteY5" fmla="*/ 37035 h 40251"/>
                  <a:gd name="connsiteX6" fmla="*/ 757644 w 754402"/>
                  <a:gd name="connsiteY6" fmla="*/ 1030 h 40251"/>
                  <a:gd name="connsiteX7" fmla="*/ 192389 w 754402"/>
                  <a:gd name="connsiteY7" fmla="*/ 1030 h 40251"/>
                  <a:gd name="connsiteX8" fmla="*/ 97832 w 754402"/>
                  <a:gd name="connsiteY8" fmla="*/ 2360 h 40251"/>
                  <a:gd name="connsiteX9" fmla="*/ 50515 w 754402"/>
                  <a:gd name="connsiteY9" fmla="*/ 3165 h 40251"/>
                  <a:gd name="connsiteX10" fmla="*/ 3242 w 754402"/>
                  <a:gd name="connsiteY10" fmla="*/ 5313 h 4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4402" h="40251">
                    <a:moveTo>
                      <a:pt x="3242" y="5313"/>
                    </a:moveTo>
                    <a:lnTo>
                      <a:pt x="4839" y="41281"/>
                    </a:lnTo>
                    <a:cubicBezTo>
                      <a:pt x="20447" y="40596"/>
                      <a:pt x="36041" y="39424"/>
                      <a:pt x="51668" y="39145"/>
                    </a:cubicBezTo>
                    <a:lnTo>
                      <a:pt x="98548" y="38360"/>
                    </a:lnTo>
                    <a:cubicBezTo>
                      <a:pt x="129839" y="37948"/>
                      <a:pt x="160984" y="37035"/>
                      <a:pt x="192389" y="37035"/>
                    </a:cubicBezTo>
                    <a:lnTo>
                      <a:pt x="757644" y="37035"/>
                    </a:lnTo>
                    <a:lnTo>
                      <a:pt x="757644" y="1030"/>
                    </a:lnTo>
                    <a:lnTo>
                      <a:pt x="192389" y="1030"/>
                    </a:lnTo>
                    <a:cubicBezTo>
                      <a:pt x="160984" y="1030"/>
                      <a:pt x="129344" y="1948"/>
                      <a:pt x="97832" y="2360"/>
                    </a:cubicBezTo>
                    <a:lnTo>
                      <a:pt x="50515" y="3165"/>
                    </a:lnTo>
                    <a:cubicBezTo>
                      <a:pt x="34742" y="3444"/>
                      <a:pt x="19002" y="4622"/>
                      <a:pt x="3242" y="5313"/>
                    </a:cubicBezTo>
                  </a:path>
                </a:pathLst>
              </a:custGeom>
              <a:solidFill>
                <a:srgbClr val="FFFFFF"/>
              </a:solidFill>
              <a:ln w="6336" cap="flat">
                <a:noFill/>
                <a:prstDash val="solid"/>
                <a:round/>
              </a:ln>
            </p:spPr>
            <p:txBody>
              <a:bodyPr rtlCol="0" anchor="ctr"/>
              <a:lstStyle/>
              <a:p>
                <a:endParaRPr lang="fr-FR"/>
              </a:p>
            </p:txBody>
          </p:sp>
        </p:grpSp>
        <p:grpSp>
          <p:nvGrpSpPr>
            <p:cNvPr id="72" name="Graphique 17">
              <a:extLst>
                <a:ext uri="{FF2B5EF4-FFF2-40B4-BE49-F238E27FC236}">
                  <a16:creationId xmlns:a16="http://schemas.microsoft.com/office/drawing/2014/main" id="{E3E52ED8-5156-48A0-AE07-3FE2DC02B45F}"/>
                </a:ext>
              </a:extLst>
            </p:cNvPr>
            <p:cNvGrpSpPr/>
            <p:nvPr/>
          </p:nvGrpSpPr>
          <p:grpSpPr>
            <a:xfrm>
              <a:off x="17019977" y="5153295"/>
              <a:ext cx="8345502" cy="3123847"/>
              <a:chOff x="17019977" y="5153295"/>
              <a:chExt cx="8345502" cy="3123847"/>
            </a:xfrm>
          </p:grpSpPr>
          <p:sp>
            <p:nvSpPr>
              <p:cNvPr id="73" name="Forme libre : forme 72">
                <a:extLst>
                  <a:ext uri="{FF2B5EF4-FFF2-40B4-BE49-F238E27FC236}">
                    <a16:creationId xmlns:a16="http://schemas.microsoft.com/office/drawing/2014/main" id="{ECE95192-2519-4036-BC76-53810C471112}"/>
                  </a:ext>
                </a:extLst>
              </p:cNvPr>
              <p:cNvSpPr/>
              <p:nvPr/>
            </p:nvSpPr>
            <p:spPr>
              <a:xfrm>
                <a:off x="17766688" y="8001154"/>
                <a:ext cx="281575" cy="139276"/>
              </a:xfrm>
              <a:custGeom>
                <a:avLst/>
                <a:gdLst>
                  <a:gd name="connsiteX0" fmla="*/ 1321 w 281575"/>
                  <a:gd name="connsiteY0" fmla="*/ 107133 h 139276"/>
                  <a:gd name="connsiteX1" fmla="*/ 12924 w 281575"/>
                  <a:gd name="connsiteY1" fmla="*/ 141212 h 139276"/>
                  <a:gd name="connsiteX2" fmla="*/ 149298 w 281575"/>
                  <a:gd name="connsiteY2" fmla="*/ 91462 h 139276"/>
                  <a:gd name="connsiteX3" fmla="*/ 216367 w 281575"/>
                  <a:gd name="connsiteY3" fmla="*/ 63732 h 139276"/>
                  <a:gd name="connsiteX4" fmla="*/ 249863 w 281575"/>
                  <a:gd name="connsiteY4" fmla="*/ 49779 h 139276"/>
                  <a:gd name="connsiteX5" fmla="*/ 282897 w 281575"/>
                  <a:gd name="connsiteY5" fmla="*/ 34786 h 139276"/>
                  <a:gd name="connsiteX6" fmla="*/ 268157 w 281575"/>
                  <a:gd name="connsiteY6" fmla="*/ 1936 h 139276"/>
                  <a:gd name="connsiteX7" fmla="*/ 235485 w 281575"/>
                  <a:gd name="connsiteY7" fmla="*/ 16770 h 139276"/>
                  <a:gd name="connsiteX8" fmla="*/ 202369 w 281575"/>
                  <a:gd name="connsiteY8" fmla="*/ 30559 h 139276"/>
                  <a:gd name="connsiteX9" fmla="*/ 136073 w 281575"/>
                  <a:gd name="connsiteY9" fmla="*/ 57978 h 139276"/>
                  <a:gd name="connsiteX10" fmla="*/ 1321 w 281575"/>
                  <a:gd name="connsiteY10" fmla="*/ 107133 h 13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1575" h="139276">
                    <a:moveTo>
                      <a:pt x="1321" y="107133"/>
                    </a:moveTo>
                    <a:lnTo>
                      <a:pt x="12924" y="141212"/>
                    </a:lnTo>
                    <a:cubicBezTo>
                      <a:pt x="59037" y="126448"/>
                      <a:pt x="103933" y="108299"/>
                      <a:pt x="149298" y="91462"/>
                    </a:cubicBezTo>
                    <a:cubicBezTo>
                      <a:pt x="171768" y="82496"/>
                      <a:pt x="194004" y="72959"/>
                      <a:pt x="216367" y="63732"/>
                    </a:cubicBezTo>
                    <a:lnTo>
                      <a:pt x="249863" y="49779"/>
                    </a:lnTo>
                    <a:lnTo>
                      <a:pt x="282897" y="34786"/>
                    </a:lnTo>
                    <a:lnTo>
                      <a:pt x="268157" y="1936"/>
                    </a:lnTo>
                    <a:lnTo>
                      <a:pt x="235485" y="16770"/>
                    </a:lnTo>
                    <a:lnTo>
                      <a:pt x="202369" y="30559"/>
                    </a:lnTo>
                    <a:cubicBezTo>
                      <a:pt x="180260" y="39678"/>
                      <a:pt x="158277" y="49113"/>
                      <a:pt x="136073" y="57978"/>
                    </a:cubicBezTo>
                    <a:cubicBezTo>
                      <a:pt x="91240" y="74600"/>
                      <a:pt x="46876" y="92552"/>
                      <a:pt x="1321" y="107133"/>
                    </a:cubicBezTo>
                  </a:path>
                </a:pathLst>
              </a:custGeom>
              <a:solidFill>
                <a:srgbClr val="41A57D"/>
              </a:solidFill>
              <a:ln w="6336" cap="flat">
                <a:noFill/>
                <a:prstDash val="solid"/>
                <a:round/>
              </a:ln>
            </p:spPr>
            <p:txBody>
              <a:bodyPr rtlCol="0" anchor="ctr"/>
              <a:lstStyle/>
              <a:p>
                <a:endParaRPr lang="fr-FR"/>
              </a:p>
            </p:txBody>
          </p:sp>
          <p:sp>
            <p:nvSpPr>
              <p:cNvPr id="74" name="Forme libre : forme 73">
                <a:extLst>
                  <a:ext uri="{FF2B5EF4-FFF2-40B4-BE49-F238E27FC236}">
                    <a16:creationId xmlns:a16="http://schemas.microsoft.com/office/drawing/2014/main" id="{AD693597-EC06-4D26-9D01-23B149B0AC2C}"/>
                  </a:ext>
                </a:extLst>
              </p:cNvPr>
              <p:cNvSpPr/>
              <p:nvPr/>
            </p:nvSpPr>
            <p:spPr>
              <a:xfrm>
                <a:off x="17400409" y="8174168"/>
                <a:ext cx="145106" cy="66048"/>
              </a:xfrm>
              <a:custGeom>
                <a:avLst/>
                <a:gdLst>
                  <a:gd name="connsiteX0" fmla="*/ 1195 w 145106"/>
                  <a:gd name="connsiteY0" fmla="*/ 32706 h 66048"/>
                  <a:gd name="connsiteX1" fmla="*/ 8140 w 145106"/>
                  <a:gd name="connsiteY1" fmla="*/ 68033 h 66048"/>
                  <a:gd name="connsiteX2" fmla="*/ 77363 w 145106"/>
                  <a:gd name="connsiteY2" fmla="*/ 53097 h 66048"/>
                  <a:gd name="connsiteX3" fmla="*/ 111962 w 145106"/>
                  <a:gd name="connsiteY3" fmla="*/ 45557 h 66048"/>
                  <a:gd name="connsiteX4" fmla="*/ 146301 w 145106"/>
                  <a:gd name="connsiteY4" fmla="*/ 36920 h 66048"/>
                  <a:gd name="connsiteX5" fmla="*/ 137594 w 145106"/>
                  <a:gd name="connsiteY5" fmla="*/ 1985 h 66048"/>
                  <a:gd name="connsiteX6" fmla="*/ 103699 w 145106"/>
                  <a:gd name="connsiteY6" fmla="*/ 10521 h 66048"/>
                  <a:gd name="connsiteX7" fmla="*/ 69537 w 145106"/>
                  <a:gd name="connsiteY7" fmla="*/ 17960 h 66048"/>
                  <a:gd name="connsiteX8" fmla="*/ 1195 w 145106"/>
                  <a:gd name="connsiteY8" fmla="*/ 32706 h 6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06" h="66048">
                    <a:moveTo>
                      <a:pt x="1195" y="32706"/>
                    </a:moveTo>
                    <a:lnTo>
                      <a:pt x="8140" y="68033"/>
                    </a:lnTo>
                    <a:cubicBezTo>
                      <a:pt x="31263" y="63293"/>
                      <a:pt x="54284" y="58066"/>
                      <a:pt x="77363" y="53097"/>
                    </a:cubicBezTo>
                    <a:lnTo>
                      <a:pt x="111962" y="45557"/>
                    </a:lnTo>
                    <a:cubicBezTo>
                      <a:pt x="123489" y="43022"/>
                      <a:pt x="134850" y="39778"/>
                      <a:pt x="146301" y="36920"/>
                    </a:cubicBezTo>
                    <a:lnTo>
                      <a:pt x="137594" y="1985"/>
                    </a:lnTo>
                    <a:cubicBezTo>
                      <a:pt x="126289" y="4805"/>
                      <a:pt x="115080" y="8017"/>
                      <a:pt x="103699" y="10521"/>
                    </a:cubicBezTo>
                    <a:lnTo>
                      <a:pt x="69537" y="17960"/>
                    </a:lnTo>
                    <a:cubicBezTo>
                      <a:pt x="46756" y="22858"/>
                      <a:pt x="24020" y="28029"/>
                      <a:pt x="1195" y="32706"/>
                    </a:cubicBezTo>
                  </a:path>
                </a:pathLst>
              </a:custGeom>
              <a:solidFill>
                <a:srgbClr val="FFFFFF"/>
              </a:solidFill>
              <a:ln w="6336" cap="flat">
                <a:noFill/>
                <a:prstDash val="solid"/>
                <a:round/>
              </a:ln>
            </p:spPr>
            <p:txBody>
              <a:bodyPr rtlCol="0" anchor="ctr"/>
              <a:lstStyle/>
              <a:p>
                <a:endParaRPr lang="fr-FR"/>
              </a:p>
            </p:txBody>
          </p:sp>
          <p:sp>
            <p:nvSpPr>
              <p:cNvPr id="75" name="Forme libre : forme 74">
                <a:extLst>
                  <a:ext uri="{FF2B5EF4-FFF2-40B4-BE49-F238E27FC236}">
                    <a16:creationId xmlns:a16="http://schemas.microsoft.com/office/drawing/2014/main" id="{EDDB1445-0104-44EC-856E-665263DA85E2}"/>
                  </a:ext>
                </a:extLst>
              </p:cNvPr>
              <p:cNvSpPr/>
              <p:nvPr/>
            </p:nvSpPr>
            <p:spPr>
              <a:xfrm>
                <a:off x="17536808" y="8106377"/>
                <a:ext cx="241482" cy="102713"/>
              </a:xfrm>
              <a:custGeom>
                <a:avLst/>
                <a:gdLst>
                  <a:gd name="connsiteX0" fmla="*/ 1245 w 241482"/>
                  <a:gd name="connsiteY0" fmla="*/ 69745 h 102713"/>
                  <a:gd name="connsiteX1" fmla="*/ 9946 w 241482"/>
                  <a:gd name="connsiteY1" fmla="*/ 104679 h 102713"/>
                  <a:gd name="connsiteX2" fmla="*/ 68726 w 241482"/>
                  <a:gd name="connsiteY2" fmla="*/ 89515 h 102713"/>
                  <a:gd name="connsiteX3" fmla="*/ 83415 w 241482"/>
                  <a:gd name="connsiteY3" fmla="*/ 85720 h 102713"/>
                  <a:gd name="connsiteX4" fmla="*/ 97970 w 241482"/>
                  <a:gd name="connsiteY4" fmla="*/ 81436 h 102713"/>
                  <a:gd name="connsiteX5" fmla="*/ 127056 w 241482"/>
                  <a:gd name="connsiteY5" fmla="*/ 72767 h 102713"/>
                  <a:gd name="connsiteX6" fmla="*/ 185222 w 241482"/>
                  <a:gd name="connsiteY6" fmla="*/ 55430 h 102713"/>
                  <a:gd name="connsiteX7" fmla="*/ 242728 w 241482"/>
                  <a:gd name="connsiteY7" fmla="*/ 36046 h 102713"/>
                  <a:gd name="connsiteX8" fmla="*/ 231125 w 241482"/>
                  <a:gd name="connsiteY8" fmla="*/ 1966 h 102713"/>
                  <a:gd name="connsiteX9" fmla="*/ 174322 w 241482"/>
                  <a:gd name="connsiteY9" fmla="*/ 21116 h 102713"/>
                  <a:gd name="connsiteX10" fmla="*/ 116879 w 241482"/>
                  <a:gd name="connsiteY10" fmla="*/ 38232 h 102713"/>
                  <a:gd name="connsiteX11" fmla="*/ 88161 w 241482"/>
                  <a:gd name="connsiteY11" fmla="*/ 46793 h 102713"/>
                  <a:gd name="connsiteX12" fmla="*/ 73789 w 241482"/>
                  <a:gd name="connsiteY12" fmla="*/ 51032 h 102713"/>
                  <a:gd name="connsiteX13" fmla="*/ 59278 w 241482"/>
                  <a:gd name="connsiteY13" fmla="*/ 54771 h 102713"/>
                  <a:gd name="connsiteX14" fmla="*/ 1245 w 241482"/>
                  <a:gd name="connsiteY14" fmla="*/ 69745 h 10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482" h="102713">
                    <a:moveTo>
                      <a:pt x="1245" y="69745"/>
                    </a:moveTo>
                    <a:lnTo>
                      <a:pt x="9946" y="104679"/>
                    </a:lnTo>
                    <a:lnTo>
                      <a:pt x="68726" y="89515"/>
                    </a:lnTo>
                    <a:lnTo>
                      <a:pt x="83415" y="85720"/>
                    </a:lnTo>
                    <a:lnTo>
                      <a:pt x="97970" y="81436"/>
                    </a:lnTo>
                    <a:lnTo>
                      <a:pt x="127056" y="72767"/>
                    </a:lnTo>
                    <a:lnTo>
                      <a:pt x="185222" y="55430"/>
                    </a:lnTo>
                    <a:lnTo>
                      <a:pt x="242728" y="36046"/>
                    </a:lnTo>
                    <a:lnTo>
                      <a:pt x="231125" y="1966"/>
                    </a:lnTo>
                    <a:lnTo>
                      <a:pt x="174322" y="21116"/>
                    </a:lnTo>
                    <a:lnTo>
                      <a:pt x="116879" y="38232"/>
                    </a:lnTo>
                    <a:lnTo>
                      <a:pt x="88161" y="46793"/>
                    </a:lnTo>
                    <a:lnTo>
                      <a:pt x="73789" y="51032"/>
                    </a:lnTo>
                    <a:lnTo>
                      <a:pt x="59278" y="54771"/>
                    </a:lnTo>
                    <a:lnTo>
                      <a:pt x="1245" y="69745"/>
                    </a:lnTo>
                    <a:close/>
                  </a:path>
                </a:pathLst>
              </a:custGeom>
              <a:solidFill>
                <a:srgbClr val="FFBE23"/>
              </a:solidFill>
              <a:ln w="6336" cap="flat">
                <a:noFill/>
                <a:prstDash val="solid"/>
                <a:round/>
              </a:ln>
            </p:spPr>
            <p:txBody>
              <a:bodyPr rtlCol="0" anchor="ctr"/>
              <a:lstStyle/>
              <a:p>
                <a:endParaRPr lang="fr-FR"/>
              </a:p>
            </p:txBody>
          </p:sp>
          <p:sp>
            <p:nvSpPr>
              <p:cNvPr id="76" name="Forme libre : forme 75">
                <a:extLst>
                  <a:ext uri="{FF2B5EF4-FFF2-40B4-BE49-F238E27FC236}">
                    <a16:creationId xmlns:a16="http://schemas.microsoft.com/office/drawing/2014/main" id="{193DFFE1-B55A-495A-8CF0-8D51D9552FFD}"/>
                  </a:ext>
                </a:extLst>
              </p:cNvPr>
              <p:cNvSpPr/>
              <p:nvPr/>
            </p:nvSpPr>
            <p:spPr>
              <a:xfrm rot="5201423" flipV="1">
                <a:off x="17182969" y="8052722"/>
                <a:ext cx="61428" cy="387412"/>
              </a:xfrm>
              <a:custGeom>
                <a:avLst/>
                <a:gdLst>
                  <a:gd name="connsiteX0" fmla="*/ 26517 w 61428"/>
                  <a:gd name="connsiteY0" fmla="*/ 1996 h 387412"/>
                  <a:gd name="connsiteX1" fmla="*/ 62523 w 61428"/>
                  <a:gd name="connsiteY1" fmla="*/ 1996 h 387412"/>
                  <a:gd name="connsiteX2" fmla="*/ 36764 w 61428"/>
                  <a:gd name="connsiteY2" fmla="*/ 389409 h 387412"/>
                  <a:gd name="connsiteX3" fmla="*/ 1094 w 61428"/>
                  <a:gd name="connsiteY3" fmla="*/ 384517 h 387412"/>
                  <a:gd name="connsiteX4" fmla="*/ 26517 w 61428"/>
                  <a:gd name="connsiteY4" fmla="*/ 1996 h 387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28" h="387412">
                    <a:moveTo>
                      <a:pt x="26517" y="1996"/>
                    </a:moveTo>
                    <a:lnTo>
                      <a:pt x="62523" y="1996"/>
                    </a:lnTo>
                    <a:cubicBezTo>
                      <a:pt x="62523" y="131469"/>
                      <a:pt x="54361" y="261051"/>
                      <a:pt x="36764" y="389409"/>
                    </a:cubicBezTo>
                    <a:lnTo>
                      <a:pt x="1094" y="384517"/>
                    </a:lnTo>
                    <a:cubicBezTo>
                      <a:pt x="18469" y="257800"/>
                      <a:pt x="26523" y="129879"/>
                      <a:pt x="26517" y="1996"/>
                    </a:cubicBezTo>
                  </a:path>
                </a:pathLst>
              </a:custGeom>
              <a:solidFill>
                <a:srgbClr val="2382D2"/>
              </a:solidFill>
              <a:ln w="6336" cap="flat">
                <a:noFill/>
                <a:prstDash val="solid"/>
                <a:round/>
              </a:ln>
            </p:spPr>
            <p:txBody>
              <a:bodyPr rtlCol="0" anchor="ctr"/>
              <a:lstStyle/>
              <a:p>
                <a:endParaRPr lang="fr-FR"/>
              </a:p>
            </p:txBody>
          </p:sp>
          <p:sp>
            <p:nvSpPr>
              <p:cNvPr id="77" name="Forme libre : forme 76">
                <a:extLst>
                  <a:ext uri="{FF2B5EF4-FFF2-40B4-BE49-F238E27FC236}">
                    <a16:creationId xmlns:a16="http://schemas.microsoft.com/office/drawing/2014/main" id="{B8160EDD-CB4B-45D1-8850-1B4A593D93E8}"/>
                  </a:ext>
                </a:extLst>
              </p:cNvPr>
              <p:cNvSpPr/>
              <p:nvPr/>
            </p:nvSpPr>
            <p:spPr>
              <a:xfrm>
                <a:off x="18033525" y="7753664"/>
                <a:ext cx="476989" cy="280377"/>
              </a:xfrm>
              <a:custGeom>
                <a:avLst/>
                <a:gdLst>
                  <a:gd name="connsiteX0" fmla="*/ 1421 w 476989"/>
                  <a:gd name="connsiteY0" fmla="*/ 249397 h 280377"/>
                  <a:gd name="connsiteX1" fmla="*/ 16160 w 476989"/>
                  <a:gd name="connsiteY1" fmla="*/ 282247 h 280377"/>
                  <a:gd name="connsiteX2" fmla="*/ 76043 w 476989"/>
                  <a:gd name="connsiteY2" fmla="*/ 254998 h 280377"/>
                  <a:gd name="connsiteX3" fmla="*/ 135076 w 476989"/>
                  <a:gd name="connsiteY3" fmla="*/ 226014 h 280377"/>
                  <a:gd name="connsiteX4" fmla="*/ 251845 w 476989"/>
                  <a:gd name="connsiteY4" fmla="*/ 165529 h 280377"/>
                  <a:gd name="connsiteX5" fmla="*/ 309243 w 476989"/>
                  <a:gd name="connsiteY5" fmla="*/ 133497 h 280377"/>
                  <a:gd name="connsiteX6" fmla="*/ 366275 w 476989"/>
                  <a:gd name="connsiteY6" fmla="*/ 100824 h 280377"/>
                  <a:gd name="connsiteX7" fmla="*/ 478411 w 476989"/>
                  <a:gd name="connsiteY7" fmla="*/ 32323 h 280377"/>
                  <a:gd name="connsiteX8" fmla="*/ 459216 w 476989"/>
                  <a:gd name="connsiteY8" fmla="*/ 1869 h 280377"/>
                  <a:gd name="connsiteX9" fmla="*/ 348031 w 476989"/>
                  <a:gd name="connsiteY9" fmla="*/ 69786 h 280377"/>
                  <a:gd name="connsiteX10" fmla="*/ 291519 w 476989"/>
                  <a:gd name="connsiteY10" fmla="*/ 102155 h 280377"/>
                  <a:gd name="connsiteX11" fmla="*/ 234659 w 476989"/>
                  <a:gd name="connsiteY11" fmla="*/ 133890 h 280377"/>
                  <a:gd name="connsiteX12" fmla="*/ 119070 w 476989"/>
                  <a:gd name="connsiteY12" fmla="*/ 193766 h 280377"/>
                  <a:gd name="connsiteX13" fmla="*/ 60651 w 476989"/>
                  <a:gd name="connsiteY13" fmla="*/ 222453 h 280377"/>
                  <a:gd name="connsiteX14" fmla="*/ 1421 w 476989"/>
                  <a:gd name="connsiteY14" fmla="*/ 249397 h 28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6989" h="280377">
                    <a:moveTo>
                      <a:pt x="1421" y="249397"/>
                    </a:moveTo>
                    <a:lnTo>
                      <a:pt x="16160" y="282247"/>
                    </a:lnTo>
                    <a:lnTo>
                      <a:pt x="76043" y="254998"/>
                    </a:lnTo>
                    <a:lnTo>
                      <a:pt x="135076" y="226014"/>
                    </a:lnTo>
                    <a:cubicBezTo>
                      <a:pt x="174681" y="207149"/>
                      <a:pt x="213013" y="185864"/>
                      <a:pt x="251845" y="165529"/>
                    </a:cubicBezTo>
                    <a:cubicBezTo>
                      <a:pt x="271286" y="155397"/>
                      <a:pt x="290087" y="144136"/>
                      <a:pt x="309243" y="133497"/>
                    </a:cubicBezTo>
                    <a:cubicBezTo>
                      <a:pt x="328235" y="122572"/>
                      <a:pt x="347568" y="112224"/>
                      <a:pt x="366275" y="100824"/>
                    </a:cubicBezTo>
                    <a:cubicBezTo>
                      <a:pt x="403731" y="78119"/>
                      <a:pt x="441682" y="56188"/>
                      <a:pt x="478411" y="32323"/>
                    </a:cubicBezTo>
                    <a:lnTo>
                      <a:pt x="459216" y="1869"/>
                    </a:lnTo>
                    <a:cubicBezTo>
                      <a:pt x="422773" y="25549"/>
                      <a:pt x="385165" y="47272"/>
                      <a:pt x="348031" y="69786"/>
                    </a:cubicBezTo>
                    <a:cubicBezTo>
                      <a:pt x="329483" y="81085"/>
                      <a:pt x="310333" y="91332"/>
                      <a:pt x="291519" y="102155"/>
                    </a:cubicBezTo>
                    <a:cubicBezTo>
                      <a:pt x="272547" y="112693"/>
                      <a:pt x="253910" y="123865"/>
                      <a:pt x="234659" y="133890"/>
                    </a:cubicBezTo>
                    <a:cubicBezTo>
                      <a:pt x="196214" y="154015"/>
                      <a:pt x="158250" y="175110"/>
                      <a:pt x="119070" y="193766"/>
                    </a:cubicBezTo>
                    <a:lnTo>
                      <a:pt x="60651" y="222453"/>
                    </a:lnTo>
                    <a:lnTo>
                      <a:pt x="1421" y="249397"/>
                    </a:lnTo>
                    <a:close/>
                  </a:path>
                </a:pathLst>
              </a:custGeom>
              <a:solidFill>
                <a:srgbClr val="4BC3C3"/>
              </a:solidFill>
              <a:ln w="6336" cap="flat">
                <a:noFill/>
                <a:prstDash val="solid"/>
                <a:round/>
              </a:ln>
            </p:spPr>
            <p:txBody>
              <a:bodyPr rtlCol="0" anchor="ctr"/>
              <a:lstStyle/>
              <a:p>
                <a:endParaRPr lang="fr-FR"/>
              </a:p>
            </p:txBody>
          </p:sp>
          <p:sp>
            <p:nvSpPr>
              <p:cNvPr id="78" name="Forme libre : forme 77">
                <a:extLst>
                  <a:ext uri="{FF2B5EF4-FFF2-40B4-BE49-F238E27FC236}">
                    <a16:creationId xmlns:a16="http://schemas.microsoft.com/office/drawing/2014/main" id="{2491F5EA-E5DC-4A36-A41B-E5EBF71EF403}"/>
                  </a:ext>
                </a:extLst>
              </p:cNvPr>
              <p:cNvSpPr/>
              <p:nvPr/>
            </p:nvSpPr>
            <p:spPr>
              <a:xfrm rot="3466721" flipV="1">
                <a:off x="18603560" y="7533008"/>
                <a:ext cx="45539" cy="302449"/>
              </a:xfrm>
              <a:custGeom>
                <a:avLst/>
                <a:gdLst>
                  <a:gd name="connsiteX0" fmla="*/ 11054 w 45539"/>
                  <a:gd name="connsiteY0" fmla="*/ 1809 h 302449"/>
                  <a:gd name="connsiteX1" fmla="*/ 47053 w 45539"/>
                  <a:gd name="connsiteY1" fmla="*/ 1809 h 302449"/>
                  <a:gd name="connsiteX2" fmla="*/ 37479 w 45539"/>
                  <a:gd name="connsiteY2" fmla="*/ 304258 h 302449"/>
                  <a:gd name="connsiteX3" fmla="*/ 1549 w 45539"/>
                  <a:gd name="connsiteY3" fmla="*/ 302065 h 302449"/>
                  <a:gd name="connsiteX4" fmla="*/ 11054 w 45539"/>
                  <a:gd name="connsiteY4" fmla="*/ 1809 h 30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39" h="302449">
                    <a:moveTo>
                      <a:pt x="11054" y="1809"/>
                    </a:moveTo>
                    <a:lnTo>
                      <a:pt x="47053" y="1809"/>
                    </a:lnTo>
                    <a:cubicBezTo>
                      <a:pt x="47510" y="102754"/>
                      <a:pt x="43397" y="203604"/>
                      <a:pt x="37479" y="304258"/>
                    </a:cubicBezTo>
                    <a:lnTo>
                      <a:pt x="1549" y="302065"/>
                    </a:lnTo>
                    <a:cubicBezTo>
                      <a:pt x="7423" y="202051"/>
                      <a:pt x="11510" y="101917"/>
                      <a:pt x="11054" y="1809"/>
                    </a:cubicBezTo>
                  </a:path>
                </a:pathLst>
              </a:custGeom>
              <a:solidFill>
                <a:srgbClr val="FFFFFF"/>
              </a:solidFill>
              <a:ln w="6336" cap="flat">
                <a:noFill/>
                <a:prstDash val="solid"/>
                <a:round/>
              </a:ln>
            </p:spPr>
            <p:txBody>
              <a:bodyPr rtlCol="0" anchor="ctr"/>
              <a:lstStyle/>
              <a:p>
                <a:endParaRPr lang="fr-FR"/>
              </a:p>
            </p:txBody>
          </p:sp>
          <p:sp>
            <p:nvSpPr>
              <p:cNvPr id="79" name="Forme libre : forme 78">
                <a:extLst>
                  <a:ext uri="{FF2B5EF4-FFF2-40B4-BE49-F238E27FC236}">
                    <a16:creationId xmlns:a16="http://schemas.microsoft.com/office/drawing/2014/main" id="{687833A0-1101-4BEE-AB88-4334ECAEF50B}"/>
                  </a:ext>
                </a:extLst>
              </p:cNvPr>
              <p:cNvSpPr/>
              <p:nvPr/>
            </p:nvSpPr>
            <p:spPr>
              <a:xfrm>
                <a:off x="18740268" y="7440728"/>
                <a:ext cx="215159" cy="174008"/>
              </a:xfrm>
              <a:custGeom>
                <a:avLst/>
                <a:gdLst>
                  <a:gd name="connsiteX0" fmla="*/ 1623 w 215159"/>
                  <a:gd name="connsiteY0" fmla="*/ 146538 h 174008"/>
                  <a:gd name="connsiteX1" fmla="*/ 22642 w 215159"/>
                  <a:gd name="connsiteY1" fmla="*/ 175769 h 174008"/>
                  <a:gd name="connsiteX2" fmla="*/ 120413 w 215159"/>
                  <a:gd name="connsiteY2" fmla="*/ 103866 h 174008"/>
                  <a:gd name="connsiteX3" fmla="*/ 168889 w 215159"/>
                  <a:gd name="connsiteY3" fmla="*/ 67385 h 174008"/>
                  <a:gd name="connsiteX4" fmla="*/ 216783 w 215159"/>
                  <a:gd name="connsiteY4" fmla="*/ 30169 h 174008"/>
                  <a:gd name="connsiteX5" fmla="*/ 194667 w 215159"/>
                  <a:gd name="connsiteY5" fmla="*/ 1761 h 174008"/>
                  <a:gd name="connsiteX6" fmla="*/ 147015 w 215159"/>
                  <a:gd name="connsiteY6" fmla="*/ 38793 h 174008"/>
                  <a:gd name="connsiteX7" fmla="*/ 98804 w 215159"/>
                  <a:gd name="connsiteY7" fmla="*/ 75071 h 174008"/>
                  <a:gd name="connsiteX8" fmla="*/ 1623 w 215159"/>
                  <a:gd name="connsiteY8" fmla="*/ 146538 h 17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159" h="174008">
                    <a:moveTo>
                      <a:pt x="1623" y="146538"/>
                    </a:moveTo>
                    <a:lnTo>
                      <a:pt x="22642" y="175769"/>
                    </a:lnTo>
                    <a:cubicBezTo>
                      <a:pt x="55391" y="152013"/>
                      <a:pt x="88266" y="128415"/>
                      <a:pt x="120413" y="103866"/>
                    </a:cubicBezTo>
                    <a:lnTo>
                      <a:pt x="168889" y="67385"/>
                    </a:lnTo>
                    <a:lnTo>
                      <a:pt x="216783" y="30169"/>
                    </a:lnTo>
                    <a:lnTo>
                      <a:pt x="194667" y="1761"/>
                    </a:lnTo>
                    <a:lnTo>
                      <a:pt x="147015" y="38793"/>
                    </a:lnTo>
                    <a:lnTo>
                      <a:pt x="98804" y="75071"/>
                    </a:lnTo>
                    <a:cubicBezTo>
                      <a:pt x="66835" y="99487"/>
                      <a:pt x="34169" y="122927"/>
                      <a:pt x="1623" y="146538"/>
                    </a:cubicBezTo>
                  </a:path>
                </a:pathLst>
              </a:custGeom>
              <a:solidFill>
                <a:srgbClr val="96CD32"/>
              </a:solidFill>
              <a:ln w="6336" cap="flat">
                <a:noFill/>
                <a:prstDash val="solid"/>
                <a:round/>
              </a:ln>
            </p:spPr>
            <p:txBody>
              <a:bodyPr rtlCol="0" anchor="ctr"/>
              <a:lstStyle/>
              <a:p>
                <a:endParaRPr lang="fr-FR"/>
              </a:p>
            </p:txBody>
          </p:sp>
          <p:sp>
            <p:nvSpPr>
              <p:cNvPr id="80" name="Forme libre : forme 79">
                <a:extLst>
                  <a:ext uri="{FF2B5EF4-FFF2-40B4-BE49-F238E27FC236}">
                    <a16:creationId xmlns:a16="http://schemas.microsoft.com/office/drawing/2014/main" id="{7C96BAC5-6278-49F3-A8B2-D0D531556B79}"/>
                  </a:ext>
                </a:extLst>
              </p:cNvPr>
              <p:cNvSpPr/>
              <p:nvPr/>
            </p:nvSpPr>
            <p:spPr>
              <a:xfrm>
                <a:off x="18933306" y="7058948"/>
                <a:ext cx="482268" cy="410187"/>
              </a:xfrm>
              <a:custGeom>
                <a:avLst/>
                <a:gdLst>
                  <a:gd name="connsiteX0" fmla="*/ 1705 w 482268"/>
                  <a:gd name="connsiteY0" fmla="*/ 383438 h 410187"/>
                  <a:gd name="connsiteX1" fmla="*/ 23827 w 482268"/>
                  <a:gd name="connsiteY1" fmla="*/ 411846 h 410187"/>
                  <a:gd name="connsiteX2" fmla="*/ 141191 w 482268"/>
                  <a:gd name="connsiteY2" fmla="*/ 318771 h 410187"/>
                  <a:gd name="connsiteX3" fmla="*/ 256685 w 482268"/>
                  <a:gd name="connsiteY3" fmla="*/ 223479 h 410187"/>
                  <a:gd name="connsiteX4" fmla="*/ 483974 w 482268"/>
                  <a:gd name="connsiteY4" fmla="*/ 28761 h 410187"/>
                  <a:gd name="connsiteX5" fmla="*/ 460274 w 482268"/>
                  <a:gd name="connsiteY5" fmla="*/ 1659 h 410187"/>
                  <a:gd name="connsiteX6" fmla="*/ 233588 w 482268"/>
                  <a:gd name="connsiteY6" fmla="*/ 195863 h 410187"/>
                  <a:gd name="connsiteX7" fmla="*/ 118530 w 482268"/>
                  <a:gd name="connsiteY7" fmla="*/ 290794 h 410187"/>
                  <a:gd name="connsiteX8" fmla="*/ 1705 w 482268"/>
                  <a:gd name="connsiteY8" fmla="*/ 383438 h 41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268" h="410187">
                    <a:moveTo>
                      <a:pt x="1705" y="383438"/>
                    </a:moveTo>
                    <a:lnTo>
                      <a:pt x="23827" y="411846"/>
                    </a:lnTo>
                    <a:cubicBezTo>
                      <a:pt x="63470" y="381449"/>
                      <a:pt x="102118" y="349847"/>
                      <a:pt x="141191" y="318771"/>
                    </a:cubicBezTo>
                    <a:cubicBezTo>
                      <a:pt x="179718" y="287037"/>
                      <a:pt x="218607" y="255727"/>
                      <a:pt x="256685" y="223479"/>
                    </a:cubicBezTo>
                    <a:cubicBezTo>
                      <a:pt x="333386" y="159610"/>
                      <a:pt x="408781" y="94278"/>
                      <a:pt x="483974" y="28761"/>
                    </a:cubicBezTo>
                    <a:lnTo>
                      <a:pt x="460274" y="1659"/>
                    </a:lnTo>
                    <a:cubicBezTo>
                      <a:pt x="385233" y="67048"/>
                      <a:pt x="310016" y="132216"/>
                      <a:pt x="233588" y="195863"/>
                    </a:cubicBezTo>
                    <a:cubicBezTo>
                      <a:pt x="195630" y="228009"/>
                      <a:pt x="156906" y="259180"/>
                      <a:pt x="118530" y="290794"/>
                    </a:cubicBezTo>
                    <a:cubicBezTo>
                      <a:pt x="79629" y="321731"/>
                      <a:pt x="41139" y="353206"/>
                      <a:pt x="1705" y="383438"/>
                    </a:cubicBezTo>
                  </a:path>
                </a:pathLst>
              </a:custGeom>
              <a:solidFill>
                <a:srgbClr val="4BC3C3"/>
              </a:solidFill>
              <a:ln w="6336" cap="flat">
                <a:noFill/>
                <a:prstDash val="solid"/>
                <a:round/>
              </a:ln>
            </p:spPr>
            <p:txBody>
              <a:bodyPr rtlCol="0" anchor="ctr"/>
              <a:lstStyle/>
              <a:p>
                <a:endParaRPr lang="fr-FR"/>
              </a:p>
            </p:txBody>
          </p:sp>
          <p:sp>
            <p:nvSpPr>
              <p:cNvPr id="81" name="Forme libre : forme 80">
                <a:extLst>
                  <a:ext uri="{FF2B5EF4-FFF2-40B4-BE49-F238E27FC236}">
                    <a16:creationId xmlns:a16="http://schemas.microsoft.com/office/drawing/2014/main" id="{0158BFEF-88E6-413F-AE92-1192C3E44881}"/>
                  </a:ext>
                </a:extLst>
              </p:cNvPr>
              <p:cNvSpPr/>
              <p:nvPr/>
            </p:nvSpPr>
            <p:spPr>
              <a:xfrm rot="2929926" flipV="1">
                <a:off x="19438345" y="6955531"/>
                <a:ext cx="36480" cy="140860"/>
              </a:xfrm>
              <a:custGeom>
                <a:avLst/>
                <a:gdLst>
                  <a:gd name="connsiteX0" fmla="*/ 2297 w 36480"/>
                  <a:gd name="connsiteY0" fmla="*/ 1606 h 140860"/>
                  <a:gd name="connsiteX1" fmla="*/ 38303 w 36480"/>
                  <a:gd name="connsiteY1" fmla="*/ 1606 h 140860"/>
                  <a:gd name="connsiteX2" fmla="*/ 37828 w 36480"/>
                  <a:gd name="connsiteY2" fmla="*/ 142467 h 140860"/>
                  <a:gd name="connsiteX3" fmla="*/ 1822 w 36480"/>
                  <a:gd name="connsiteY3" fmla="*/ 142252 h 140860"/>
                  <a:gd name="connsiteX4" fmla="*/ 2297 w 36480"/>
                  <a:gd name="connsiteY4" fmla="*/ 1606 h 14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0" h="140860">
                    <a:moveTo>
                      <a:pt x="2297" y="1606"/>
                    </a:moveTo>
                    <a:lnTo>
                      <a:pt x="38303" y="1606"/>
                    </a:lnTo>
                    <a:lnTo>
                      <a:pt x="37828" y="142467"/>
                    </a:lnTo>
                    <a:lnTo>
                      <a:pt x="1822" y="142252"/>
                    </a:lnTo>
                    <a:lnTo>
                      <a:pt x="2297" y="1606"/>
                    </a:lnTo>
                    <a:close/>
                  </a:path>
                </a:pathLst>
              </a:custGeom>
              <a:solidFill>
                <a:srgbClr val="41A57D"/>
              </a:solidFill>
              <a:ln w="6336" cap="flat">
                <a:noFill/>
                <a:prstDash val="solid"/>
                <a:round/>
              </a:ln>
            </p:spPr>
            <p:txBody>
              <a:bodyPr rtlCol="0" anchor="ctr"/>
              <a:lstStyle/>
              <a:p>
                <a:endParaRPr lang="fr-FR"/>
              </a:p>
            </p:txBody>
          </p:sp>
          <p:sp>
            <p:nvSpPr>
              <p:cNvPr id="82" name="Forme libre : forme 81">
                <a:extLst>
                  <a:ext uri="{FF2B5EF4-FFF2-40B4-BE49-F238E27FC236}">
                    <a16:creationId xmlns:a16="http://schemas.microsoft.com/office/drawing/2014/main" id="{411E1BF5-FA40-4D90-9DED-EC8A9BE3228B}"/>
                  </a:ext>
                </a:extLst>
              </p:cNvPr>
              <p:cNvSpPr/>
              <p:nvPr/>
            </p:nvSpPr>
            <p:spPr>
              <a:xfrm rot="2909777" flipV="1">
                <a:off x="19646694" y="6631428"/>
                <a:ext cx="37450" cy="418032"/>
              </a:xfrm>
              <a:custGeom>
                <a:avLst/>
                <a:gdLst>
                  <a:gd name="connsiteX0" fmla="*/ 3316 w 37450"/>
                  <a:gd name="connsiteY0" fmla="*/ 1533 h 418032"/>
                  <a:gd name="connsiteX1" fmla="*/ 39322 w 37450"/>
                  <a:gd name="connsiteY1" fmla="*/ 1533 h 418032"/>
                  <a:gd name="connsiteX2" fmla="*/ 37877 w 37450"/>
                  <a:gd name="connsiteY2" fmla="*/ 419566 h 418032"/>
                  <a:gd name="connsiteX3" fmla="*/ 1872 w 37450"/>
                  <a:gd name="connsiteY3" fmla="*/ 419458 h 418032"/>
                  <a:gd name="connsiteX4" fmla="*/ 3316 w 37450"/>
                  <a:gd name="connsiteY4" fmla="*/ 1533 h 418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50" h="418032">
                    <a:moveTo>
                      <a:pt x="3316" y="1533"/>
                    </a:moveTo>
                    <a:lnTo>
                      <a:pt x="39322" y="1533"/>
                    </a:lnTo>
                    <a:lnTo>
                      <a:pt x="37877" y="419566"/>
                    </a:lnTo>
                    <a:lnTo>
                      <a:pt x="1872" y="419458"/>
                    </a:lnTo>
                    <a:lnTo>
                      <a:pt x="3316" y="1533"/>
                    </a:lnTo>
                    <a:close/>
                  </a:path>
                </a:pathLst>
              </a:custGeom>
              <a:solidFill>
                <a:srgbClr val="96CD32"/>
              </a:solidFill>
              <a:ln w="6336" cap="flat">
                <a:noFill/>
                <a:prstDash val="solid"/>
                <a:round/>
              </a:ln>
            </p:spPr>
            <p:txBody>
              <a:bodyPr rtlCol="0" anchor="ctr"/>
              <a:lstStyle/>
              <a:p>
                <a:endParaRPr lang="fr-FR"/>
              </a:p>
            </p:txBody>
          </p:sp>
          <p:sp>
            <p:nvSpPr>
              <p:cNvPr id="83" name="Forme libre : forme 82">
                <a:extLst>
                  <a:ext uri="{FF2B5EF4-FFF2-40B4-BE49-F238E27FC236}">
                    <a16:creationId xmlns:a16="http://schemas.microsoft.com/office/drawing/2014/main" id="{6AB22E8B-A276-46BF-9717-67B783E160D6}"/>
                  </a:ext>
                </a:extLst>
              </p:cNvPr>
              <p:cNvSpPr/>
              <p:nvPr/>
            </p:nvSpPr>
            <p:spPr>
              <a:xfrm>
                <a:off x="21067413" y="5569319"/>
                <a:ext cx="269389" cy="172322"/>
              </a:xfrm>
              <a:custGeom>
                <a:avLst/>
                <a:gdLst>
                  <a:gd name="connsiteX0" fmla="*/ 2362 w 269389"/>
                  <a:gd name="connsiteY0" fmla="*/ 142658 h 172322"/>
                  <a:gd name="connsiteX1" fmla="*/ 20941 w 269389"/>
                  <a:gd name="connsiteY1" fmla="*/ 173493 h 172322"/>
                  <a:gd name="connsiteX2" fmla="*/ 82833 w 269389"/>
                  <a:gd name="connsiteY2" fmla="*/ 136943 h 172322"/>
                  <a:gd name="connsiteX3" fmla="*/ 145117 w 269389"/>
                  <a:gd name="connsiteY3" fmla="*/ 101083 h 172322"/>
                  <a:gd name="connsiteX4" fmla="*/ 208200 w 269389"/>
                  <a:gd name="connsiteY4" fmla="*/ 66661 h 172322"/>
                  <a:gd name="connsiteX5" fmla="*/ 239776 w 269389"/>
                  <a:gd name="connsiteY5" fmla="*/ 49520 h 172322"/>
                  <a:gd name="connsiteX6" fmla="*/ 271752 w 269389"/>
                  <a:gd name="connsiteY6" fmla="*/ 33152 h 172322"/>
                  <a:gd name="connsiteX7" fmla="*/ 255219 w 269389"/>
                  <a:gd name="connsiteY7" fmla="*/ 1170 h 172322"/>
                  <a:gd name="connsiteX8" fmla="*/ 222965 w 269389"/>
                  <a:gd name="connsiteY8" fmla="*/ 17684 h 172322"/>
                  <a:gd name="connsiteX9" fmla="*/ 191122 w 269389"/>
                  <a:gd name="connsiteY9" fmla="*/ 34965 h 172322"/>
                  <a:gd name="connsiteX10" fmla="*/ 127514 w 269389"/>
                  <a:gd name="connsiteY10" fmla="*/ 69671 h 172322"/>
                  <a:gd name="connsiteX11" fmla="*/ 64735 w 269389"/>
                  <a:gd name="connsiteY11" fmla="*/ 105823 h 172322"/>
                  <a:gd name="connsiteX12" fmla="*/ 2362 w 269389"/>
                  <a:gd name="connsiteY12" fmla="*/ 142658 h 17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389" h="172322">
                    <a:moveTo>
                      <a:pt x="2362" y="142658"/>
                    </a:moveTo>
                    <a:lnTo>
                      <a:pt x="20941" y="173493"/>
                    </a:lnTo>
                    <a:cubicBezTo>
                      <a:pt x="41276" y="160801"/>
                      <a:pt x="62099" y="148945"/>
                      <a:pt x="82833" y="136943"/>
                    </a:cubicBezTo>
                    <a:cubicBezTo>
                      <a:pt x="103605" y="125004"/>
                      <a:pt x="124231" y="112812"/>
                      <a:pt x="145117" y="101083"/>
                    </a:cubicBezTo>
                    <a:lnTo>
                      <a:pt x="208200" y="66661"/>
                    </a:lnTo>
                    <a:lnTo>
                      <a:pt x="239776" y="49520"/>
                    </a:lnTo>
                    <a:lnTo>
                      <a:pt x="271752" y="33152"/>
                    </a:lnTo>
                    <a:lnTo>
                      <a:pt x="255219" y="1170"/>
                    </a:lnTo>
                    <a:lnTo>
                      <a:pt x="222965" y="17684"/>
                    </a:lnTo>
                    <a:lnTo>
                      <a:pt x="191122" y="34965"/>
                    </a:lnTo>
                    <a:lnTo>
                      <a:pt x="127514" y="69671"/>
                    </a:lnTo>
                    <a:cubicBezTo>
                      <a:pt x="106456" y="81502"/>
                      <a:pt x="85665" y="93789"/>
                      <a:pt x="64735" y="105823"/>
                    </a:cubicBezTo>
                    <a:cubicBezTo>
                      <a:pt x="43830" y="117920"/>
                      <a:pt x="22842" y="129871"/>
                      <a:pt x="2362" y="142658"/>
                    </a:cubicBezTo>
                  </a:path>
                </a:pathLst>
              </a:custGeom>
              <a:solidFill>
                <a:srgbClr val="41A57D"/>
              </a:solidFill>
              <a:ln w="6336" cap="flat">
                <a:noFill/>
                <a:prstDash val="solid"/>
                <a:round/>
              </a:ln>
            </p:spPr>
            <p:txBody>
              <a:bodyPr rtlCol="0" anchor="ctr"/>
              <a:lstStyle/>
              <a:p>
                <a:endParaRPr lang="fr-FR"/>
              </a:p>
            </p:txBody>
          </p:sp>
          <p:sp>
            <p:nvSpPr>
              <p:cNvPr id="84" name="Forme libre : forme 83">
                <a:extLst>
                  <a:ext uri="{FF2B5EF4-FFF2-40B4-BE49-F238E27FC236}">
                    <a16:creationId xmlns:a16="http://schemas.microsoft.com/office/drawing/2014/main" id="{EC741A23-71B8-4C9E-8812-823AF6E11AF9}"/>
                  </a:ext>
                </a:extLst>
              </p:cNvPr>
              <p:cNvSpPr/>
              <p:nvPr/>
            </p:nvSpPr>
            <p:spPr>
              <a:xfrm>
                <a:off x="20746834" y="5840819"/>
                <a:ext cx="136374" cy="109385"/>
              </a:xfrm>
              <a:custGeom>
                <a:avLst/>
                <a:gdLst>
                  <a:gd name="connsiteX0" fmla="*/ 2250 w 136374"/>
                  <a:gd name="connsiteY0" fmla="*/ 81221 h 109385"/>
                  <a:gd name="connsiteX1" fmla="*/ 23010 w 136374"/>
                  <a:gd name="connsiteY1" fmla="*/ 110637 h 109385"/>
                  <a:gd name="connsiteX2" fmla="*/ 80472 w 136374"/>
                  <a:gd name="connsiteY2" fmla="*/ 70385 h 109385"/>
                  <a:gd name="connsiteX3" fmla="*/ 138624 w 136374"/>
                  <a:gd name="connsiteY3" fmla="*/ 31173 h 109385"/>
                  <a:gd name="connsiteX4" fmla="*/ 118594 w 136374"/>
                  <a:gd name="connsiteY4" fmla="*/ 1251 h 109385"/>
                  <a:gd name="connsiteX5" fmla="*/ 60067 w 136374"/>
                  <a:gd name="connsiteY5" fmla="*/ 40729 h 109385"/>
                  <a:gd name="connsiteX6" fmla="*/ 2250 w 136374"/>
                  <a:gd name="connsiteY6" fmla="*/ 81221 h 10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74" h="109385">
                    <a:moveTo>
                      <a:pt x="2250" y="81221"/>
                    </a:moveTo>
                    <a:lnTo>
                      <a:pt x="23010" y="110637"/>
                    </a:lnTo>
                    <a:lnTo>
                      <a:pt x="80472" y="70385"/>
                    </a:lnTo>
                    <a:cubicBezTo>
                      <a:pt x="99742" y="57141"/>
                      <a:pt x="119246" y="44259"/>
                      <a:pt x="138624" y="31173"/>
                    </a:cubicBezTo>
                    <a:lnTo>
                      <a:pt x="118594" y="1251"/>
                    </a:lnTo>
                    <a:cubicBezTo>
                      <a:pt x="99095" y="14425"/>
                      <a:pt x="79451" y="27397"/>
                      <a:pt x="60067" y="40729"/>
                    </a:cubicBezTo>
                    <a:lnTo>
                      <a:pt x="2250" y="81221"/>
                    </a:lnTo>
                    <a:close/>
                  </a:path>
                </a:pathLst>
              </a:custGeom>
              <a:solidFill>
                <a:srgbClr val="FFFFFF"/>
              </a:solidFill>
              <a:ln w="6336" cap="flat">
                <a:noFill/>
                <a:prstDash val="solid"/>
                <a:round/>
              </a:ln>
            </p:spPr>
            <p:txBody>
              <a:bodyPr rtlCol="0" anchor="ctr"/>
              <a:lstStyle/>
              <a:p>
                <a:endParaRPr lang="fr-FR"/>
              </a:p>
            </p:txBody>
          </p:sp>
          <p:sp>
            <p:nvSpPr>
              <p:cNvPr id="85" name="Forme libre : forme 84">
                <a:extLst>
                  <a:ext uri="{FF2B5EF4-FFF2-40B4-BE49-F238E27FC236}">
                    <a16:creationId xmlns:a16="http://schemas.microsoft.com/office/drawing/2014/main" id="{AAE6BA29-4083-4849-A4FA-3155BABF7A0A}"/>
                  </a:ext>
                </a:extLst>
              </p:cNvPr>
              <p:cNvSpPr/>
              <p:nvPr/>
            </p:nvSpPr>
            <p:spPr>
              <a:xfrm>
                <a:off x="20863178" y="5710807"/>
                <a:ext cx="222801" cy="159928"/>
              </a:xfrm>
              <a:custGeom>
                <a:avLst/>
                <a:gdLst>
                  <a:gd name="connsiteX0" fmla="*/ 2294 w 222801"/>
                  <a:gd name="connsiteY0" fmla="*/ 131226 h 159928"/>
                  <a:gd name="connsiteX1" fmla="*/ 22318 w 222801"/>
                  <a:gd name="connsiteY1" fmla="*/ 161142 h 159928"/>
                  <a:gd name="connsiteX2" fmla="*/ 72379 w 222801"/>
                  <a:gd name="connsiteY2" fmla="*/ 127861 h 159928"/>
                  <a:gd name="connsiteX3" fmla="*/ 122959 w 222801"/>
                  <a:gd name="connsiteY3" fmla="*/ 95391 h 159928"/>
                  <a:gd name="connsiteX4" fmla="*/ 225096 w 222801"/>
                  <a:gd name="connsiteY4" fmla="*/ 32049 h 159928"/>
                  <a:gd name="connsiteX5" fmla="*/ 206510 w 222801"/>
                  <a:gd name="connsiteY5" fmla="*/ 1214 h 159928"/>
                  <a:gd name="connsiteX6" fmla="*/ 103625 w 222801"/>
                  <a:gd name="connsiteY6" fmla="*/ 65019 h 159928"/>
                  <a:gd name="connsiteX7" fmla="*/ 52684 w 222801"/>
                  <a:gd name="connsiteY7" fmla="*/ 97717 h 159928"/>
                  <a:gd name="connsiteX8" fmla="*/ 2294 w 222801"/>
                  <a:gd name="connsiteY8" fmla="*/ 131226 h 15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801" h="159928">
                    <a:moveTo>
                      <a:pt x="2294" y="131226"/>
                    </a:moveTo>
                    <a:lnTo>
                      <a:pt x="22318" y="161142"/>
                    </a:lnTo>
                    <a:cubicBezTo>
                      <a:pt x="39022" y="150078"/>
                      <a:pt x="55434" y="138551"/>
                      <a:pt x="72379" y="127861"/>
                    </a:cubicBezTo>
                    <a:lnTo>
                      <a:pt x="122959" y="95391"/>
                    </a:lnTo>
                    <a:cubicBezTo>
                      <a:pt x="156462" y="73390"/>
                      <a:pt x="190997" y="53074"/>
                      <a:pt x="225096" y="32049"/>
                    </a:cubicBezTo>
                    <a:lnTo>
                      <a:pt x="206510" y="1214"/>
                    </a:lnTo>
                    <a:cubicBezTo>
                      <a:pt x="172158" y="22392"/>
                      <a:pt x="137356" y="42872"/>
                      <a:pt x="103625" y="65019"/>
                    </a:cubicBezTo>
                    <a:lnTo>
                      <a:pt x="52684" y="97717"/>
                    </a:lnTo>
                    <a:cubicBezTo>
                      <a:pt x="35625" y="108490"/>
                      <a:pt x="19112" y="120086"/>
                      <a:pt x="2294" y="131226"/>
                    </a:cubicBezTo>
                  </a:path>
                </a:pathLst>
              </a:custGeom>
              <a:solidFill>
                <a:srgbClr val="FFBE23"/>
              </a:solidFill>
              <a:ln w="6336" cap="flat">
                <a:noFill/>
                <a:prstDash val="solid"/>
                <a:round/>
              </a:ln>
            </p:spPr>
            <p:txBody>
              <a:bodyPr rtlCol="0" anchor="ctr"/>
              <a:lstStyle/>
              <a:p>
                <a:endParaRPr lang="fr-FR"/>
              </a:p>
            </p:txBody>
          </p:sp>
          <p:sp>
            <p:nvSpPr>
              <p:cNvPr id="86" name="Forme libre : forme 85">
                <a:extLst>
                  <a:ext uri="{FF2B5EF4-FFF2-40B4-BE49-F238E27FC236}">
                    <a16:creationId xmlns:a16="http://schemas.microsoft.com/office/drawing/2014/main" id="{4AD993DD-173D-43B6-9EB2-1940B11D404E}"/>
                  </a:ext>
                </a:extLst>
              </p:cNvPr>
              <p:cNvSpPr/>
              <p:nvPr/>
            </p:nvSpPr>
            <p:spPr>
              <a:xfrm rot="3096666" flipV="1">
                <a:off x="20580122" y="5857555"/>
                <a:ext cx="46150" cy="386937"/>
              </a:xfrm>
              <a:custGeom>
                <a:avLst/>
                <a:gdLst>
                  <a:gd name="connsiteX0" fmla="*/ 2168 w 46150"/>
                  <a:gd name="connsiteY0" fmla="*/ 1288 h 386937"/>
                  <a:gd name="connsiteX1" fmla="*/ 38174 w 46150"/>
                  <a:gd name="connsiteY1" fmla="*/ 1288 h 386937"/>
                  <a:gd name="connsiteX2" fmla="*/ 48319 w 46150"/>
                  <a:gd name="connsiteY2" fmla="*/ 386236 h 386937"/>
                  <a:gd name="connsiteX3" fmla="*/ 12370 w 46150"/>
                  <a:gd name="connsiteY3" fmla="*/ 388225 h 386937"/>
                  <a:gd name="connsiteX4" fmla="*/ 2168 w 46150"/>
                  <a:gd name="connsiteY4" fmla="*/ 1288 h 38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0" h="386937">
                    <a:moveTo>
                      <a:pt x="2168" y="1288"/>
                    </a:moveTo>
                    <a:lnTo>
                      <a:pt x="38174" y="1288"/>
                    </a:lnTo>
                    <a:cubicBezTo>
                      <a:pt x="38243" y="129716"/>
                      <a:pt x="41272" y="258106"/>
                      <a:pt x="48319" y="386236"/>
                    </a:cubicBezTo>
                    <a:lnTo>
                      <a:pt x="12370" y="388225"/>
                    </a:lnTo>
                    <a:cubicBezTo>
                      <a:pt x="5279" y="259329"/>
                      <a:pt x="2244" y="130280"/>
                      <a:pt x="2168" y="1288"/>
                    </a:cubicBezTo>
                  </a:path>
                </a:pathLst>
              </a:custGeom>
              <a:solidFill>
                <a:srgbClr val="2382D2"/>
              </a:solidFill>
              <a:ln w="6336" cap="flat">
                <a:noFill/>
                <a:prstDash val="solid"/>
                <a:round/>
              </a:ln>
            </p:spPr>
            <p:txBody>
              <a:bodyPr rtlCol="0" anchor="ctr"/>
              <a:lstStyle/>
              <a:p>
                <a:endParaRPr lang="fr-FR"/>
              </a:p>
            </p:txBody>
          </p:sp>
          <p:sp>
            <p:nvSpPr>
              <p:cNvPr id="87" name="Forme libre : forme 86">
                <a:extLst>
                  <a:ext uri="{FF2B5EF4-FFF2-40B4-BE49-F238E27FC236}">
                    <a16:creationId xmlns:a16="http://schemas.microsoft.com/office/drawing/2014/main" id="{2CC2E59A-B3E1-45C6-B6FE-DEC29A7D109F}"/>
                  </a:ext>
                </a:extLst>
              </p:cNvPr>
              <p:cNvSpPr/>
              <p:nvPr/>
            </p:nvSpPr>
            <p:spPr>
              <a:xfrm rot="3759824" flipV="1">
                <a:off x="21534175" y="5218013"/>
                <a:ext cx="70332" cy="524313"/>
              </a:xfrm>
              <a:custGeom>
                <a:avLst/>
                <a:gdLst>
                  <a:gd name="connsiteX0" fmla="*/ 2460 w 70332"/>
                  <a:gd name="connsiteY0" fmla="*/ 1109 h 524313"/>
                  <a:gd name="connsiteX1" fmla="*/ 38459 w 70332"/>
                  <a:gd name="connsiteY1" fmla="*/ 1109 h 524313"/>
                  <a:gd name="connsiteX2" fmla="*/ 72792 w 70332"/>
                  <a:gd name="connsiteY2" fmla="*/ 520524 h 524313"/>
                  <a:gd name="connsiteX3" fmla="*/ 37122 w 70332"/>
                  <a:gd name="connsiteY3" fmla="*/ 525423 h 524313"/>
                  <a:gd name="connsiteX4" fmla="*/ 2460 w 70332"/>
                  <a:gd name="connsiteY4" fmla="*/ 1109 h 52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2" h="524313">
                    <a:moveTo>
                      <a:pt x="2460" y="1109"/>
                    </a:moveTo>
                    <a:lnTo>
                      <a:pt x="38459" y="1109"/>
                    </a:lnTo>
                    <a:cubicBezTo>
                      <a:pt x="38554" y="174807"/>
                      <a:pt x="49460" y="348480"/>
                      <a:pt x="72792" y="520524"/>
                    </a:cubicBezTo>
                    <a:lnTo>
                      <a:pt x="37122" y="525423"/>
                    </a:lnTo>
                    <a:cubicBezTo>
                      <a:pt x="13562" y="351655"/>
                      <a:pt x="2549" y="176316"/>
                      <a:pt x="2460" y="1109"/>
                    </a:cubicBezTo>
                  </a:path>
                </a:pathLst>
              </a:custGeom>
              <a:solidFill>
                <a:srgbClr val="4BC3C3"/>
              </a:solidFill>
              <a:ln w="6336" cap="flat">
                <a:noFill/>
                <a:prstDash val="solid"/>
                <a:round/>
              </a:ln>
            </p:spPr>
            <p:txBody>
              <a:bodyPr rtlCol="0" anchor="ctr"/>
              <a:lstStyle/>
              <a:p>
                <a:endParaRPr lang="fr-FR"/>
              </a:p>
            </p:txBody>
          </p:sp>
          <p:sp>
            <p:nvSpPr>
              <p:cNvPr id="88" name="Forme libre : forme 87">
                <a:extLst>
                  <a:ext uri="{FF2B5EF4-FFF2-40B4-BE49-F238E27FC236}">
                    <a16:creationId xmlns:a16="http://schemas.microsoft.com/office/drawing/2014/main" id="{C9613230-6CA2-436F-8BEA-2A76CFEFA561}"/>
                  </a:ext>
                </a:extLst>
              </p:cNvPr>
              <p:cNvSpPr/>
              <p:nvPr/>
            </p:nvSpPr>
            <p:spPr>
              <a:xfrm>
                <a:off x="21801974" y="5270685"/>
                <a:ext cx="298837" cy="122585"/>
              </a:xfrm>
              <a:custGeom>
                <a:avLst/>
                <a:gdLst>
                  <a:gd name="connsiteX0" fmla="*/ 2596 w 298837"/>
                  <a:gd name="connsiteY0" fmla="*/ 89725 h 122585"/>
                  <a:gd name="connsiteX1" fmla="*/ 14623 w 298837"/>
                  <a:gd name="connsiteY1" fmla="*/ 123658 h 122585"/>
                  <a:gd name="connsiteX2" fmla="*/ 85709 w 298837"/>
                  <a:gd name="connsiteY2" fmla="*/ 99705 h 122585"/>
                  <a:gd name="connsiteX3" fmla="*/ 121265 w 298837"/>
                  <a:gd name="connsiteY3" fmla="*/ 87773 h 122585"/>
                  <a:gd name="connsiteX4" fmla="*/ 157132 w 298837"/>
                  <a:gd name="connsiteY4" fmla="*/ 76829 h 122585"/>
                  <a:gd name="connsiteX5" fmla="*/ 228991 w 298837"/>
                  <a:gd name="connsiteY5" fmla="*/ 55316 h 122585"/>
                  <a:gd name="connsiteX6" fmla="*/ 301433 w 298837"/>
                  <a:gd name="connsiteY6" fmla="*/ 35900 h 122585"/>
                  <a:gd name="connsiteX7" fmla="*/ 292327 w 298837"/>
                  <a:gd name="connsiteY7" fmla="*/ 1073 h 122585"/>
                  <a:gd name="connsiteX8" fmla="*/ 219137 w 298837"/>
                  <a:gd name="connsiteY8" fmla="*/ 20691 h 122585"/>
                  <a:gd name="connsiteX9" fmla="*/ 146549 w 298837"/>
                  <a:gd name="connsiteY9" fmla="*/ 42420 h 122585"/>
                  <a:gd name="connsiteX10" fmla="*/ 110315 w 298837"/>
                  <a:gd name="connsiteY10" fmla="*/ 53478 h 122585"/>
                  <a:gd name="connsiteX11" fmla="*/ 74392 w 298837"/>
                  <a:gd name="connsiteY11" fmla="*/ 65524 h 122585"/>
                  <a:gd name="connsiteX12" fmla="*/ 2596 w 298837"/>
                  <a:gd name="connsiteY12" fmla="*/ 89725 h 12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837" h="122585">
                    <a:moveTo>
                      <a:pt x="2596" y="89725"/>
                    </a:moveTo>
                    <a:lnTo>
                      <a:pt x="14623" y="123658"/>
                    </a:lnTo>
                    <a:lnTo>
                      <a:pt x="85709" y="99705"/>
                    </a:lnTo>
                    <a:lnTo>
                      <a:pt x="121265" y="87773"/>
                    </a:lnTo>
                    <a:cubicBezTo>
                      <a:pt x="133121" y="83812"/>
                      <a:pt x="145187" y="80504"/>
                      <a:pt x="157132" y="76829"/>
                    </a:cubicBezTo>
                    <a:lnTo>
                      <a:pt x="228991" y="55316"/>
                    </a:lnTo>
                    <a:cubicBezTo>
                      <a:pt x="252988" y="48320"/>
                      <a:pt x="277296" y="42408"/>
                      <a:pt x="301433" y="35900"/>
                    </a:cubicBezTo>
                    <a:lnTo>
                      <a:pt x="292327" y="1073"/>
                    </a:lnTo>
                    <a:cubicBezTo>
                      <a:pt x="267937" y="7644"/>
                      <a:pt x="243388" y="13626"/>
                      <a:pt x="219137" y="20691"/>
                    </a:cubicBezTo>
                    <a:lnTo>
                      <a:pt x="146549" y="42420"/>
                    </a:lnTo>
                    <a:cubicBezTo>
                      <a:pt x="134477" y="46127"/>
                      <a:pt x="122292" y="49480"/>
                      <a:pt x="110315" y="53478"/>
                    </a:cubicBezTo>
                    <a:lnTo>
                      <a:pt x="74392" y="65524"/>
                    </a:lnTo>
                    <a:lnTo>
                      <a:pt x="2596" y="89725"/>
                    </a:lnTo>
                    <a:close/>
                  </a:path>
                </a:pathLst>
              </a:custGeom>
              <a:solidFill>
                <a:srgbClr val="FFFFFF"/>
              </a:solidFill>
              <a:ln w="6336" cap="flat">
                <a:noFill/>
                <a:prstDash val="solid"/>
                <a:round/>
              </a:ln>
            </p:spPr>
            <p:txBody>
              <a:bodyPr rtlCol="0" anchor="ctr"/>
              <a:lstStyle/>
              <a:p>
                <a:endParaRPr lang="fr-FR"/>
              </a:p>
            </p:txBody>
          </p:sp>
          <p:sp>
            <p:nvSpPr>
              <p:cNvPr id="89" name="Forme libre : forme 88">
                <a:extLst>
                  <a:ext uri="{FF2B5EF4-FFF2-40B4-BE49-F238E27FC236}">
                    <a16:creationId xmlns:a16="http://schemas.microsoft.com/office/drawing/2014/main" id="{A2F77EC1-FBD6-47D9-84FA-8BA5FF22FD0D}"/>
                  </a:ext>
                </a:extLst>
              </p:cNvPr>
              <p:cNvSpPr/>
              <p:nvPr/>
            </p:nvSpPr>
            <p:spPr>
              <a:xfrm>
                <a:off x="22091693" y="5217348"/>
                <a:ext cx="243941" cy="88170"/>
              </a:xfrm>
              <a:custGeom>
                <a:avLst/>
                <a:gdLst>
                  <a:gd name="connsiteX0" fmla="*/ 2683 w 243941"/>
                  <a:gd name="connsiteY0" fmla="*/ 54390 h 88170"/>
                  <a:gd name="connsiteX1" fmla="*/ 11789 w 243941"/>
                  <a:gd name="connsiteY1" fmla="*/ 89224 h 88170"/>
                  <a:gd name="connsiteX2" fmla="*/ 70056 w 243941"/>
                  <a:gd name="connsiteY2" fmla="*/ 74148 h 88170"/>
                  <a:gd name="connsiteX3" fmla="*/ 128754 w 243941"/>
                  <a:gd name="connsiteY3" fmla="*/ 60803 h 88170"/>
                  <a:gd name="connsiteX4" fmla="*/ 187509 w 243941"/>
                  <a:gd name="connsiteY4" fmla="*/ 47755 h 88170"/>
                  <a:gd name="connsiteX5" fmla="*/ 246625 w 243941"/>
                  <a:gd name="connsiteY5" fmla="*/ 36425 h 88170"/>
                  <a:gd name="connsiteX6" fmla="*/ 239939 w 243941"/>
                  <a:gd name="connsiteY6" fmla="*/ 1053 h 88170"/>
                  <a:gd name="connsiteX7" fmla="*/ 180215 w 243941"/>
                  <a:gd name="connsiteY7" fmla="*/ 12498 h 88170"/>
                  <a:gd name="connsiteX8" fmla="*/ 120852 w 243941"/>
                  <a:gd name="connsiteY8" fmla="*/ 25678 h 88170"/>
                  <a:gd name="connsiteX9" fmla="*/ 61552 w 243941"/>
                  <a:gd name="connsiteY9" fmla="*/ 39163 h 88170"/>
                  <a:gd name="connsiteX10" fmla="*/ 2683 w 243941"/>
                  <a:gd name="connsiteY10" fmla="*/ 54390 h 8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41" h="88170">
                    <a:moveTo>
                      <a:pt x="2683" y="54390"/>
                    </a:moveTo>
                    <a:lnTo>
                      <a:pt x="11789" y="89224"/>
                    </a:lnTo>
                    <a:cubicBezTo>
                      <a:pt x="31218" y="84230"/>
                      <a:pt x="50532" y="78742"/>
                      <a:pt x="70056" y="74148"/>
                    </a:cubicBezTo>
                    <a:lnTo>
                      <a:pt x="128754" y="60803"/>
                    </a:lnTo>
                    <a:cubicBezTo>
                      <a:pt x="148341" y="56488"/>
                      <a:pt x="167814" y="51589"/>
                      <a:pt x="187509" y="47755"/>
                    </a:cubicBezTo>
                    <a:lnTo>
                      <a:pt x="246625" y="36425"/>
                    </a:lnTo>
                    <a:lnTo>
                      <a:pt x="239939" y="1053"/>
                    </a:lnTo>
                    <a:lnTo>
                      <a:pt x="180215" y="12498"/>
                    </a:lnTo>
                    <a:cubicBezTo>
                      <a:pt x="160317" y="16376"/>
                      <a:pt x="140648" y="21318"/>
                      <a:pt x="120852" y="25678"/>
                    </a:cubicBezTo>
                    <a:lnTo>
                      <a:pt x="61552" y="39163"/>
                    </a:lnTo>
                    <a:cubicBezTo>
                      <a:pt x="41826" y="43808"/>
                      <a:pt x="22315" y="49346"/>
                      <a:pt x="2683" y="54390"/>
                    </a:cubicBezTo>
                  </a:path>
                </a:pathLst>
              </a:custGeom>
              <a:solidFill>
                <a:srgbClr val="96CD32"/>
              </a:solidFill>
              <a:ln w="6336" cap="flat">
                <a:noFill/>
                <a:prstDash val="solid"/>
                <a:round/>
              </a:ln>
            </p:spPr>
            <p:txBody>
              <a:bodyPr rtlCol="0" anchor="ctr"/>
              <a:lstStyle/>
              <a:p>
                <a:endParaRPr lang="fr-FR"/>
              </a:p>
            </p:txBody>
          </p:sp>
          <p:sp>
            <p:nvSpPr>
              <p:cNvPr id="90" name="Forme libre : forme 89">
                <a:extLst>
                  <a:ext uri="{FF2B5EF4-FFF2-40B4-BE49-F238E27FC236}">
                    <a16:creationId xmlns:a16="http://schemas.microsoft.com/office/drawing/2014/main" id="{09F949DA-5504-442E-8034-185DD9EF0258}"/>
                  </a:ext>
                </a:extLst>
              </p:cNvPr>
              <p:cNvSpPr/>
              <p:nvPr/>
            </p:nvSpPr>
            <p:spPr>
              <a:xfrm rot="2899074" flipV="1">
                <a:off x="20108323" y="6021676"/>
                <a:ext cx="53913" cy="824556"/>
              </a:xfrm>
              <a:custGeom>
                <a:avLst/>
                <a:gdLst>
                  <a:gd name="connsiteX0" fmla="*/ 1995 w 53913"/>
                  <a:gd name="connsiteY0" fmla="*/ 1385 h 824556"/>
                  <a:gd name="connsiteX1" fmla="*/ 37994 w 53913"/>
                  <a:gd name="connsiteY1" fmla="*/ 1385 h 824556"/>
                  <a:gd name="connsiteX2" fmla="*/ 55909 w 53913"/>
                  <a:gd name="connsiteY2" fmla="*/ 823869 h 824556"/>
                  <a:gd name="connsiteX3" fmla="*/ 19966 w 53913"/>
                  <a:gd name="connsiteY3" fmla="*/ 825942 h 824556"/>
                  <a:gd name="connsiteX4" fmla="*/ 1995 w 53913"/>
                  <a:gd name="connsiteY4" fmla="*/ 1385 h 824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3" h="824556">
                    <a:moveTo>
                      <a:pt x="1995" y="1385"/>
                    </a:moveTo>
                    <a:lnTo>
                      <a:pt x="37994" y="1385"/>
                    </a:lnTo>
                    <a:cubicBezTo>
                      <a:pt x="38013" y="275869"/>
                      <a:pt x="40022" y="550278"/>
                      <a:pt x="55909" y="823869"/>
                    </a:cubicBezTo>
                    <a:lnTo>
                      <a:pt x="19966" y="825942"/>
                    </a:lnTo>
                    <a:cubicBezTo>
                      <a:pt x="4016" y="551159"/>
                      <a:pt x="2008" y="276060"/>
                      <a:pt x="1995" y="1385"/>
                    </a:cubicBezTo>
                  </a:path>
                </a:pathLst>
              </a:custGeom>
              <a:solidFill>
                <a:srgbClr val="FFFFFF"/>
              </a:solidFill>
              <a:ln w="6336" cap="flat">
                <a:noFill/>
                <a:prstDash val="solid"/>
                <a:round/>
              </a:ln>
            </p:spPr>
            <p:txBody>
              <a:bodyPr rtlCol="0" anchor="ctr"/>
              <a:lstStyle/>
              <a:p>
                <a:endParaRPr lang="fr-FR"/>
              </a:p>
            </p:txBody>
          </p:sp>
          <p:sp>
            <p:nvSpPr>
              <p:cNvPr id="91" name="Forme libre : forme 90">
                <a:extLst>
                  <a:ext uri="{FF2B5EF4-FFF2-40B4-BE49-F238E27FC236}">
                    <a16:creationId xmlns:a16="http://schemas.microsoft.com/office/drawing/2014/main" id="{4DF689F1-12C0-4099-A093-0314E8670696}"/>
                  </a:ext>
                </a:extLst>
              </p:cNvPr>
              <p:cNvSpPr/>
              <p:nvPr/>
            </p:nvSpPr>
            <p:spPr>
              <a:xfrm>
                <a:off x="22328942" y="5155007"/>
                <a:ext cx="597629" cy="97719"/>
              </a:xfrm>
              <a:custGeom>
                <a:avLst/>
                <a:gdLst>
                  <a:gd name="connsiteX0" fmla="*/ 2786 w 597629"/>
                  <a:gd name="connsiteY0" fmla="*/ 63376 h 97719"/>
                  <a:gd name="connsiteX1" fmla="*/ 9471 w 597629"/>
                  <a:gd name="connsiteY1" fmla="*/ 98754 h 97719"/>
                  <a:gd name="connsiteX2" fmla="*/ 156079 w 597629"/>
                  <a:gd name="connsiteY2" fmla="*/ 74072 h 97719"/>
                  <a:gd name="connsiteX3" fmla="*/ 229776 w 597629"/>
                  <a:gd name="connsiteY3" fmla="*/ 64288 h 97719"/>
                  <a:gd name="connsiteX4" fmla="*/ 303594 w 597629"/>
                  <a:gd name="connsiteY4" fmla="*/ 55373 h 97719"/>
                  <a:gd name="connsiteX5" fmla="*/ 377677 w 597629"/>
                  <a:gd name="connsiteY5" fmla="*/ 48966 h 97719"/>
                  <a:gd name="connsiteX6" fmla="*/ 414722 w 597629"/>
                  <a:gd name="connsiteY6" fmla="*/ 45785 h 97719"/>
                  <a:gd name="connsiteX7" fmla="*/ 433245 w 597629"/>
                  <a:gd name="connsiteY7" fmla="*/ 44245 h 97719"/>
                  <a:gd name="connsiteX8" fmla="*/ 451818 w 597629"/>
                  <a:gd name="connsiteY8" fmla="*/ 43295 h 97719"/>
                  <a:gd name="connsiteX9" fmla="*/ 526091 w 597629"/>
                  <a:gd name="connsiteY9" fmla="*/ 39499 h 97719"/>
                  <a:gd name="connsiteX10" fmla="*/ 563231 w 597629"/>
                  <a:gd name="connsiteY10" fmla="*/ 37655 h 97719"/>
                  <a:gd name="connsiteX11" fmla="*/ 600416 w 597629"/>
                  <a:gd name="connsiteY11" fmla="*/ 37027 h 97719"/>
                  <a:gd name="connsiteX12" fmla="*/ 599548 w 597629"/>
                  <a:gd name="connsiteY12" fmla="*/ 1034 h 97719"/>
                  <a:gd name="connsiteX13" fmla="*/ 562021 w 597629"/>
                  <a:gd name="connsiteY13" fmla="*/ 1674 h 97719"/>
                  <a:gd name="connsiteX14" fmla="*/ 524526 w 597629"/>
                  <a:gd name="connsiteY14" fmla="*/ 3531 h 97719"/>
                  <a:gd name="connsiteX15" fmla="*/ 449549 w 597629"/>
                  <a:gd name="connsiteY15" fmla="*/ 7365 h 97719"/>
                  <a:gd name="connsiteX16" fmla="*/ 430799 w 597629"/>
                  <a:gd name="connsiteY16" fmla="*/ 8322 h 97719"/>
                  <a:gd name="connsiteX17" fmla="*/ 412092 w 597629"/>
                  <a:gd name="connsiteY17" fmla="*/ 9881 h 97719"/>
                  <a:gd name="connsiteX18" fmla="*/ 374686 w 597629"/>
                  <a:gd name="connsiteY18" fmla="*/ 13087 h 97719"/>
                  <a:gd name="connsiteX19" fmla="*/ 299880 w 597629"/>
                  <a:gd name="connsiteY19" fmla="*/ 19563 h 97719"/>
                  <a:gd name="connsiteX20" fmla="*/ 225322 w 597629"/>
                  <a:gd name="connsiteY20" fmla="*/ 28562 h 97719"/>
                  <a:gd name="connsiteX21" fmla="*/ 150890 w 597629"/>
                  <a:gd name="connsiteY21" fmla="*/ 38447 h 97719"/>
                  <a:gd name="connsiteX22" fmla="*/ 2786 w 597629"/>
                  <a:gd name="connsiteY22" fmla="*/ 63376 h 9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7629" h="97719">
                    <a:moveTo>
                      <a:pt x="2786" y="63376"/>
                    </a:moveTo>
                    <a:lnTo>
                      <a:pt x="9471" y="98754"/>
                    </a:lnTo>
                    <a:cubicBezTo>
                      <a:pt x="58017" y="88685"/>
                      <a:pt x="107134" y="81848"/>
                      <a:pt x="156079" y="74072"/>
                    </a:cubicBezTo>
                    <a:cubicBezTo>
                      <a:pt x="180514" y="69877"/>
                      <a:pt x="205183" y="67330"/>
                      <a:pt x="229776" y="64288"/>
                    </a:cubicBezTo>
                    <a:lnTo>
                      <a:pt x="303594" y="55373"/>
                    </a:lnTo>
                    <a:lnTo>
                      <a:pt x="377677" y="48966"/>
                    </a:lnTo>
                    <a:lnTo>
                      <a:pt x="414722" y="45785"/>
                    </a:lnTo>
                    <a:lnTo>
                      <a:pt x="433245" y="44245"/>
                    </a:lnTo>
                    <a:lnTo>
                      <a:pt x="451818" y="43295"/>
                    </a:lnTo>
                    <a:lnTo>
                      <a:pt x="526091" y="39499"/>
                    </a:lnTo>
                    <a:lnTo>
                      <a:pt x="563231" y="37655"/>
                    </a:lnTo>
                    <a:lnTo>
                      <a:pt x="600416" y="37027"/>
                    </a:lnTo>
                    <a:lnTo>
                      <a:pt x="599548" y="1034"/>
                    </a:lnTo>
                    <a:lnTo>
                      <a:pt x="562021" y="1674"/>
                    </a:lnTo>
                    <a:lnTo>
                      <a:pt x="524526" y="3531"/>
                    </a:lnTo>
                    <a:lnTo>
                      <a:pt x="449549" y="7365"/>
                    </a:lnTo>
                    <a:lnTo>
                      <a:pt x="430799" y="8322"/>
                    </a:lnTo>
                    <a:lnTo>
                      <a:pt x="412092" y="9881"/>
                    </a:lnTo>
                    <a:lnTo>
                      <a:pt x="374686" y="13087"/>
                    </a:lnTo>
                    <a:lnTo>
                      <a:pt x="299880" y="19563"/>
                    </a:lnTo>
                    <a:lnTo>
                      <a:pt x="225322" y="28562"/>
                    </a:lnTo>
                    <a:cubicBezTo>
                      <a:pt x="200481" y="31635"/>
                      <a:pt x="175571" y="34214"/>
                      <a:pt x="150890" y="38447"/>
                    </a:cubicBezTo>
                    <a:cubicBezTo>
                      <a:pt x="101444" y="46292"/>
                      <a:pt x="51833" y="53212"/>
                      <a:pt x="2786" y="63376"/>
                    </a:cubicBezTo>
                  </a:path>
                </a:pathLst>
              </a:custGeom>
              <a:solidFill>
                <a:srgbClr val="4BC3C3"/>
              </a:solidFill>
              <a:ln w="6336" cap="flat">
                <a:noFill/>
                <a:prstDash val="solid"/>
                <a:round/>
              </a:ln>
            </p:spPr>
            <p:txBody>
              <a:bodyPr rtlCol="0" anchor="ctr"/>
              <a:lstStyle/>
              <a:p>
                <a:endParaRPr lang="fr-FR"/>
              </a:p>
            </p:txBody>
          </p:sp>
          <p:sp>
            <p:nvSpPr>
              <p:cNvPr id="92" name="Forme libre : forme 91">
                <a:extLst>
                  <a:ext uri="{FF2B5EF4-FFF2-40B4-BE49-F238E27FC236}">
                    <a16:creationId xmlns:a16="http://schemas.microsoft.com/office/drawing/2014/main" id="{C40A500B-F9C7-4C93-863B-57DB386D3E47}"/>
                  </a:ext>
                </a:extLst>
              </p:cNvPr>
              <p:cNvSpPr/>
              <p:nvPr/>
            </p:nvSpPr>
            <p:spPr>
              <a:xfrm rot="5317099" flipV="1">
                <a:off x="22977825" y="5101612"/>
                <a:ext cx="37805" cy="141171"/>
              </a:xfrm>
              <a:custGeom>
                <a:avLst/>
                <a:gdLst>
                  <a:gd name="connsiteX0" fmla="*/ 2938 w 37805"/>
                  <a:gd name="connsiteY0" fmla="*/ 1029 h 141171"/>
                  <a:gd name="connsiteX1" fmla="*/ 38944 w 37805"/>
                  <a:gd name="connsiteY1" fmla="*/ 1029 h 141171"/>
                  <a:gd name="connsiteX2" fmla="*/ 40744 w 37805"/>
                  <a:gd name="connsiteY2" fmla="*/ 141332 h 141171"/>
                  <a:gd name="connsiteX3" fmla="*/ 4744 w 37805"/>
                  <a:gd name="connsiteY3" fmla="*/ 142200 h 141171"/>
                  <a:gd name="connsiteX4" fmla="*/ 2938 w 37805"/>
                  <a:gd name="connsiteY4" fmla="*/ 1029 h 14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5" h="141171">
                    <a:moveTo>
                      <a:pt x="2938" y="1029"/>
                    </a:moveTo>
                    <a:lnTo>
                      <a:pt x="38944" y="1029"/>
                    </a:lnTo>
                    <a:cubicBezTo>
                      <a:pt x="39381" y="47750"/>
                      <a:pt x="39255" y="94339"/>
                      <a:pt x="40744" y="141332"/>
                    </a:cubicBezTo>
                    <a:lnTo>
                      <a:pt x="4744" y="142200"/>
                    </a:lnTo>
                    <a:cubicBezTo>
                      <a:pt x="3262" y="95397"/>
                      <a:pt x="3369" y="48137"/>
                      <a:pt x="2938" y="1029"/>
                    </a:cubicBezTo>
                  </a:path>
                </a:pathLst>
              </a:custGeom>
              <a:solidFill>
                <a:srgbClr val="41A57D"/>
              </a:solidFill>
              <a:ln w="6336" cap="flat">
                <a:noFill/>
                <a:prstDash val="solid"/>
                <a:round/>
              </a:ln>
            </p:spPr>
            <p:txBody>
              <a:bodyPr rtlCol="0" anchor="ctr"/>
              <a:lstStyle/>
              <a:p>
                <a:endParaRPr lang="fr-FR"/>
              </a:p>
            </p:txBody>
          </p:sp>
          <p:sp>
            <p:nvSpPr>
              <p:cNvPr id="93" name="Forme libre : forme 92">
                <a:extLst>
                  <a:ext uri="{FF2B5EF4-FFF2-40B4-BE49-F238E27FC236}">
                    <a16:creationId xmlns:a16="http://schemas.microsoft.com/office/drawing/2014/main" id="{E3822A33-101D-4C18-BAAA-B77B32B762D9}"/>
                  </a:ext>
                </a:extLst>
              </p:cNvPr>
              <p:cNvSpPr/>
              <p:nvPr/>
            </p:nvSpPr>
            <p:spPr>
              <a:xfrm>
                <a:off x="23066863" y="5153403"/>
                <a:ext cx="417981" cy="36005"/>
              </a:xfrm>
              <a:custGeom>
                <a:avLst/>
                <a:gdLst>
                  <a:gd name="connsiteX0" fmla="*/ 1441 w 417981"/>
                  <a:gd name="connsiteY0" fmla="*/ 542 h 36005"/>
                  <a:gd name="connsiteX1" fmla="*/ 419423 w 417981"/>
                  <a:gd name="connsiteY1" fmla="*/ 542 h 36005"/>
                  <a:gd name="connsiteX2" fmla="*/ 419423 w 417981"/>
                  <a:gd name="connsiteY2" fmla="*/ 36548 h 36005"/>
                  <a:gd name="connsiteX3" fmla="*/ 1441 w 417981"/>
                  <a:gd name="connsiteY3" fmla="*/ 36548 h 36005"/>
                </a:gdLst>
                <a:ahLst/>
                <a:cxnLst>
                  <a:cxn ang="0">
                    <a:pos x="connsiteX0" y="connsiteY0"/>
                  </a:cxn>
                  <a:cxn ang="0">
                    <a:pos x="connsiteX1" y="connsiteY1"/>
                  </a:cxn>
                  <a:cxn ang="0">
                    <a:pos x="connsiteX2" y="connsiteY2"/>
                  </a:cxn>
                  <a:cxn ang="0">
                    <a:pos x="connsiteX3" y="connsiteY3"/>
                  </a:cxn>
                </a:cxnLst>
                <a:rect l="l" t="t" r="r" b="b"/>
                <a:pathLst>
                  <a:path w="417981" h="36005">
                    <a:moveTo>
                      <a:pt x="1441" y="542"/>
                    </a:moveTo>
                    <a:lnTo>
                      <a:pt x="419423" y="542"/>
                    </a:lnTo>
                    <a:lnTo>
                      <a:pt x="419423" y="36548"/>
                    </a:lnTo>
                    <a:lnTo>
                      <a:pt x="1441" y="36548"/>
                    </a:lnTo>
                    <a:close/>
                  </a:path>
                </a:pathLst>
              </a:custGeom>
              <a:solidFill>
                <a:srgbClr val="96CD32"/>
              </a:solidFill>
              <a:ln w="6336" cap="flat">
                <a:noFill/>
                <a:prstDash val="solid"/>
                <a:round/>
              </a:ln>
            </p:spPr>
            <p:txBody>
              <a:bodyPr rtlCol="0" anchor="ctr"/>
              <a:lstStyle/>
              <a:p>
                <a:endParaRPr lang="fr-FR"/>
              </a:p>
            </p:txBody>
          </p:sp>
          <p:sp>
            <p:nvSpPr>
              <p:cNvPr id="94" name="Forme libre : forme 93">
                <a:extLst>
                  <a:ext uri="{FF2B5EF4-FFF2-40B4-BE49-F238E27FC236}">
                    <a16:creationId xmlns:a16="http://schemas.microsoft.com/office/drawing/2014/main" id="{E93D9CD5-C335-4C80-8732-E40AB419133B}"/>
                  </a:ext>
                </a:extLst>
              </p:cNvPr>
              <p:cNvSpPr/>
              <p:nvPr/>
            </p:nvSpPr>
            <p:spPr>
              <a:xfrm>
                <a:off x="25076832" y="5153403"/>
                <a:ext cx="288647" cy="36005"/>
              </a:xfrm>
              <a:custGeom>
                <a:avLst/>
                <a:gdLst>
                  <a:gd name="connsiteX0" fmla="*/ 1747 w 288647"/>
                  <a:gd name="connsiteY0" fmla="*/ 542 h 36005"/>
                  <a:gd name="connsiteX1" fmla="*/ 290395 w 288647"/>
                  <a:gd name="connsiteY1" fmla="*/ 542 h 36005"/>
                  <a:gd name="connsiteX2" fmla="*/ 290395 w 288647"/>
                  <a:gd name="connsiteY2" fmla="*/ 36548 h 36005"/>
                  <a:gd name="connsiteX3" fmla="*/ 1747 w 288647"/>
                  <a:gd name="connsiteY3" fmla="*/ 36548 h 36005"/>
                </a:gdLst>
                <a:ahLst/>
                <a:cxnLst>
                  <a:cxn ang="0">
                    <a:pos x="connsiteX0" y="connsiteY0"/>
                  </a:cxn>
                  <a:cxn ang="0">
                    <a:pos x="connsiteX1" y="connsiteY1"/>
                  </a:cxn>
                  <a:cxn ang="0">
                    <a:pos x="connsiteX2" y="connsiteY2"/>
                  </a:cxn>
                  <a:cxn ang="0">
                    <a:pos x="connsiteX3" y="connsiteY3"/>
                  </a:cxn>
                </a:cxnLst>
                <a:rect l="l" t="t" r="r" b="b"/>
                <a:pathLst>
                  <a:path w="288647" h="36005">
                    <a:moveTo>
                      <a:pt x="1747" y="542"/>
                    </a:moveTo>
                    <a:lnTo>
                      <a:pt x="290395" y="542"/>
                    </a:lnTo>
                    <a:lnTo>
                      <a:pt x="290395" y="36548"/>
                    </a:lnTo>
                    <a:lnTo>
                      <a:pt x="1747" y="36548"/>
                    </a:lnTo>
                    <a:close/>
                  </a:path>
                </a:pathLst>
              </a:custGeom>
              <a:solidFill>
                <a:srgbClr val="41A57D"/>
              </a:solidFill>
              <a:ln w="6336" cap="flat">
                <a:noFill/>
                <a:prstDash val="solid"/>
                <a:round/>
              </a:ln>
            </p:spPr>
            <p:txBody>
              <a:bodyPr rtlCol="0" anchor="ctr"/>
              <a:lstStyle/>
              <a:p>
                <a:endParaRPr lang="fr-FR"/>
              </a:p>
            </p:txBody>
          </p:sp>
          <p:sp>
            <p:nvSpPr>
              <p:cNvPr id="95" name="Forme libre : forme 94">
                <a:extLst>
                  <a:ext uri="{FF2B5EF4-FFF2-40B4-BE49-F238E27FC236}">
                    <a16:creationId xmlns:a16="http://schemas.microsoft.com/office/drawing/2014/main" id="{0E8FFE6A-6A9B-4E2B-BF27-7B2462D0CEA2}"/>
                  </a:ext>
                </a:extLst>
              </p:cNvPr>
              <p:cNvSpPr/>
              <p:nvPr/>
            </p:nvSpPr>
            <p:spPr>
              <a:xfrm>
                <a:off x="24694849" y="5153403"/>
                <a:ext cx="140740" cy="36005"/>
              </a:xfrm>
              <a:custGeom>
                <a:avLst/>
                <a:gdLst>
                  <a:gd name="connsiteX0" fmla="*/ 1675 w 140740"/>
                  <a:gd name="connsiteY0" fmla="*/ 542 h 36005"/>
                  <a:gd name="connsiteX1" fmla="*/ 142415 w 140740"/>
                  <a:gd name="connsiteY1" fmla="*/ 542 h 36005"/>
                  <a:gd name="connsiteX2" fmla="*/ 142415 w 140740"/>
                  <a:gd name="connsiteY2" fmla="*/ 36548 h 36005"/>
                  <a:gd name="connsiteX3" fmla="*/ 1675 w 140740"/>
                  <a:gd name="connsiteY3" fmla="*/ 36548 h 36005"/>
                </a:gdLst>
                <a:ahLst/>
                <a:cxnLst>
                  <a:cxn ang="0">
                    <a:pos x="connsiteX0" y="connsiteY0"/>
                  </a:cxn>
                  <a:cxn ang="0">
                    <a:pos x="connsiteX1" y="connsiteY1"/>
                  </a:cxn>
                  <a:cxn ang="0">
                    <a:pos x="connsiteX2" y="connsiteY2"/>
                  </a:cxn>
                  <a:cxn ang="0">
                    <a:pos x="connsiteX3" y="connsiteY3"/>
                  </a:cxn>
                </a:cxnLst>
                <a:rect l="l" t="t" r="r" b="b"/>
                <a:pathLst>
                  <a:path w="140740" h="36005">
                    <a:moveTo>
                      <a:pt x="1675" y="542"/>
                    </a:moveTo>
                    <a:lnTo>
                      <a:pt x="142415" y="542"/>
                    </a:lnTo>
                    <a:lnTo>
                      <a:pt x="142415" y="36548"/>
                    </a:lnTo>
                    <a:lnTo>
                      <a:pt x="1675" y="36548"/>
                    </a:lnTo>
                    <a:close/>
                  </a:path>
                </a:pathLst>
              </a:custGeom>
              <a:solidFill>
                <a:srgbClr val="FFFFFF"/>
              </a:solidFill>
              <a:ln w="6336" cap="flat">
                <a:noFill/>
                <a:prstDash val="solid"/>
                <a:round/>
              </a:ln>
            </p:spPr>
            <p:txBody>
              <a:bodyPr rtlCol="0" anchor="ctr"/>
              <a:lstStyle/>
              <a:p>
                <a:endParaRPr lang="fr-FR"/>
              </a:p>
            </p:txBody>
          </p:sp>
          <p:sp>
            <p:nvSpPr>
              <p:cNvPr id="96" name="Forme libre : forme 95">
                <a:extLst>
                  <a:ext uri="{FF2B5EF4-FFF2-40B4-BE49-F238E27FC236}">
                    <a16:creationId xmlns:a16="http://schemas.microsoft.com/office/drawing/2014/main" id="{64FE9CE3-D123-4091-8613-8FACB071304E}"/>
                  </a:ext>
                </a:extLst>
              </p:cNvPr>
              <p:cNvSpPr/>
              <p:nvPr/>
            </p:nvSpPr>
            <p:spPr>
              <a:xfrm>
                <a:off x="24835590" y="5153403"/>
                <a:ext cx="241267" cy="36005"/>
              </a:xfrm>
              <a:custGeom>
                <a:avLst/>
                <a:gdLst>
                  <a:gd name="connsiteX0" fmla="*/ 1706 w 241267"/>
                  <a:gd name="connsiteY0" fmla="*/ 542 h 36005"/>
                  <a:gd name="connsiteX1" fmla="*/ 242973 w 241267"/>
                  <a:gd name="connsiteY1" fmla="*/ 542 h 36005"/>
                  <a:gd name="connsiteX2" fmla="*/ 242973 w 241267"/>
                  <a:gd name="connsiteY2" fmla="*/ 36548 h 36005"/>
                  <a:gd name="connsiteX3" fmla="*/ 1706 w 241267"/>
                  <a:gd name="connsiteY3" fmla="*/ 36548 h 36005"/>
                </a:gdLst>
                <a:ahLst/>
                <a:cxnLst>
                  <a:cxn ang="0">
                    <a:pos x="connsiteX0" y="connsiteY0"/>
                  </a:cxn>
                  <a:cxn ang="0">
                    <a:pos x="connsiteX1" y="connsiteY1"/>
                  </a:cxn>
                  <a:cxn ang="0">
                    <a:pos x="connsiteX2" y="connsiteY2"/>
                  </a:cxn>
                  <a:cxn ang="0">
                    <a:pos x="connsiteX3" y="connsiteY3"/>
                  </a:cxn>
                </a:cxnLst>
                <a:rect l="l" t="t" r="r" b="b"/>
                <a:pathLst>
                  <a:path w="241267" h="36005">
                    <a:moveTo>
                      <a:pt x="1706" y="542"/>
                    </a:moveTo>
                    <a:lnTo>
                      <a:pt x="242973" y="542"/>
                    </a:lnTo>
                    <a:lnTo>
                      <a:pt x="242973" y="36548"/>
                    </a:lnTo>
                    <a:lnTo>
                      <a:pt x="1706" y="36548"/>
                    </a:lnTo>
                    <a:close/>
                  </a:path>
                </a:pathLst>
              </a:custGeom>
              <a:solidFill>
                <a:srgbClr val="FFBE23"/>
              </a:solidFill>
              <a:ln w="6336" cap="flat">
                <a:noFill/>
                <a:prstDash val="solid"/>
                <a:round/>
              </a:ln>
            </p:spPr>
            <p:txBody>
              <a:bodyPr rtlCol="0" anchor="ctr"/>
              <a:lstStyle/>
              <a:p>
                <a:endParaRPr lang="fr-FR"/>
              </a:p>
            </p:txBody>
          </p:sp>
          <p:sp>
            <p:nvSpPr>
              <p:cNvPr id="97" name="Forme libre : forme 96">
                <a:extLst>
                  <a:ext uri="{FF2B5EF4-FFF2-40B4-BE49-F238E27FC236}">
                    <a16:creationId xmlns:a16="http://schemas.microsoft.com/office/drawing/2014/main" id="{C7A5450A-29C7-43D4-B145-BBCD4D45289D}"/>
                  </a:ext>
                </a:extLst>
              </p:cNvPr>
              <p:cNvSpPr/>
              <p:nvPr/>
            </p:nvSpPr>
            <p:spPr>
              <a:xfrm>
                <a:off x="24308685" y="5153403"/>
                <a:ext cx="386132" cy="36005"/>
              </a:xfrm>
              <a:custGeom>
                <a:avLst/>
                <a:gdLst>
                  <a:gd name="connsiteX0" fmla="*/ 1634 w 386132"/>
                  <a:gd name="connsiteY0" fmla="*/ 542 h 36005"/>
                  <a:gd name="connsiteX1" fmla="*/ 387767 w 386132"/>
                  <a:gd name="connsiteY1" fmla="*/ 542 h 36005"/>
                  <a:gd name="connsiteX2" fmla="*/ 387767 w 386132"/>
                  <a:gd name="connsiteY2" fmla="*/ 36548 h 36005"/>
                  <a:gd name="connsiteX3" fmla="*/ 1634 w 386132"/>
                  <a:gd name="connsiteY3" fmla="*/ 36548 h 36005"/>
                </a:gdLst>
                <a:ahLst/>
                <a:cxnLst>
                  <a:cxn ang="0">
                    <a:pos x="connsiteX0" y="connsiteY0"/>
                  </a:cxn>
                  <a:cxn ang="0">
                    <a:pos x="connsiteX1" y="connsiteY1"/>
                  </a:cxn>
                  <a:cxn ang="0">
                    <a:pos x="connsiteX2" y="connsiteY2"/>
                  </a:cxn>
                  <a:cxn ang="0">
                    <a:pos x="connsiteX3" y="connsiteY3"/>
                  </a:cxn>
                </a:cxnLst>
                <a:rect l="l" t="t" r="r" b="b"/>
                <a:pathLst>
                  <a:path w="386132" h="36005">
                    <a:moveTo>
                      <a:pt x="1634" y="542"/>
                    </a:moveTo>
                    <a:lnTo>
                      <a:pt x="387767" y="542"/>
                    </a:lnTo>
                    <a:lnTo>
                      <a:pt x="387767" y="36548"/>
                    </a:lnTo>
                    <a:lnTo>
                      <a:pt x="1634" y="36548"/>
                    </a:lnTo>
                    <a:close/>
                  </a:path>
                </a:pathLst>
              </a:custGeom>
              <a:solidFill>
                <a:srgbClr val="2382D2"/>
              </a:solidFill>
              <a:ln w="6336" cap="flat">
                <a:noFill/>
                <a:prstDash val="solid"/>
                <a:round/>
              </a:ln>
            </p:spPr>
            <p:txBody>
              <a:bodyPr rtlCol="0" anchor="ctr"/>
              <a:lstStyle/>
              <a:p>
                <a:endParaRPr lang="fr-FR"/>
              </a:p>
            </p:txBody>
          </p:sp>
          <p:sp>
            <p:nvSpPr>
              <p:cNvPr id="98" name="Forme libre : forme 97">
                <a:extLst>
                  <a:ext uri="{FF2B5EF4-FFF2-40B4-BE49-F238E27FC236}">
                    <a16:creationId xmlns:a16="http://schemas.microsoft.com/office/drawing/2014/main" id="{E066FB62-F49D-4698-8403-3C20AE87B16D}"/>
                  </a:ext>
                </a:extLst>
              </p:cNvPr>
              <p:cNvSpPr/>
              <p:nvPr/>
            </p:nvSpPr>
            <p:spPr>
              <a:xfrm>
                <a:off x="23484838" y="5153403"/>
                <a:ext cx="823834" cy="36005"/>
              </a:xfrm>
              <a:custGeom>
                <a:avLst/>
                <a:gdLst>
                  <a:gd name="connsiteX0" fmla="*/ 1539 w 823834"/>
                  <a:gd name="connsiteY0" fmla="*/ 542 h 36005"/>
                  <a:gd name="connsiteX1" fmla="*/ 825373 w 823834"/>
                  <a:gd name="connsiteY1" fmla="*/ 542 h 36005"/>
                  <a:gd name="connsiteX2" fmla="*/ 825373 w 823834"/>
                  <a:gd name="connsiteY2" fmla="*/ 36548 h 36005"/>
                  <a:gd name="connsiteX3" fmla="*/ 1539 w 823834"/>
                  <a:gd name="connsiteY3" fmla="*/ 36548 h 36005"/>
                </a:gdLst>
                <a:ahLst/>
                <a:cxnLst>
                  <a:cxn ang="0">
                    <a:pos x="connsiteX0" y="connsiteY0"/>
                  </a:cxn>
                  <a:cxn ang="0">
                    <a:pos x="connsiteX1" y="connsiteY1"/>
                  </a:cxn>
                  <a:cxn ang="0">
                    <a:pos x="connsiteX2" y="connsiteY2"/>
                  </a:cxn>
                  <a:cxn ang="0">
                    <a:pos x="connsiteX3" y="connsiteY3"/>
                  </a:cxn>
                </a:cxnLst>
                <a:rect l="l" t="t" r="r" b="b"/>
                <a:pathLst>
                  <a:path w="823834" h="36005">
                    <a:moveTo>
                      <a:pt x="1539" y="542"/>
                    </a:moveTo>
                    <a:lnTo>
                      <a:pt x="825373" y="542"/>
                    </a:lnTo>
                    <a:lnTo>
                      <a:pt x="825373" y="36548"/>
                    </a:lnTo>
                    <a:lnTo>
                      <a:pt x="1539" y="36548"/>
                    </a:lnTo>
                    <a:close/>
                  </a:path>
                </a:pathLst>
              </a:custGeom>
              <a:solidFill>
                <a:srgbClr val="FFFFFF"/>
              </a:solidFill>
              <a:ln w="6336" cap="flat">
                <a:noFill/>
                <a:prstDash val="solid"/>
                <a:round/>
              </a:ln>
            </p:spPr>
            <p:txBody>
              <a:bodyPr rtlCol="0" anchor="ctr"/>
              <a:lstStyle/>
              <a:p>
                <a:endParaRPr lang="fr-FR"/>
              </a:p>
            </p:txBody>
          </p:sp>
        </p:grpSp>
        <p:grpSp>
          <p:nvGrpSpPr>
            <p:cNvPr id="99" name="Graphique 17">
              <a:extLst>
                <a:ext uri="{FF2B5EF4-FFF2-40B4-BE49-F238E27FC236}">
                  <a16:creationId xmlns:a16="http://schemas.microsoft.com/office/drawing/2014/main" id="{B7122196-B821-423B-AF42-0EC61FC1E32F}"/>
                </a:ext>
              </a:extLst>
            </p:cNvPr>
            <p:cNvGrpSpPr/>
            <p:nvPr/>
          </p:nvGrpSpPr>
          <p:grpSpPr>
            <a:xfrm>
              <a:off x="16139738" y="5153403"/>
              <a:ext cx="9134864" cy="3121737"/>
              <a:chOff x="16139738" y="5153403"/>
              <a:chExt cx="9134864" cy="3121737"/>
            </a:xfrm>
          </p:grpSpPr>
          <p:sp>
            <p:nvSpPr>
              <p:cNvPr id="100" name="Forme libre : forme 99">
                <a:extLst>
                  <a:ext uri="{FF2B5EF4-FFF2-40B4-BE49-F238E27FC236}">
                    <a16:creationId xmlns:a16="http://schemas.microsoft.com/office/drawing/2014/main" id="{A8BC4D1B-9452-4B24-A2EF-15FCBFEDBD65}"/>
                  </a:ext>
                </a:extLst>
              </p:cNvPr>
              <p:cNvSpPr/>
              <p:nvPr/>
            </p:nvSpPr>
            <p:spPr>
              <a:xfrm>
                <a:off x="16947511" y="7959883"/>
                <a:ext cx="302056" cy="155910"/>
              </a:xfrm>
              <a:custGeom>
                <a:avLst/>
                <a:gdLst>
                  <a:gd name="connsiteX0" fmla="*/ 1064 w 302056"/>
                  <a:gd name="connsiteY0" fmla="*/ 124053 h 155910"/>
                  <a:gd name="connsiteX1" fmla="*/ 13503 w 302056"/>
                  <a:gd name="connsiteY1" fmla="*/ 157835 h 155910"/>
                  <a:gd name="connsiteX2" fmla="*/ 87175 w 302056"/>
                  <a:gd name="connsiteY2" fmla="*/ 129953 h 155910"/>
                  <a:gd name="connsiteX3" fmla="*/ 159877 w 302056"/>
                  <a:gd name="connsiteY3" fmla="*/ 99676 h 155910"/>
                  <a:gd name="connsiteX4" fmla="*/ 231857 w 302056"/>
                  <a:gd name="connsiteY4" fmla="*/ 67763 h 155910"/>
                  <a:gd name="connsiteX5" fmla="*/ 303120 w 302056"/>
                  <a:gd name="connsiteY5" fmla="*/ 34318 h 155910"/>
                  <a:gd name="connsiteX6" fmla="*/ 287418 w 302056"/>
                  <a:gd name="connsiteY6" fmla="*/ 1924 h 155910"/>
                  <a:gd name="connsiteX7" fmla="*/ 216914 w 302056"/>
                  <a:gd name="connsiteY7" fmla="*/ 35002 h 155910"/>
                  <a:gd name="connsiteX8" fmla="*/ 145740 w 302056"/>
                  <a:gd name="connsiteY8" fmla="*/ 66566 h 155910"/>
                  <a:gd name="connsiteX9" fmla="*/ 73868 w 302056"/>
                  <a:gd name="connsiteY9" fmla="*/ 96501 h 155910"/>
                  <a:gd name="connsiteX10" fmla="*/ 1064 w 302056"/>
                  <a:gd name="connsiteY10" fmla="*/ 124053 h 15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2056" h="155910">
                    <a:moveTo>
                      <a:pt x="1064" y="124053"/>
                    </a:moveTo>
                    <a:lnTo>
                      <a:pt x="13503" y="157835"/>
                    </a:lnTo>
                    <a:lnTo>
                      <a:pt x="87175" y="129953"/>
                    </a:lnTo>
                    <a:lnTo>
                      <a:pt x="159877" y="99676"/>
                    </a:lnTo>
                    <a:cubicBezTo>
                      <a:pt x="184274" y="89942"/>
                      <a:pt x="207891" y="78466"/>
                      <a:pt x="231857" y="67763"/>
                    </a:cubicBezTo>
                    <a:cubicBezTo>
                      <a:pt x="255753" y="56902"/>
                      <a:pt x="279731" y="46218"/>
                      <a:pt x="303120" y="34318"/>
                    </a:cubicBezTo>
                    <a:lnTo>
                      <a:pt x="287418" y="1924"/>
                    </a:lnTo>
                    <a:cubicBezTo>
                      <a:pt x="264263" y="13704"/>
                      <a:pt x="240551" y="24268"/>
                      <a:pt x="216914" y="35002"/>
                    </a:cubicBezTo>
                    <a:cubicBezTo>
                      <a:pt x="193221" y="45591"/>
                      <a:pt x="169851" y="56953"/>
                      <a:pt x="145740" y="66566"/>
                    </a:cubicBezTo>
                    <a:lnTo>
                      <a:pt x="73868" y="96501"/>
                    </a:lnTo>
                    <a:lnTo>
                      <a:pt x="1064" y="124053"/>
                    </a:lnTo>
                    <a:close/>
                  </a:path>
                </a:pathLst>
              </a:custGeom>
              <a:solidFill>
                <a:srgbClr val="41A57D"/>
              </a:solidFill>
              <a:ln w="6336" cap="flat">
                <a:noFill/>
                <a:prstDash val="solid"/>
                <a:round/>
              </a:ln>
            </p:spPr>
            <p:txBody>
              <a:bodyPr rtlCol="0" anchor="ctr"/>
              <a:lstStyle/>
              <a:p>
                <a:endParaRPr lang="fr-FR"/>
              </a:p>
            </p:txBody>
          </p:sp>
          <p:sp>
            <p:nvSpPr>
              <p:cNvPr id="101" name="Forme libre : forme 100">
                <a:extLst>
                  <a:ext uri="{FF2B5EF4-FFF2-40B4-BE49-F238E27FC236}">
                    <a16:creationId xmlns:a16="http://schemas.microsoft.com/office/drawing/2014/main" id="{E68AF3C6-19F5-4272-B312-5B3978FF5E46}"/>
                  </a:ext>
                </a:extLst>
              </p:cNvPr>
              <p:cNvSpPr/>
              <p:nvPr/>
            </p:nvSpPr>
            <p:spPr>
              <a:xfrm>
                <a:off x="16552152" y="8160968"/>
                <a:ext cx="156905" cy="70560"/>
              </a:xfrm>
              <a:custGeom>
                <a:avLst/>
                <a:gdLst>
                  <a:gd name="connsiteX0" fmla="*/ 928 w 156905"/>
                  <a:gd name="connsiteY0" fmla="*/ 37321 h 70560"/>
                  <a:gd name="connsiteX1" fmla="*/ 8386 w 156905"/>
                  <a:gd name="connsiteY1" fmla="*/ 72541 h 70560"/>
                  <a:gd name="connsiteX2" fmla="*/ 83420 w 156905"/>
                  <a:gd name="connsiteY2" fmla="*/ 55939 h 70560"/>
                  <a:gd name="connsiteX3" fmla="*/ 157833 w 156905"/>
                  <a:gd name="connsiteY3" fmla="*/ 36745 h 70560"/>
                  <a:gd name="connsiteX4" fmla="*/ 148480 w 156905"/>
                  <a:gd name="connsiteY4" fmla="*/ 1981 h 70560"/>
                  <a:gd name="connsiteX5" fmla="*/ 75005 w 156905"/>
                  <a:gd name="connsiteY5" fmla="*/ 20934 h 70560"/>
                  <a:gd name="connsiteX6" fmla="*/ 928 w 156905"/>
                  <a:gd name="connsiteY6" fmla="*/ 37321 h 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905" h="70560">
                    <a:moveTo>
                      <a:pt x="928" y="37321"/>
                    </a:moveTo>
                    <a:lnTo>
                      <a:pt x="8386" y="72541"/>
                    </a:lnTo>
                    <a:cubicBezTo>
                      <a:pt x="33391" y="66984"/>
                      <a:pt x="58504" y="61870"/>
                      <a:pt x="83420" y="55939"/>
                    </a:cubicBezTo>
                    <a:lnTo>
                      <a:pt x="157833" y="36745"/>
                    </a:lnTo>
                    <a:lnTo>
                      <a:pt x="148480" y="1981"/>
                    </a:lnTo>
                    <a:lnTo>
                      <a:pt x="75005" y="20934"/>
                    </a:lnTo>
                    <a:cubicBezTo>
                      <a:pt x="50406" y="26790"/>
                      <a:pt x="25616" y="31834"/>
                      <a:pt x="928" y="37321"/>
                    </a:cubicBezTo>
                  </a:path>
                </a:pathLst>
              </a:custGeom>
              <a:solidFill>
                <a:srgbClr val="FFFFFF"/>
              </a:solidFill>
              <a:ln w="6336" cap="flat">
                <a:noFill/>
                <a:prstDash val="solid"/>
                <a:round/>
              </a:ln>
            </p:spPr>
            <p:txBody>
              <a:bodyPr rtlCol="0" anchor="ctr"/>
              <a:lstStyle/>
              <a:p>
                <a:endParaRPr lang="fr-FR"/>
              </a:p>
            </p:txBody>
          </p:sp>
          <p:sp>
            <p:nvSpPr>
              <p:cNvPr id="102" name="Forme libre : forme 101">
                <a:extLst>
                  <a:ext uri="{FF2B5EF4-FFF2-40B4-BE49-F238E27FC236}">
                    <a16:creationId xmlns:a16="http://schemas.microsoft.com/office/drawing/2014/main" id="{2E1E3CC4-F659-4FC3-B27B-713347B3753A}"/>
                  </a:ext>
                </a:extLst>
              </p:cNvPr>
              <p:cNvSpPr/>
              <p:nvPr/>
            </p:nvSpPr>
            <p:spPr>
              <a:xfrm>
                <a:off x="16699705" y="8082025"/>
                <a:ext cx="260252" cy="113720"/>
              </a:xfrm>
              <a:custGeom>
                <a:avLst/>
                <a:gdLst>
                  <a:gd name="connsiteX0" fmla="*/ 983 w 260252"/>
                  <a:gd name="connsiteY0" fmla="*/ 80916 h 113720"/>
                  <a:gd name="connsiteX1" fmla="*/ 10342 w 260252"/>
                  <a:gd name="connsiteY1" fmla="*/ 115680 h 113720"/>
                  <a:gd name="connsiteX2" fmla="*/ 73697 w 260252"/>
                  <a:gd name="connsiteY2" fmla="*/ 97715 h 113720"/>
                  <a:gd name="connsiteX3" fmla="*/ 136793 w 260252"/>
                  <a:gd name="connsiteY3" fmla="*/ 78837 h 113720"/>
                  <a:gd name="connsiteX4" fmla="*/ 199185 w 260252"/>
                  <a:gd name="connsiteY4" fmla="*/ 57761 h 113720"/>
                  <a:gd name="connsiteX5" fmla="*/ 230381 w 260252"/>
                  <a:gd name="connsiteY5" fmla="*/ 47217 h 113720"/>
                  <a:gd name="connsiteX6" fmla="*/ 261235 w 260252"/>
                  <a:gd name="connsiteY6" fmla="*/ 35747 h 113720"/>
                  <a:gd name="connsiteX7" fmla="*/ 248796 w 260252"/>
                  <a:gd name="connsiteY7" fmla="*/ 1959 h 113720"/>
                  <a:gd name="connsiteX8" fmla="*/ 218303 w 260252"/>
                  <a:gd name="connsiteY8" fmla="*/ 13302 h 113720"/>
                  <a:gd name="connsiteX9" fmla="*/ 187487 w 260252"/>
                  <a:gd name="connsiteY9" fmla="*/ 23707 h 113720"/>
                  <a:gd name="connsiteX10" fmla="*/ 125862 w 260252"/>
                  <a:gd name="connsiteY10" fmla="*/ 44536 h 113720"/>
                  <a:gd name="connsiteX11" fmla="*/ 63546 w 260252"/>
                  <a:gd name="connsiteY11" fmla="*/ 63179 h 113720"/>
                  <a:gd name="connsiteX12" fmla="*/ 983 w 260252"/>
                  <a:gd name="connsiteY12" fmla="*/ 80916 h 11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52" h="113720">
                    <a:moveTo>
                      <a:pt x="983" y="80916"/>
                    </a:moveTo>
                    <a:lnTo>
                      <a:pt x="10342" y="115680"/>
                    </a:lnTo>
                    <a:cubicBezTo>
                      <a:pt x="31691" y="110528"/>
                      <a:pt x="52647" y="103957"/>
                      <a:pt x="73697" y="97715"/>
                    </a:cubicBezTo>
                    <a:lnTo>
                      <a:pt x="136793" y="78837"/>
                    </a:lnTo>
                    <a:lnTo>
                      <a:pt x="199185" y="57761"/>
                    </a:lnTo>
                    <a:lnTo>
                      <a:pt x="230381" y="47217"/>
                    </a:lnTo>
                    <a:cubicBezTo>
                      <a:pt x="240754" y="43643"/>
                      <a:pt x="250944" y="39556"/>
                      <a:pt x="261235" y="35747"/>
                    </a:cubicBezTo>
                    <a:lnTo>
                      <a:pt x="248796" y="1959"/>
                    </a:lnTo>
                    <a:cubicBezTo>
                      <a:pt x="238625" y="5723"/>
                      <a:pt x="228556" y="9773"/>
                      <a:pt x="218303" y="13302"/>
                    </a:cubicBezTo>
                    <a:lnTo>
                      <a:pt x="187487" y="23707"/>
                    </a:lnTo>
                    <a:lnTo>
                      <a:pt x="125862" y="44536"/>
                    </a:lnTo>
                    <a:lnTo>
                      <a:pt x="63546" y="63179"/>
                    </a:lnTo>
                    <a:cubicBezTo>
                      <a:pt x="42761" y="69339"/>
                      <a:pt x="22065" y="75834"/>
                      <a:pt x="983" y="80916"/>
                    </a:cubicBezTo>
                  </a:path>
                </a:pathLst>
              </a:custGeom>
              <a:solidFill>
                <a:srgbClr val="FFBE23"/>
              </a:solidFill>
              <a:ln w="6336" cap="flat">
                <a:noFill/>
                <a:prstDash val="solid"/>
                <a:round/>
              </a:ln>
            </p:spPr>
            <p:txBody>
              <a:bodyPr rtlCol="0" anchor="ctr"/>
              <a:lstStyle/>
              <a:p>
                <a:endParaRPr lang="fr-FR"/>
              </a:p>
            </p:txBody>
          </p:sp>
          <p:sp>
            <p:nvSpPr>
              <p:cNvPr id="103" name="Forme libre : forme 102">
                <a:extLst>
                  <a:ext uri="{FF2B5EF4-FFF2-40B4-BE49-F238E27FC236}">
                    <a16:creationId xmlns:a16="http://schemas.microsoft.com/office/drawing/2014/main" id="{ADCF28F5-2782-4F9B-9AB8-AB8E79F4AE23}"/>
                  </a:ext>
                </a:extLst>
              </p:cNvPr>
              <p:cNvSpPr/>
              <p:nvPr/>
            </p:nvSpPr>
            <p:spPr>
              <a:xfrm rot="5191723" flipV="1">
                <a:off x="16316550" y="8031836"/>
                <a:ext cx="66492" cy="420116"/>
              </a:xfrm>
              <a:custGeom>
                <a:avLst/>
                <a:gdLst>
                  <a:gd name="connsiteX0" fmla="*/ 31305 w 66492"/>
                  <a:gd name="connsiteY0" fmla="*/ 1994 h 420116"/>
                  <a:gd name="connsiteX1" fmla="*/ 67311 w 66492"/>
                  <a:gd name="connsiteY1" fmla="*/ 1994 h 420116"/>
                  <a:gd name="connsiteX2" fmla="*/ 36425 w 66492"/>
                  <a:gd name="connsiteY2" fmla="*/ 422111 h 420116"/>
                  <a:gd name="connsiteX3" fmla="*/ 819 w 66492"/>
                  <a:gd name="connsiteY3" fmla="*/ 416794 h 420116"/>
                  <a:gd name="connsiteX4" fmla="*/ 31305 w 66492"/>
                  <a:gd name="connsiteY4" fmla="*/ 1994 h 42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92" h="420116">
                    <a:moveTo>
                      <a:pt x="31305" y="1994"/>
                    </a:moveTo>
                    <a:lnTo>
                      <a:pt x="67311" y="1994"/>
                    </a:lnTo>
                    <a:cubicBezTo>
                      <a:pt x="67336" y="142506"/>
                      <a:pt x="57165" y="283082"/>
                      <a:pt x="36425" y="422111"/>
                    </a:cubicBezTo>
                    <a:lnTo>
                      <a:pt x="819" y="416794"/>
                    </a:lnTo>
                    <a:cubicBezTo>
                      <a:pt x="21286" y="279546"/>
                      <a:pt x="31330" y="140776"/>
                      <a:pt x="31305" y="1994"/>
                    </a:cubicBezTo>
                  </a:path>
                </a:pathLst>
              </a:custGeom>
              <a:solidFill>
                <a:srgbClr val="2382D2"/>
              </a:solidFill>
              <a:ln w="6336" cap="flat">
                <a:noFill/>
                <a:prstDash val="solid"/>
                <a:round/>
              </a:ln>
            </p:spPr>
            <p:txBody>
              <a:bodyPr rtlCol="0" anchor="ctr"/>
              <a:lstStyle/>
              <a:p>
                <a:endParaRPr lang="fr-FR"/>
              </a:p>
            </p:txBody>
          </p:sp>
          <p:sp>
            <p:nvSpPr>
              <p:cNvPr id="104" name="Forme libre : forme 103">
                <a:extLst>
                  <a:ext uri="{FF2B5EF4-FFF2-40B4-BE49-F238E27FC236}">
                    <a16:creationId xmlns:a16="http://schemas.microsoft.com/office/drawing/2014/main" id="{840B59A9-C4B8-46FF-BB2C-D2EBCB098CA0}"/>
                  </a:ext>
                </a:extLst>
              </p:cNvPr>
              <p:cNvSpPr/>
              <p:nvPr/>
            </p:nvSpPr>
            <p:spPr>
              <a:xfrm>
                <a:off x="17233865" y="7675963"/>
                <a:ext cx="508547" cy="316320"/>
              </a:xfrm>
              <a:custGeom>
                <a:avLst/>
                <a:gdLst>
                  <a:gd name="connsiteX0" fmla="*/ 1171 w 508547"/>
                  <a:gd name="connsiteY0" fmla="*/ 285767 h 316320"/>
                  <a:gd name="connsiteX1" fmla="*/ 16873 w 508547"/>
                  <a:gd name="connsiteY1" fmla="*/ 318167 h 316320"/>
                  <a:gd name="connsiteX2" fmla="*/ 80894 w 508547"/>
                  <a:gd name="connsiteY2" fmla="*/ 286616 h 316320"/>
                  <a:gd name="connsiteX3" fmla="*/ 143983 w 508547"/>
                  <a:gd name="connsiteY3" fmla="*/ 253285 h 316320"/>
                  <a:gd name="connsiteX4" fmla="*/ 175502 w 508547"/>
                  <a:gd name="connsiteY4" fmla="*/ 236575 h 316320"/>
                  <a:gd name="connsiteX5" fmla="*/ 206546 w 508547"/>
                  <a:gd name="connsiteY5" fmla="*/ 219015 h 316320"/>
                  <a:gd name="connsiteX6" fmla="*/ 268590 w 508547"/>
                  <a:gd name="connsiteY6" fmla="*/ 183821 h 316320"/>
                  <a:gd name="connsiteX7" fmla="*/ 329721 w 508547"/>
                  <a:gd name="connsiteY7" fmla="*/ 147112 h 316320"/>
                  <a:gd name="connsiteX8" fmla="*/ 360207 w 508547"/>
                  <a:gd name="connsiteY8" fmla="*/ 128627 h 316320"/>
                  <a:gd name="connsiteX9" fmla="*/ 390314 w 508547"/>
                  <a:gd name="connsiteY9" fmla="*/ 109547 h 316320"/>
                  <a:gd name="connsiteX10" fmla="*/ 450412 w 508547"/>
                  <a:gd name="connsiteY10" fmla="*/ 71209 h 316320"/>
                  <a:gd name="connsiteX11" fmla="*/ 509718 w 508547"/>
                  <a:gd name="connsiteY11" fmla="*/ 31700 h 316320"/>
                  <a:gd name="connsiteX12" fmla="*/ 489599 w 508547"/>
                  <a:gd name="connsiteY12" fmla="*/ 1847 h 316320"/>
                  <a:gd name="connsiteX13" fmla="*/ 430730 w 508547"/>
                  <a:gd name="connsiteY13" fmla="*/ 41065 h 316320"/>
                  <a:gd name="connsiteX14" fmla="*/ 371107 w 508547"/>
                  <a:gd name="connsiteY14" fmla="*/ 79092 h 316320"/>
                  <a:gd name="connsiteX15" fmla="*/ 341248 w 508547"/>
                  <a:gd name="connsiteY15" fmla="*/ 98027 h 316320"/>
                  <a:gd name="connsiteX16" fmla="*/ 311021 w 508547"/>
                  <a:gd name="connsiteY16" fmla="*/ 116347 h 316320"/>
                  <a:gd name="connsiteX17" fmla="*/ 250422 w 508547"/>
                  <a:gd name="connsiteY17" fmla="*/ 152739 h 316320"/>
                  <a:gd name="connsiteX18" fmla="*/ 188955 w 508547"/>
                  <a:gd name="connsiteY18" fmla="*/ 187604 h 316320"/>
                  <a:gd name="connsiteX19" fmla="*/ 158197 w 508547"/>
                  <a:gd name="connsiteY19" fmla="*/ 205005 h 316320"/>
                  <a:gd name="connsiteX20" fmla="*/ 126988 w 508547"/>
                  <a:gd name="connsiteY20" fmla="*/ 221550 h 316320"/>
                  <a:gd name="connsiteX21" fmla="*/ 64526 w 508547"/>
                  <a:gd name="connsiteY21" fmla="*/ 254552 h 316320"/>
                  <a:gd name="connsiteX22" fmla="*/ 1171 w 508547"/>
                  <a:gd name="connsiteY22" fmla="*/ 285767 h 3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8547" h="316320">
                    <a:moveTo>
                      <a:pt x="1171" y="285767"/>
                    </a:moveTo>
                    <a:lnTo>
                      <a:pt x="16873" y="318167"/>
                    </a:lnTo>
                    <a:lnTo>
                      <a:pt x="80894" y="286616"/>
                    </a:lnTo>
                    <a:lnTo>
                      <a:pt x="143983" y="253285"/>
                    </a:lnTo>
                    <a:lnTo>
                      <a:pt x="175502" y="236575"/>
                    </a:lnTo>
                    <a:lnTo>
                      <a:pt x="206546" y="219015"/>
                    </a:lnTo>
                    <a:lnTo>
                      <a:pt x="268590" y="183821"/>
                    </a:lnTo>
                    <a:lnTo>
                      <a:pt x="329721" y="147112"/>
                    </a:lnTo>
                    <a:cubicBezTo>
                      <a:pt x="339873" y="140940"/>
                      <a:pt x="350176" y="134996"/>
                      <a:pt x="360207" y="128627"/>
                    </a:cubicBezTo>
                    <a:lnTo>
                      <a:pt x="390314" y="109547"/>
                    </a:lnTo>
                    <a:cubicBezTo>
                      <a:pt x="410332" y="96747"/>
                      <a:pt x="430559" y="84257"/>
                      <a:pt x="450412" y="71209"/>
                    </a:cubicBezTo>
                    <a:lnTo>
                      <a:pt x="509718" y="31700"/>
                    </a:lnTo>
                    <a:lnTo>
                      <a:pt x="489599" y="1847"/>
                    </a:lnTo>
                    <a:lnTo>
                      <a:pt x="430730" y="41065"/>
                    </a:lnTo>
                    <a:cubicBezTo>
                      <a:pt x="411029" y="54011"/>
                      <a:pt x="390973" y="66394"/>
                      <a:pt x="371107" y="79092"/>
                    </a:cubicBezTo>
                    <a:lnTo>
                      <a:pt x="341248" y="98027"/>
                    </a:lnTo>
                    <a:cubicBezTo>
                      <a:pt x="331299" y="104345"/>
                      <a:pt x="321090" y="110225"/>
                      <a:pt x="311021" y="116347"/>
                    </a:cubicBezTo>
                    <a:lnTo>
                      <a:pt x="250422" y="152739"/>
                    </a:lnTo>
                    <a:lnTo>
                      <a:pt x="188955" y="187604"/>
                    </a:lnTo>
                    <a:lnTo>
                      <a:pt x="158197" y="205005"/>
                    </a:lnTo>
                    <a:lnTo>
                      <a:pt x="126988" y="221550"/>
                    </a:lnTo>
                    <a:lnTo>
                      <a:pt x="64526" y="254552"/>
                    </a:lnTo>
                    <a:lnTo>
                      <a:pt x="1171" y="285767"/>
                    </a:lnTo>
                    <a:close/>
                  </a:path>
                </a:pathLst>
              </a:custGeom>
              <a:solidFill>
                <a:srgbClr val="4BC3C3"/>
              </a:solidFill>
              <a:ln w="6336" cap="flat">
                <a:noFill/>
                <a:prstDash val="solid"/>
                <a:round/>
              </a:ln>
            </p:spPr>
            <p:txBody>
              <a:bodyPr rtlCol="0" anchor="ctr"/>
              <a:lstStyle/>
              <a:p>
                <a:endParaRPr lang="fr-FR"/>
              </a:p>
            </p:txBody>
          </p:sp>
          <p:sp>
            <p:nvSpPr>
              <p:cNvPr id="105" name="Forme libre : forme 104">
                <a:extLst>
                  <a:ext uri="{FF2B5EF4-FFF2-40B4-BE49-F238E27FC236}">
                    <a16:creationId xmlns:a16="http://schemas.microsoft.com/office/drawing/2014/main" id="{E53F14E0-E84A-4B86-9259-24F85351D039}"/>
                  </a:ext>
                </a:extLst>
              </p:cNvPr>
              <p:cNvSpPr/>
              <p:nvPr/>
            </p:nvSpPr>
            <p:spPr>
              <a:xfrm rot="3360808" flipV="1">
                <a:off x="17842696" y="7431067"/>
                <a:ext cx="45853" cy="328087"/>
              </a:xfrm>
              <a:custGeom>
                <a:avLst/>
                <a:gdLst>
                  <a:gd name="connsiteX0" fmla="*/ 11161 w 45853"/>
                  <a:gd name="connsiteY0" fmla="*/ 1779 h 328087"/>
                  <a:gd name="connsiteX1" fmla="*/ 47161 w 45853"/>
                  <a:gd name="connsiteY1" fmla="*/ 1779 h 328087"/>
                  <a:gd name="connsiteX2" fmla="*/ 37250 w 45853"/>
                  <a:gd name="connsiteY2" fmla="*/ 329866 h 328087"/>
                  <a:gd name="connsiteX3" fmla="*/ 1308 w 45853"/>
                  <a:gd name="connsiteY3" fmla="*/ 327782 h 328087"/>
                  <a:gd name="connsiteX4" fmla="*/ 11161 w 45853"/>
                  <a:gd name="connsiteY4" fmla="*/ 1779 h 328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53" h="328087">
                    <a:moveTo>
                      <a:pt x="11161" y="1779"/>
                    </a:moveTo>
                    <a:lnTo>
                      <a:pt x="47161" y="1779"/>
                    </a:lnTo>
                    <a:cubicBezTo>
                      <a:pt x="46901" y="111247"/>
                      <a:pt x="43701" y="220683"/>
                      <a:pt x="37250" y="329866"/>
                    </a:cubicBezTo>
                    <a:lnTo>
                      <a:pt x="1308" y="327782"/>
                    </a:lnTo>
                    <a:cubicBezTo>
                      <a:pt x="7727" y="219181"/>
                      <a:pt x="10901" y="110461"/>
                      <a:pt x="11161" y="1779"/>
                    </a:cubicBezTo>
                  </a:path>
                </a:pathLst>
              </a:custGeom>
              <a:solidFill>
                <a:srgbClr val="FFFFFF"/>
              </a:solidFill>
              <a:ln w="6336" cap="flat">
                <a:noFill/>
                <a:prstDash val="solid"/>
                <a:round/>
              </a:ln>
            </p:spPr>
            <p:txBody>
              <a:bodyPr rtlCol="0" anchor="ctr"/>
              <a:lstStyle/>
              <a:p>
                <a:endParaRPr lang="fr-FR"/>
              </a:p>
            </p:txBody>
          </p:sp>
          <p:sp>
            <p:nvSpPr>
              <p:cNvPr id="106" name="Forme libre : forme 105">
                <a:extLst>
                  <a:ext uri="{FF2B5EF4-FFF2-40B4-BE49-F238E27FC236}">
                    <a16:creationId xmlns:a16="http://schemas.microsoft.com/office/drawing/2014/main" id="{22BFE637-2816-4FC4-86D3-AE6925A8F187}"/>
                  </a:ext>
                </a:extLst>
              </p:cNvPr>
              <p:cNvSpPr/>
              <p:nvPr/>
            </p:nvSpPr>
            <p:spPr>
              <a:xfrm>
                <a:off x="17987095" y="7322997"/>
                <a:ext cx="228232" cy="191206"/>
              </a:xfrm>
              <a:custGeom>
                <a:avLst/>
                <a:gdLst>
                  <a:gd name="connsiteX0" fmla="*/ 1386 w 228232"/>
                  <a:gd name="connsiteY0" fmla="*/ 164296 h 191206"/>
                  <a:gd name="connsiteX1" fmla="*/ 23204 w 228232"/>
                  <a:gd name="connsiteY1" fmla="*/ 192932 h 191206"/>
                  <a:gd name="connsiteX2" fmla="*/ 127153 w 228232"/>
                  <a:gd name="connsiteY2" fmla="*/ 112163 h 191206"/>
                  <a:gd name="connsiteX3" fmla="*/ 229619 w 228232"/>
                  <a:gd name="connsiteY3" fmla="*/ 29601 h 191206"/>
                  <a:gd name="connsiteX4" fmla="*/ 206838 w 228232"/>
                  <a:gd name="connsiteY4" fmla="*/ 1725 h 191206"/>
                  <a:gd name="connsiteX5" fmla="*/ 104809 w 228232"/>
                  <a:gd name="connsiteY5" fmla="*/ 83939 h 191206"/>
                  <a:gd name="connsiteX6" fmla="*/ 1386 w 228232"/>
                  <a:gd name="connsiteY6" fmla="*/ 164296 h 19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232" h="191206">
                    <a:moveTo>
                      <a:pt x="1386" y="164296"/>
                    </a:moveTo>
                    <a:lnTo>
                      <a:pt x="23204" y="192932"/>
                    </a:lnTo>
                    <a:cubicBezTo>
                      <a:pt x="58044" y="166247"/>
                      <a:pt x="92687" y="139310"/>
                      <a:pt x="127153" y="112163"/>
                    </a:cubicBezTo>
                    <a:cubicBezTo>
                      <a:pt x="161334" y="84674"/>
                      <a:pt x="195882" y="57609"/>
                      <a:pt x="229619" y="29601"/>
                    </a:cubicBezTo>
                    <a:lnTo>
                      <a:pt x="206838" y="1725"/>
                    </a:lnTo>
                    <a:cubicBezTo>
                      <a:pt x="173215" y="29632"/>
                      <a:pt x="138838" y="56557"/>
                      <a:pt x="104809" y="83939"/>
                    </a:cubicBezTo>
                    <a:cubicBezTo>
                      <a:pt x="70508" y="110946"/>
                      <a:pt x="36042" y="137757"/>
                      <a:pt x="1386" y="164296"/>
                    </a:cubicBezTo>
                  </a:path>
                </a:pathLst>
              </a:custGeom>
              <a:solidFill>
                <a:srgbClr val="96CD32"/>
              </a:solidFill>
              <a:ln w="6336" cap="flat">
                <a:noFill/>
                <a:prstDash val="solid"/>
                <a:round/>
              </a:ln>
            </p:spPr>
            <p:txBody>
              <a:bodyPr rtlCol="0" anchor="ctr"/>
              <a:lstStyle/>
              <a:p>
                <a:endParaRPr lang="fr-FR"/>
              </a:p>
            </p:txBody>
          </p:sp>
          <p:sp>
            <p:nvSpPr>
              <p:cNvPr id="107" name="Forme libre : forme 106">
                <a:extLst>
                  <a:ext uri="{FF2B5EF4-FFF2-40B4-BE49-F238E27FC236}">
                    <a16:creationId xmlns:a16="http://schemas.microsoft.com/office/drawing/2014/main" id="{2DAF3CB5-7111-45E4-86B6-E55C9A9F8F3F}"/>
                  </a:ext>
                </a:extLst>
              </p:cNvPr>
              <p:cNvSpPr/>
              <p:nvPr/>
            </p:nvSpPr>
            <p:spPr>
              <a:xfrm rot="3044127" flipV="1">
                <a:off x="18423619" y="6800427"/>
                <a:ext cx="52703" cy="649198"/>
              </a:xfrm>
              <a:custGeom>
                <a:avLst/>
                <a:gdLst>
                  <a:gd name="connsiteX0" fmla="*/ 18178 w 52703"/>
                  <a:gd name="connsiteY0" fmla="*/ 1612 h 649198"/>
                  <a:gd name="connsiteX1" fmla="*/ 54177 w 52703"/>
                  <a:gd name="connsiteY1" fmla="*/ 1612 h 649198"/>
                  <a:gd name="connsiteX2" fmla="*/ 37448 w 52703"/>
                  <a:gd name="connsiteY2" fmla="*/ 650810 h 649198"/>
                  <a:gd name="connsiteX3" fmla="*/ 1474 w 52703"/>
                  <a:gd name="connsiteY3" fmla="*/ 649302 h 649198"/>
                  <a:gd name="connsiteX4" fmla="*/ 18178 w 52703"/>
                  <a:gd name="connsiteY4" fmla="*/ 1612 h 649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03" h="649198">
                    <a:moveTo>
                      <a:pt x="18178" y="1612"/>
                    </a:moveTo>
                    <a:lnTo>
                      <a:pt x="54177" y="1612"/>
                    </a:lnTo>
                    <a:cubicBezTo>
                      <a:pt x="54259" y="218292"/>
                      <a:pt x="46484" y="434694"/>
                      <a:pt x="37448" y="650810"/>
                    </a:cubicBezTo>
                    <a:lnTo>
                      <a:pt x="1474" y="649302"/>
                    </a:lnTo>
                    <a:cubicBezTo>
                      <a:pt x="10510" y="433344"/>
                      <a:pt x="18254" y="217430"/>
                      <a:pt x="18178" y="1612"/>
                    </a:cubicBezTo>
                  </a:path>
                </a:pathLst>
              </a:custGeom>
              <a:solidFill>
                <a:srgbClr val="4BC3C3"/>
              </a:solidFill>
              <a:ln w="6336" cap="flat">
                <a:noFill/>
                <a:prstDash val="solid"/>
                <a:round/>
              </a:ln>
            </p:spPr>
            <p:txBody>
              <a:bodyPr rtlCol="0" anchor="ctr"/>
              <a:lstStyle/>
              <a:p>
                <a:endParaRPr lang="fr-FR"/>
              </a:p>
            </p:txBody>
          </p:sp>
          <p:sp>
            <p:nvSpPr>
              <p:cNvPr id="108" name="Forme libre : forme 107">
                <a:extLst>
                  <a:ext uri="{FF2B5EF4-FFF2-40B4-BE49-F238E27FC236}">
                    <a16:creationId xmlns:a16="http://schemas.microsoft.com/office/drawing/2014/main" id="{E8C83795-7628-4830-ABBF-EA217A794B45}"/>
                  </a:ext>
                </a:extLst>
              </p:cNvPr>
              <p:cNvSpPr/>
              <p:nvPr/>
            </p:nvSpPr>
            <p:spPr>
              <a:xfrm rot="2899926" flipV="1">
                <a:off x="18734495" y="6786359"/>
                <a:ext cx="35834" cy="152773"/>
              </a:xfrm>
              <a:custGeom>
                <a:avLst/>
                <a:gdLst>
                  <a:gd name="connsiteX0" fmla="*/ 1599 w 35834"/>
                  <a:gd name="connsiteY0" fmla="*/ 1554 h 152773"/>
                  <a:gd name="connsiteX1" fmla="*/ 37434 w 35834"/>
                  <a:gd name="connsiteY1" fmla="*/ 1554 h 152773"/>
                  <a:gd name="connsiteX2" fmla="*/ 37434 w 35834"/>
                  <a:gd name="connsiteY2" fmla="*/ 154328 h 152773"/>
                  <a:gd name="connsiteX3" fmla="*/ 1599 w 35834"/>
                  <a:gd name="connsiteY3" fmla="*/ 154328 h 152773"/>
                </a:gdLst>
                <a:ahLst/>
                <a:cxnLst>
                  <a:cxn ang="0">
                    <a:pos x="connsiteX0" y="connsiteY0"/>
                  </a:cxn>
                  <a:cxn ang="0">
                    <a:pos x="connsiteX1" y="connsiteY1"/>
                  </a:cxn>
                  <a:cxn ang="0">
                    <a:pos x="connsiteX2" y="connsiteY2"/>
                  </a:cxn>
                  <a:cxn ang="0">
                    <a:pos x="connsiteX3" y="connsiteY3"/>
                  </a:cxn>
                </a:cxnLst>
                <a:rect l="l" t="t" r="r" b="b"/>
                <a:pathLst>
                  <a:path w="35834" h="152773">
                    <a:moveTo>
                      <a:pt x="1599" y="1554"/>
                    </a:moveTo>
                    <a:lnTo>
                      <a:pt x="37434" y="1554"/>
                    </a:lnTo>
                    <a:lnTo>
                      <a:pt x="37434" y="154328"/>
                    </a:lnTo>
                    <a:lnTo>
                      <a:pt x="1599" y="154328"/>
                    </a:lnTo>
                    <a:close/>
                  </a:path>
                </a:pathLst>
              </a:custGeom>
              <a:solidFill>
                <a:srgbClr val="41A57D"/>
              </a:solidFill>
              <a:ln w="6336" cap="flat">
                <a:noFill/>
                <a:prstDash val="solid"/>
                <a:round/>
              </a:ln>
            </p:spPr>
            <p:txBody>
              <a:bodyPr rtlCol="0" anchor="ctr"/>
              <a:lstStyle/>
              <a:p>
                <a:endParaRPr lang="fr-FR"/>
              </a:p>
            </p:txBody>
          </p:sp>
          <p:sp>
            <p:nvSpPr>
              <p:cNvPr id="109" name="Forme libre : forme 108">
                <a:extLst>
                  <a:ext uri="{FF2B5EF4-FFF2-40B4-BE49-F238E27FC236}">
                    <a16:creationId xmlns:a16="http://schemas.microsoft.com/office/drawing/2014/main" id="{F3429D03-EFF1-4FBE-A74F-C7D29D754FEF}"/>
                  </a:ext>
                </a:extLst>
              </p:cNvPr>
              <p:cNvSpPr/>
              <p:nvPr/>
            </p:nvSpPr>
            <p:spPr>
              <a:xfrm rot="2893898" flipV="1">
                <a:off x="18960326" y="6434535"/>
                <a:ext cx="37754" cy="453790"/>
              </a:xfrm>
              <a:custGeom>
                <a:avLst/>
                <a:gdLst>
                  <a:gd name="connsiteX0" fmla="*/ 1653 w 37754"/>
                  <a:gd name="connsiteY0" fmla="*/ 1475 h 453790"/>
                  <a:gd name="connsiteX1" fmla="*/ 37659 w 37754"/>
                  <a:gd name="connsiteY1" fmla="*/ 1475 h 453790"/>
                  <a:gd name="connsiteX2" fmla="*/ 39408 w 37754"/>
                  <a:gd name="connsiteY2" fmla="*/ 454835 h 453790"/>
                  <a:gd name="connsiteX3" fmla="*/ 3402 w 37754"/>
                  <a:gd name="connsiteY3" fmla="*/ 455266 h 453790"/>
                  <a:gd name="connsiteX4" fmla="*/ 1653 w 37754"/>
                  <a:gd name="connsiteY4" fmla="*/ 1475 h 453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4" h="453790">
                    <a:moveTo>
                      <a:pt x="1653" y="1475"/>
                    </a:moveTo>
                    <a:lnTo>
                      <a:pt x="37659" y="1475"/>
                    </a:lnTo>
                    <a:cubicBezTo>
                      <a:pt x="37659" y="152671"/>
                      <a:pt x="37602" y="303797"/>
                      <a:pt x="39408" y="454835"/>
                    </a:cubicBezTo>
                    <a:lnTo>
                      <a:pt x="3402" y="455266"/>
                    </a:lnTo>
                    <a:cubicBezTo>
                      <a:pt x="1596" y="303930"/>
                      <a:pt x="1653" y="152665"/>
                      <a:pt x="1653" y="1475"/>
                    </a:cubicBezTo>
                  </a:path>
                </a:pathLst>
              </a:custGeom>
              <a:solidFill>
                <a:srgbClr val="96CD32"/>
              </a:solidFill>
              <a:ln w="6336" cap="flat">
                <a:noFill/>
                <a:prstDash val="solid"/>
                <a:round/>
              </a:ln>
            </p:spPr>
            <p:txBody>
              <a:bodyPr rtlCol="0" anchor="ctr"/>
              <a:lstStyle/>
              <a:p>
                <a:endParaRPr lang="fr-FR"/>
              </a:p>
            </p:txBody>
          </p:sp>
          <p:sp>
            <p:nvSpPr>
              <p:cNvPr id="110" name="Forme libre : forme 109">
                <a:extLst>
                  <a:ext uri="{FF2B5EF4-FFF2-40B4-BE49-F238E27FC236}">
                    <a16:creationId xmlns:a16="http://schemas.microsoft.com/office/drawing/2014/main" id="{46D61E5D-8EC1-4902-8BEF-516309DC3A38}"/>
                  </a:ext>
                </a:extLst>
              </p:cNvPr>
              <p:cNvSpPr/>
              <p:nvPr/>
            </p:nvSpPr>
            <p:spPr>
              <a:xfrm>
                <a:off x="20553181" y="5385793"/>
                <a:ext cx="302081" cy="155999"/>
              </a:xfrm>
              <a:custGeom>
                <a:avLst/>
                <a:gdLst>
                  <a:gd name="connsiteX0" fmla="*/ 2202 w 302081"/>
                  <a:gd name="connsiteY0" fmla="*/ 124597 h 155999"/>
                  <a:gd name="connsiteX1" fmla="*/ 17664 w 302081"/>
                  <a:gd name="connsiteY1" fmla="*/ 157111 h 155999"/>
                  <a:gd name="connsiteX2" fmla="*/ 159615 w 302081"/>
                  <a:gd name="connsiteY2" fmla="*/ 92716 h 155999"/>
                  <a:gd name="connsiteX3" fmla="*/ 231715 w 302081"/>
                  <a:gd name="connsiteY3" fmla="*/ 63142 h 155999"/>
                  <a:gd name="connsiteX4" fmla="*/ 267803 w 302081"/>
                  <a:gd name="connsiteY4" fmla="*/ 48454 h 155999"/>
                  <a:gd name="connsiteX5" fmla="*/ 304284 w 302081"/>
                  <a:gd name="connsiteY5" fmla="*/ 34792 h 155999"/>
                  <a:gd name="connsiteX6" fmla="*/ 291553 w 302081"/>
                  <a:gd name="connsiteY6" fmla="*/ 1111 h 155999"/>
                  <a:gd name="connsiteX7" fmla="*/ 254711 w 302081"/>
                  <a:gd name="connsiteY7" fmla="*/ 14913 h 155999"/>
                  <a:gd name="connsiteX8" fmla="*/ 218268 w 302081"/>
                  <a:gd name="connsiteY8" fmla="*/ 29741 h 155999"/>
                  <a:gd name="connsiteX9" fmla="*/ 145477 w 302081"/>
                  <a:gd name="connsiteY9" fmla="*/ 59606 h 155999"/>
                  <a:gd name="connsiteX10" fmla="*/ 2202 w 302081"/>
                  <a:gd name="connsiteY10" fmla="*/ 124597 h 15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2081" h="155999">
                    <a:moveTo>
                      <a:pt x="2202" y="124597"/>
                    </a:moveTo>
                    <a:lnTo>
                      <a:pt x="17664" y="157111"/>
                    </a:lnTo>
                    <a:cubicBezTo>
                      <a:pt x="64284" y="134102"/>
                      <a:pt x="112184" y="113925"/>
                      <a:pt x="159615" y="92716"/>
                    </a:cubicBezTo>
                    <a:cubicBezTo>
                      <a:pt x="183504" y="82527"/>
                      <a:pt x="207692" y="73021"/>
                      <a:pt x="231715" y="63142"/>
                    </a:cubicBezTo>
                    <a:lnTo>
                      <a:pt x="267803" y="48454"/>
                    </a:lnTo>
                    <a:cubicBezTo>
                      <a:pt x="279900" y="43726"/>
                      <a:pt x="292130" y="39354"/>
                      <a:pt x="304284" y="34792"/>
                    </a:cubicBezTo>
                    <a:lnTo>
                      <a:pt x="291553" y="1111"/>
                    </a:lnTo>
                    <a:cubicBezTo>
                      <a:pt x="279279" y="5725"/>
                      <a:pt x="266922" y="10141"/>
                      <a:pt x="254711" y="14913"/>
                    </a:cubicBezTo>
                    <a:lnTo>
                      <a:pt x="218268" y="29741"/>
                    </a:lnTo>
                    <a:cubicBezTo>
                      <a:pt x="194017" y="39722"/>
                      <a:pt x="169595" y="49315"/>
                      <a:pt x="145477" y="59606"/>
                    </a:cubicBezTo>
                    <a:cubicBezTo>
                      <a:pt x="97596" y="81006"/>
                      <a:pt x="49240" y="101391"/>
                      <a:pt x="2202" y="124597"/>
                    </a:cubicBezTo>
                  </a:path>
                </a:pathLst>
              </a:custGeom>
              <a:solidFill>
                <a:srgbClr val="41A57D"/>
              </a:solidFill>
              <a:ln w="6336" cap="flat">
                <a:noFill/>
                <a:prstDash val="solid"/>
                <a:round/>
              </a:ln>
            </p:spPr>
            <p:txBody>
              <a:bodyPr rtlCol="0" anchor="ctr"/>
              <a:lstStyle/>
              <a:p>
                <a:endParaRPr lang="fr-FR"/>
              </a:p>
            </p:txBody>
          </p:sp>
          <p:sp>
            <p:nvSpPr>
              <p:cNvPr id="111" name="Forme libre : forme 110">
                <a:extLst>
                  <a:ext uri="{FF2B5EF4-FFF2-40B4-BE49-F238E27FC236}">
                    <a16:creationId xmlns:a16="http://schemas.microsoft.com/office/drawing/2014/main" id="{C0A60E26-F3BF-4B90-9211-A7CF05F073F7}"/>
                  </a:ext>
                </a:extLst>
              </p:cNvPr>
              <p:cNvSpPr/>
              <p:nvPr/>
            </p:nvSpPr>
            <p:spPr>
              <a:xfrm>
                <a:off x="20186661" y="5629614"/>
                <a:ext cx="150258" cy="107535"/>
              </a:xfrm>
              <a:custGeom>
                <a:avLst/>
                <a:gdLst>
                  <a:gd name="connsiteX0" fmla="*/ 2074 w 150258"/>
                  <a:gd name="connsiteY0" fmla="*/ 77847 h 107535"/>
                  <a:gd name="connsiteX1" fmla="*/ 20597 w 150258"/>
                  <a:gd name="connsiteY1" fmla="*/ 108720 h 107535"/>
                  <a:gd name="connsiteX2" fmla="*/ 36838 w 150258"/>
                  <a:gd name="connsiteY2" fmla="*/ 98815 h 107535"/>
                  <a:gd name="connsiteX3" fmla="*/ 53301 w 150258"/>
                  <a:gd name="connsiteY3" fmla="*/ 89297 h 107535"/>
                  <a:gd name="connsiteX4" fmla="*/ 86214 w 150258"/>
                  <a:gd name="connsiteY4" fmla="*/ 70249 h 107535"/>
                  <a:gd name="connsiteX5" fmla="*/ 152333 w 150258"/>
                  <a:gd name="connsiteY5" fmla="*/ 32659 h 107535"/>
                  <a:gd name="connsiteX6" fmla="*/ 134849 w 150258"/>
                  <a:gd name="connsiteY6" fmla="*/ 1184 h 107535"/>
                  <a:gd name="connsiteX7" fmla="*/ 68205 w 150258"/>
                  <a:gd name="connsiteY7" fmla="*/ 39072 h 107535"/>
                  <a:gd name="connsiteX8" fmla="*/ 18436 w 150258"/>
                  <a:gd name="connsiteY8" fmla="*/ 67873 h 107535"/>
                  <a:gd name="connsiteX9" fmla="*/ 2074 w 150258"/>
                  <a:gd name="connsiteY9" fmla="*/ 77847 h 1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258" h="107535">
                    <a:moveTo>
                      <a:pt x="2074" y="77847"/>
                    </a:moveTo>
                    <a:lnTo>
                      <a:pt x="20597" y="108720"/>
                    </a:lnTo>
                    <a:lnTo>
                      <a:pt x="36838" y="98815"/>
                    </a:lnTo>
                    <a:lnTo>
                      <a:pt x="53301" y="89297"/>
                    </a:lnTo>
                    <a:lnTo>
                      <a:pt x="86214" y="70249"/>
                    </a:lnTo>
                    <a:cubicBezTo>
                      <a:pt x="108216" y="57658"/>
                      <a:pt x="129932" y="44541"/>
                      <a:pt x="152333" y="32659"/>
                    </a:cubicBezTo>
                    <a:lnTo>
                      <a:pt x="134849" y="1184"/>
                    </a:lnTo>
                    <a:cubicBezTo>
                      <a:pt x="112265" y="13174"/>
                      <a:pt x="90384" y="26379"/>
                      <a:pt x="68205" y="39072"/>
                    </a:cubicBezTo>
                    <a:lnTo>
                      <a:pt x="18436" y="67873"/>
                    </a:lnTo>
                    <a:lnTo>
                      <a:pt x="2074" y="77847"/>
                    </a:lnTo>
                    <a:close/>
                  </a:path>
                </a:pathLst>
              </a:custGeom>
              <a:solidFill>
                <a:srgbClr val="FFFFFF"/>
              </a:solidFill>
              <a:ln w="6336" cap="flat">
                <a:noFill/>
                <a:prstDash val="solid"/>
                <a:round/>
              </a:ln>
            </p:spPr>
            <p:txBody>
              <a:bodyPr rtlCol="0" anchor="ctr"/>
              <a:lstStyle/>
              <a:p>
                <a:endParaRPr lang="fr-FR"/>
              </a:p>
            </p:txBody>
          </p:sp>
          <p:sp>
            <p:nvSpPr>
              <p:cNvPr id="112" name="Forme libre : forme 111">
                <a:extLst>
                  <a:ext uri="{FF2B5EF4-FFF2-40B4-BE49-F238E27FC236}">
                    <a16:creationId xmlns:a16="http://schemas.microsoft.com/office/drawing/2014/main" id="{A5E60D2A-7E11-4F20-A9C5-09367E66576F}"/>
                  </a:ext>
                </a:extLst>
              </p:cNvPr>
              <p:cNvSpPr/>
              <p:nvPr/>
            </p:nvSpPr>
            <p:spPr>
              <a:xfrm>
                <a:off x="20319417" y="5509278"/>
                <a:ext cx="249200" cy="151810"/>
              </a:xfrm>
              <a:custGeom>
                <a:avLst/>
                <a:gdLst>
                  <a:gd name="connsiteX0" fmla="*/ 2124 w 249200"/>
                  <a:gd name="connsiteY0" fmla="*/ 121486 h 151810"/>
                  <a:gd name="connsiteX1" fmla="*/ 19601 w 249200"/>
                  <a:gd name="connsiteY1" fmla="*/ 152961 h 151810"/>
                  <a:gd name="connsiteX2" fmla="*/ 134557 w 249200"/>
                  <a:gd name="connsiteY2" fmla="*/ 91519 h 151810"/>
                  <a:gd name="connsiteX3" fmla="*/ 192564 w 249200"/>
                  <a:gd name="connsiteY3" fmla="*/ 61825 h 151810"/>
                  <a:gd name="connsiteX4" fmla="*/ 251325 w 249200"/>
                  <a:gd name="connsiteY4" fmla="*/ 33664 h 151810"/>
                  <a:gd name="connsiteX5" fmla="*/ 235857 w 249200"/>
                  <a:gd name="connsiteY5" fmla="*/ 1150 h 151810"/>
                  <a:gd name="connsiteX6" fmla="*/ 176570 w 249200"/>
                  <a:gd name="connsiteY6" fmla="*/ 29570 h 151810"/>
                  <a:gd name="connsiteX7" fmla="*/ 118050 w 249200"/>
                  <a:gd name="connsiteY7" fmla="*/ 59518 h 151810"/>
                  <a:gd name="connsiteX8" fmla="*/ 2124 w 249200"/>
                  <a:gd name="connsiteY8" fmla="*/ 121486 h 1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200" h="151810">
                    <a:moveTo>
                      <a:pt x="2124" y="121486"/>
                    </a:moveTo>
                    <a:lnTo>
                      <a:pt x="19601" y="152961"/>
                    </a:lnTo>
                    <a:cubicBezTo>
                      <a:pt x="57818" y="132284"/>
                      <a:pt x="95643" y="110853"/>
                      <a:pt x="134557" y="91519"/>
                    </a:cubicBezTo>
                    <a:lnTo>
                      <a:pt x="192564" y="61825"/>
                    </a:lnTo>
                    <a:lnTo>
                      <a:pt x="251325" y="33664"/>
                    </a:lnTo>
                    <a:lnTo>
                      <a:pt x="235857" y="1150"/>
                    </a:lnTo>
                    <a:lnTo>
                      <a:pt x="176570" y="29570"/>
                    </a:lnTo>
                    <a:lnTo>
                      <a:pt x="118050" y="59518"/>
                    </a:lnTo>
                    <a:cubicBezTo>
                      <a:pt x="78793" y="79029"/>
                      <a:pt x="40658" y="100631"/>
                      <a:pt x="2124" y="121486"/>
                    </a:cubicBezTo>
                  </a:path>
                </a:pathLst>
              </a:custGeom>
              <a:solidFill>
                <a:srgbClr val="FFBE23"/>
              </a:solidFill>
              <a:ln w="6336" cap="flat">
                <a:noFill/>
                <a:prstDash val="solid"/>
                <a:round/>
              </a:ln>
            </p:spPr>
            <p:txBody>
              <a:bodyPr rtlCol="0" anchor="ctr"/>
              <a:lstStyle/>
              <a:p>
                <a:endParaRPr lang="fr-FR"/>
              </a:p>
            </p:txBody>
          </p:sp>
          <p:sp>
            <p:nvSpPr>
              <p:cNvPr id="113" name="Forme libre : forme 112">
                <a:extLst>
                  <a:ext uri="{FF2B5EF4-FFF2-40B4-BE49-F238E27FC236}">
                    <a16:creationId xmlns:a16="http://schemas.microsoft.com/office/drawing/2014/main" id="{1AA51B2B-03FF-46AA-8CE8-51CBF72B031C}"/>
                  </a:ext>
                </a:extLst>
              </p:cNvPr>
              <p:cNvSpPr/>
              <p:nvPr/>
            </p:nvSpPr>
            <p:spPr>
              <a:xfrm rot="3270835" flipV="1">
                <a:off x="19995520" y="5626287"/>
                <a:ext cx="51856" cy="420028"/>
              </a:xfrm>
              <a:custGeom>
                <a:avLst/>
                <a:gdLst>
                  <a:gd name="connsiteX0" fmla="*/ 1984 w 51856"/>
                  <a:gd name="connsiteY0" fmla="*/ 1220 h 420028"/>
                  <a:gd name="connsiteX1" fmla="*/ 37983 w 51856"/>
                  <a:gd name="connsiteY1" fmla="*/ 1220 h 420028"/>
                  <a:gd name="connsiteX2" fmla="*/ 53838 w 51856"/>
                  <a:gd name="connsiteY2" fmla="*/ 418409 h 420028"/>
                  <a:gd name="connsiteX3" fmla="*/ 17940 w 51856"/>
                  <a:gd name="connsiteY3" fmla="*/ 421248 h 420028"/>
                  <a:gd name="connsiteX4" fmla="*/ 1984 w 51856"/>
                  <a:gd name="connsiteY4" fmla="*/ 1220 h 420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56" h="420028">
                    <a:moveTo>
                      <a:pt x="1984" y="1220"/>
                    </a:moveTo>
                    <a:lnTo>
                      <a:pt x="37983" y="1220"/>
                    </a:lnTo>
                    <a:cubicBezTo>
                      <a:pt x="37856" y="140484"/>
                      <a:pt x="42850" y="279703"/>
                      <a:pt x="53838" y="418409"/>
                    </a:cubicBezTo>
                    <a:lnTo>
                      <a:pt x="17940" y="421248"/>
                    </a:lnTo>
                    <a:cubicBezTo>
                      <a:pt x="6876" y="281478"/>
                      <a:pt x="1851" y="141301"/>
                      <a:pt x="1984" y="1220"/>
                    </a:cubicBezTo>
                  </a:path>
                </a:pathLst>
              </a:custGeom>
              <a:solidFill>
                <a:srgbClr val="2382D2"/>
              </a:solidFill>
              <a:ln w="6336" cap="flat">
                <a:noFill/>
                <a:prstDash val="solid"/>
                <a:round/>
              </a:ln>
            </p:spPr>
            <p:txBody>
              <a:bodyPr rtlCol="0" anchor="ctr"/>
              <a:lstStyle/>
              <a:p>
                <a:endParaRPr lang="fr-FR"/>
              </a:p>
            </p:txBody>
          </p:sp>
          <p:sp>
            <p:nvSpPr>
              <p:cNvPr id="114" name="Forme libre : forme 113">
                <a:extLst>
                  <a:ext uri="{FF2B5EF4-FFF2-40B4-BE49-F238E27FC236}">
                    <a16:creationId xmlns:a16="http://schemas.microsoft.com/office/drawing/2014/main" id="{81C1EF7D-A2B2-4BE4-B7AF-AF198A8177E8}"/>
                  </a:ext>
                </a:extLst>
              </p:cNvPr>
              <p:cNvSpPr/>
              <p:nvPr/>
            </p:nvSpPr>
            <p:spPr>
              <a:xfrm>
                <a:off x="20842520" y="5227031"/>
                <a:ext cx="554894" cy="192435"/>
              </a:xfrm>
              <a:custGeom>
                <a:avLst/>
                <a:gdLst>
                  <a:gd name="connsiteX0" fmla="*/ 2313 w 554894"/>
                  <a:gd name="connsiteY0" fmla="*/ 159827 h 192435"/>
                  <a:gd name="connsiteX1" fmla="*/ 15044 w 554894"/>
                  <a:gd name="connsiteY1" fmla="*/ 193500 h 192435"/>
                  <a:gd name="connsiteX2" fmla="*/ 81276 w 554894"/>
                  <a:gd name="connsiteY2" fmla="*/ 168914 h 192435"/>
                  <a:gd name="connsiteX3" fmla="*/ 148167 w 554894"/>
                  <a:gd name="connsiteY3" fmla="*/ 146209 h 192435"/>
                  <a:gd name="connsiteX4" fmla="*/ 181657 w 554894"/>
                  <a:gd name="connsiteY4" fmla="*/ 134974 h 192435"/>
                  <a:gd name="connsiteX5" fmla="*/ 198399 w 554894"/>
                  <a:gd name="connsiteY5" fmla="*/ 129372 h 192435"/>
                  <a:gd name="connsiteX6" fmla="*/ 215319 w 554894"/>
                  <a:gd name="connsiteY6" fmla="*/ 124309 h 192435"/>
                  <a:gd name="connsiteX7" fmla="*/ 282989 w 554894"/>
                  <a:gd name="connsiteY7" fmla="*/ 104050 h 192435"/>
                  <a:gd name="connsiteX8" fmla="*/ 316897 w 554894"/>
                  <a:gd name="connsiteY8" fmla="*/ 94165 h 192435"/>
                  <a:gd name="connsiteX9" fmla="*/ 351046 w 554894"/>
                  <a:gd name="connsiteY9" fmla="*/ 85173 h 192435"/>
                  <a:gd name="connsiteX10" fmla="*/ 419357 w 554894"/>
                  <a:gd name="connsiteY10" fmla="*/ 67183 h 192435"/>
                  <a:gd name="connsiteX11" fmla="*/ 488200 w 554894"/>
                  <a:gd name="connsiteY11" fmla="*/ 51391 h 192435"/>
                  <a:gd name="connsiteX12" fmla="*/ 522641 w 554894"/>
                  <a:gd name="connsiteY12" fmla="*/ 43559 h 192435"/>
                  <a:gd name="connsiteX13" fmla="*/ 539864 w 554894"/>
                  <a:gd name="connsiteY13" fmla="*/ 39662 h 192435"/>
                  <a:gd name="connsiteX14" fmla="*/ 557208 w 554894"/>
                  <a:gd name="connsiteY14" fmla="*/ 36341 h 192435"/>
                  <a:gd name="connsiteX15" fmla="*/ 550009 w 554894"/>
                  <a:gd name="connsiteY15" fmla="*/ 1064 h 192435"/>
                  <a:gd name="connsiteX16" fmla="*/ 532488 w 554894"/>
                  <a:gd name="connsiteY16" fmla="*/ 4423 h 192435"/>
                  <a:gd name="connsiteX17" fmla="*/ 515081 w 554894"/>
                  <a:gd name="connsiteY17" fmla="*/ 8358 h 192435"/>
                  <a:gd name="connsiteX18" fmla="*/ 480292 w 554894"/>
                  <a:gd name="connsiteY18" fmla="*/ 16266 h 192435"/>
                  <a:gd name="connsiteX19" fmla="*/ 410733 w 554894"/>
                  <a:gd name="connsiteY19" fmla="*/ 32222 h 192435"/>
                  <a:gd name="connsiteX20" fmla="*/ 341725 w 554894"/>
                  <a:gd name="connsiteY20" fmla="*/ 50403 h 192435"/>
                  <a:gd name="connsiteX21" fmla="*/ 307221 w 554894"/>
                  <a:gd name="connsiteY21" fmla="*/ 59490 h 192435"/>
                  <a:gd name="connsiteX22" fmla="*/ 272964 w 554894"/>
                  <a:gd name="connsiteY22" fmla="*/ 69470 h 192435"/>
                  <a:gd name="connsiteX23" fmla="*/ 204603 w 554894"/>
                  <a:gd name="connsiteY23" fmla="*/ 89938 h 192435"/>
                  <a:gd name="connsiteX24" fmla="*/ 187513 w 554894"/>
                  <a:gd name="connsiteY24" fmla="*/ 95058 h 192435"/>
                  <a:gd name="connsiteX25" fmla="*/ 170593 w 554894"/>
                  <a:gd name="connsiteY25" fmla="*/ 100711 h 192435"/>
                  <a:gd name="connsiteX26" fmla="*/ 136768 w 554894"/>
                  <a:gd name="connsiteY26" fmla="*/ 112053 h 192435"/>
                  <a:gd name="connsiteX27" fmla="*/ 69205 w 554894"/>
                  <a:gd name="connsiteY27" fmla="*/ 134993 h 192435"/>
                  <a:gd name="connsiteX28" fmla="*/ 2313 w 554894"/>
                  <a:gd name="connsiteY28" fmla="*/ 159827 h 19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4894" h="192435">
                    <a:moveTo>
                      <a:pt x="2313" y="159827"/>
                    </a:moveTo>
                    <a:lnTo>
                      <a:pt x="15044" y="193500"/>
                    </a:lnTo>
                    <a:lnTo>
                      <a:pt x="81276" y="168914"/>
                    </a:lnTo>
                    <a:cubicBezTo>
                      <a:pt x="103430" y="160935"/>
                      <a:pt x="125881" y="153800"/>
                      <a:pt x="148167" y="146209"/>
                    </a:cubicBezTo>
                    <a:lnTo>
                      <a:pt x="181657" y="134974"/>
                    </a:lnTo>
                    <a:lnTo>
                      <a:pt x="198399" y="129372"/>
                    </a:lnTo>
                    <a:lnTo>
                      <a:pt x="215319" y="124309"/>
                    </a:lnTo>
                    <a:lnTo>
                      <a:pt x="282989" y="104050"/>
                    </a:lnTo>
                    <a:cubicBezTo>
                      <a:pt x="294300" y="100780"/>
                      <a:pt x="305479" y="97042"/>
                      <a:pt x="316897" y="94165"/>
                    </a:cubicBezTo>
                    <a:lnTo>
                      <a:pt x="351046" y="85173"/>
                    </a:lnTo>
                    <a:lnTo>
                      <a:pt x="419357" y="67183"/>
                    </a:lnTo>
                    <a:cubicBezTo>
                      <a:pt x="442252" y="61708"/>
                      <a:pt x="465255" y="56670"/>
                      <a:pt x="488200" y="51391"/>
                    </a:cubicBezTo>
                    <a:lnTo>
                      <a:pt x="522641" y="43559"/>
                    </a:lnTo>
                    <a:lnTo>
                      <a:pt x="539864" y="39662"/>
                    </a:lnTo>
                    <a:lnTo>
                      <a:pt x="557208" y="36341"/>
                    </a:lnTo>
                    <a:lnTo>
                      <a:pt x="550009" y="1064"/>
                    </a:lnTo>
                    <a:lnTo>
                      <a:pt x="532488" y="4423"/>
                    </a:lnTo>
                    <a:lnTo>
                      <a:pt x="515081" y="8358"/>
                    </a:lnTo>
                    <a:lnTo>
                      <a:pt x="480292" y="16266"/>
                    </a:lnTo>
                    <a:cubicBezTo>
                      <a:pt x="457105" y="21602"/>
                      <a:pt x="433868" y="26697"/>
                      <a:pt x="410733" y="32222"/>
                    </a:cubicBezTo>
                    <a:lnTo>
                      <a:pt x="341725" y="50403"/>
                    </a:lnTo>
                    <a:lnTo>
                      <a:pt x="307221" y="59490"/>
                    </a:lnTo>
                    <a:cubicBezTo>
                      <a:pt x="295682" y="62392"/>
                      <a:pt x="284390" y="66169"/>
                      <a:pt x="272964" y="69470"/>
                    </a:cubicBezTo>
                    <a:lnTo>
                      <a:pt x="204603" y="89938"/>
                    </a:lnTo>
                    <a:lnTo>
                      <a:pt x="187513" y="95058"/>
                    </a:lnTo>
                    <a:lnTo>
                      <a:pt x="170593" y="100711"/>
                    </a:lnTo>
                    <a:lnTo>
                      <a:pt x="136768" y="112053"/>
                    </a:lnTo>
                    <a:cubicBezTo>
                      <a:pt x="114253" y="119727"/>
                      <a:pt x="91580" y="126939"/>
                      <a:pt x="69205" y="134993"/>
                    </a:cubicBezTo>
                    <a:lnTo>
                      <a:pt x="2313" y="159827"/>
                    </a:lnTo>
                    <a:close/>
                  </a:path>
                </a:pathLst>
              </a:custGeom>
              <a:solidFill>
                <a:srgbClr val="4BC3C3"/>
              </a:solidFill>
              <a:ln w="6336" cap="flat">
                <a:noFill/>
                <a:prstDash val="solid"/>
                <a:round/>
              </a:ln>
            </p:spPr>
            <p:txBody>
              <a:bodyPr rtlCol="0" anchor="ctr"/>
              <a:lstStyle/>
              <a:p>
                <a:endParaRPr lang="fr-FR"/>
              </a:p>
            </p:txBody>
          </p:sp>
          <p:sp>
            <p:nvSpPr>
              <p:cNvPr id="115" name="Forme libre : forme 114">
                <a:extLst>
                  <a:ext uri="{FF2B5EF4-FFF2-40B4-BE49-F238E27FC236}">
                    <a16:creationId xmlns:a16="http://schemas.microsoft.com/office/drawing/2014/main" id="{CD68C57A-06D3-41F7-AC27-686E756DCA5B}"/>
                  </a:ext>
                </a:extLst>
              </p:cNvPr>
              <p:cNvSpPr/>
              <p:nvPr/>
            </p:nvSpPr>
            <p:spPr>
              <a:xfrm>
                <a:off x="21390209" y="5176279"/>
                <a:ext cx="328772" cy="86028"/>
              </a:xfrm>
              <a:custGeom>
                <a:avLst/>
                <a:gdLst>
                  <a:gd name="connsiteX0" fmla="*/ 2468 w 328772"/>
                  <a:gd name="connsiteY0" fmla="*/ 51792 h 86028"/>
                  <a:gd name="connsiteX1" fmla="*/ 9667 w 328772"/>
                  <a:gd name="connsiteY1" fmla="*/ 87069 h 86028"/>
                  <a:gd name="connsiteX2" fmla="*/ 89606 w 328772"/>
                  <a:gd name="connsiteY2" fmla="*/ 71746 h 86028"/>
                  <a:gd name="connsiteX3" fmla="*/ 109592 w 328772"/>
                  <a:gd name="connsiteY3" fmla="*/ 67912 h 86028"/>
                  <a:gd name="connsiteX4" fmla="*/ 129692 w 328772"/>
                  <a:gd name="connsiteY4" fmla="*/ 64757 h 86028"/>
                  <a:gd name="connsiteX5" fmla="*/ 169906 w 328772"/>
                  <a:gd name="connsiteY5" fmla="*/ 58483 h 86028"/>
                  <a:gd name="connsiteX6" fmla="*/ 210119 w 328772"/>
                  <a:gd name="connsiteY6" fmla="*/ 52204 h 86028"/>
                  <a:gd name="connsiteX7" fmla="*/ 230226 w 328772"/>
                  <a:gd name="connsiteY7" fmla="*/ 49067 h 86028"/>
                  <a:gd name="connsiteX8" fmla="*/ 250421 w 328772"/>
                  <a:gd name="connsiteY8" fmla="*/ 46583 h 86028"/>
                  <a:gd name="connsiteX9" fmla="*/ 331241 w 328772"/>
                  <a:gd name="connsiteY9" fmla="*/ 36824 h 86028"/>
                  <a:gd name="connsiteX10" fmla="*/ 327299 w 328772"/>
                  <a:gd name="connsiteY10" fmla="*/ 1040 h 86028"/>
                  <a:gd name="connsiteX11" fmla="*/ 245675 w 328772"/>
                  <a:gd name="connsiteY11" fmla="*/ 10894 h 86028"/>
                  <a:gd name="connsiteX12" fmla="*/ 225277 w 328772"/>
                  <a:gd name="connsiteY12" fmla="*/ 13403 h 86028"/>
                  <a:gd name="connsiteX13" fmla="*/ 204967 w 328772"/>
                  <a:gd name="connsiteY13" fmla="*/ 16572 h 86028"/>
                  <a:gd name="connsiteX14" fmla="*/ 164342 w 328772"/>
                  <a:gd name="connsiteY14" fmla="*/ 22915 h 86028"/>
                  <a:gd name="connsiteX15" fmla="*/ 123723 w 328772"/>
                  <a:gd name="connsiteY15" fmla="*/ 29252 h 86028"/>
                  <a:gd name="connsiteX16" fmla="*/ 103420 w 328772"/>
                  <a:gd name="connsiteY16" fmla="*/ 32445 h 86028"/>
                  <a:gd name="connsiteX17" fmla="*/ 83225 w 328772"/>
                  <a:gd name="connsiteY17" fmla="*/ 36317 h 86028"/>
                  <a:gd name="connsiteX18" fmla="*/ 2468 w 328772"/>
                  <a:gd name="connsiteY18" fmla="*/ 51792 h 8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772" h="86028">
                    <a:moveTo>
                      <a:pt x="2468" y="51792"/>
                    </a:moveTo>
                    <a:lnTo>
                      <a:pt x="9667" y="87069"/>
                    </a:lnTo>
                    <a:lnTo>
                      <a:pt x="89606" y="71746"/>
                    </a:lnTo>
                    <a:lnTo>
                      <a:pt x="109592" y="67912"/>
                    </a:lnTo>
                    <a:lnTo>
                      <a:pt x="129692" y="64757"/>
                    </a:lnTo>
                    <a:lnTo>
                      <a:pt x="169906" y="58483"/>
                    </a:lnTo>
                    <a:lnTo>
                      <a:pt x="210119" y="52204"/>
                    </a:lnTo>
                    <a:lnTo>
                      <a:pt x="230226" y="49067"/>
                    </a:lnTo>
                    <a:lnTo>
                      <a:pt x="250421" y="46583"/>
                    </a:lnTo>
                    <a:lnTo>
                      <a:pt x="331241" y="36824"/>
                    </a:lnTo>
                    <a:lnTo>
                      <a:pt x="327299" y="1040"/>
                    </a:lnTo>
                    <a:lnTo>
                      <a:pt x="245675" y="10894"/>
                    </a:lnTo>
                    <a:lnTo>
                      <a:pt x="225277" y="13403"/>
                    </a:lnTo>
                    <a:lnTo>
                      <a:pt x="204967" y="16572"/>
                    </a:lnTo>
                    <a:lnTo>
                      <a:pt x="164342" y="22915"/>
                    </a:lnTo>
                    <a:lnTo>
                      <a:pt x="123723" y="29252"/>
                    </a:lnTo>
                    <a:lnTo>
                      <a:pt x="103420" y="32445"/>
                    </a:lnTo>
                    <a:lnTo>
                      <a:pt x="83225" y="36317"/>
                    </a:lnTo>
                    <a:lnTo>
                      <a:pt x="2468" y="51792"/>
                    </a:lnTo>
                    <a:close/>
                  </a:path>
                </a:pathLst>
              </a:custGeom>
              <a:solidFill>
                <a:srgbClr val="FFFFFF"/>
              </a:solidFill>
              <a:ln w="6336" cap="flat">
                <a:noFill/>
                <a:prstDash val="solid"/>
                <a:round/>
              </a:ln>
            </p:spPr>
            <p:txBody>
              <a:bodyPr rtlCol="0" anchor="ctr"/>
              <a:lstStyle/>
              <a:p>
                <a:endParaRPr lang="fr-FR"/>
              </a:p>
            </p:txBody>
          </p:sp>
          <p:sp>
            <p:nvSpPr>
              <p:cNvPr id="116" name="Forme libre : forme 115">
                <a:extLst>
                  <a:ext uri="{FF2B5EF4-FFF2-40B4-BE49-F238E27FC236}">
                    <a16:creationId xmlns:a16="http://schemas.microsoft.com/office/drawing/2014/main" id="{84BD373B-DD88-4A9B-9E80-6D9DFB056BF7}"/>
                  </a:ext>
                </a:extLst>
              </p:cNvPr>
              <p:cNvSpPr/>
              <p:nvPr/>
            </p:nvSpPr>
            <p:spPr>
              <a:xfrm>
                <a:off x="21715033" y="5156705"/>
                <a:ext cx="264504" cy="55364"/>
              </a:xfrm>
              <a:custGeom>
                <a:avLst/>
                <a:gdLst>
                  <a:gd name="connsiteX0" fmla="*/ 2566 w 264504"/>
                  <a:gd name="connsiteY0" fmla="*/ 20612 h 55364"/>
                  <a:gd name="connsiteX1" fmla="*/ 6507 w 264504"/>
                  <a:gd name="connsiteY1" fmla="*/ 56396 h 55364"/>
                  <a:gd name="connsiteX2" fmla="*/ 71510 w 264504"/>
                  <a:gd name="connsiteY2" fmla="*/ 49977 h 55364"/>
                  <a:gd name="connsiteX3" fmla="*/ 136608 w 264504"/>
                  <a:gd name="connsiteY3" fmla="*/ 44394 h 55364"/>
                  <a:gd name="connsiteX4" fmla="*/ 201814 w 264504"/>
                  <a:gd name="connsiteY4" fmla="*/ 40345 h 55364"/>
                  <a:gd name="connsiteX5" fmla="*/ 267070 w 264504"/>
                  <a:gd name="connsiteY5" fmla="*/ 37006 h 55364"/>
                  <a:gd name="connsiteX6" fmla="*/ 265657 w 264504"/>
                  <a:gd name="connsiteY6" fmla="*/ 1032 h 55364"/>
                  <a:gd name="connsiteX7" fmla="*/ 199780 w 264504"/>
                  <a:gd name="connsiteY7" fmla="*/ 4397 h 55364"/>
                  <a:gd name="connsiteX8" fmla="*/ 133947 w 264504"/>
                  <a:gd name="connsiteY8" fmla="*/ 8490 h 55364"/>
                  <a:gd name="connsiteX9" fmla="*/ 68215 w 264504"/>
                  <a:gd name="connsiteY9" fmla="*/ 14130 h 55364"/>
                  <a:gd name="connsiteX10" fmla="*/ 2566 w 264504"/>
                  <a:gd name="connsiteY10" fmla="*/ 20612 h 5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504" h="55364">
                    <a:moveTo>
                      <a:pt x="2566" y="20612"/>
                    </a:moveTo>
                    <a:lnTo>
                      <a:pt x="6507" y="56396"/>
                    </a:lnTo>
                    <a:cubicBezTo>
                      <a:pt x="28090" y="53475"/>
                      <a:pt x="49813" y="51840"/>
                      <a:pt x="71510" y="49977"/>
                    </a:cubicBezTo>
                    <a:lnTo>
                      <a:pt x="136608" y="44394"/>
                    </a:lnTo>
                    <a:cubicBezTo>
                      <a:pt x="158280" y="42196"/>
                      <a:pt x="180072" y="41562"/>
                      <a:pt x="201814" y="40345"/>
                    </a:cubicBezTo>
                    <a:lnTo>
                      <a:pt x="267070" y="37006"/>
                    </a:lnTo>
                    <a:lnTo>
                      <a:pt x="265657" y="1032"/>
                    </a:lnTo>
                    <a:lnTo>
                      <a:pt x="199780" y="4397"/>
                    </a:lnTo>
                    <a:cubicBezTo>
                      <a:pt x="177829" y="5632"/>
                      <a:pt x="155834" y="6272"/>
                      <a:pt x="133947" y="8490"/>
                    </a:cubicBezTo>
                    <a:lnTo>
                      <a:pt x="68215" y="14130"/>
                    </a:lnTo>
                    <a:cubicBezTo>
                      <a:pt x="46302" y="16006"/>
                      <a:pt x="24371" y="17659"/>
                      <a:pt x="2566" y="20612"/>
                    </a:cubicBezTo>
                  </a:path>
                </a:pathLst>
              </a:custGeom>
              <a:solidFill>
                <a:srgbClr val="96CD32"/>
              </a:solidFill>
              <a:ln w="6336" cap="flat">
                <a:noFill/>
                <a:prstDash val="solid"/>
                <a:round/>
              </a:ln>
            </p:spPr>
            <p:txBody>
              <a:bodyPr rtlCol="0" anchor="ctr"/>
              <a:lstStyle/>
              <a:p>
                <a:endParaRPr lang="fr-FR"/>
              </a:p>
            </p:txBody>
          </p:sp>
          <p:sp>
            <p:nvSpPr>
              <p:cNvPr id="117" name="Forme libre : forme 116">
                <a:extLst>
                  <a:ext uri="{FF2B5EF4-FFF2-40B4-BE49-F238E27FC236}">
                    <a16:creationId xmlns:a16="http://schemas.microsoft.com/office/drawing/2014/main" id="{2103C880-2247-4803-BE6B-6AC2A9CD982A}"/>
                  </a:ext>
                </a:extLst>
              </p:cNvPr>
              <p:cNvSpPr/>
              <p:nvPr/>
            </p:nvSpPr>
            <p:spPr>
              <a:xfrm rot="2935506" flipV="1">
                <a:off x="19461865" y="5783483"/>
                <a:ext cx="72195" cy="894667"/>
              </a:xfrm>
              <a:custGeom>
                <a:avLst/>
                <a:gdLst>
                  <a:gd name="connsiteX0" fmla="*/ 1789 w 72195"/>
                  <a:gd name="connsiteY0" fmla="*/ 1318 h 894667"/>
                  <a:gd name="connsiteX1" fmla="*/ 37794 w 72195"/>
                  <a:gd name="connsiteY1" fmla="*/ 1318 h 894667"/>
                  <a:gd name="connsiteX2" fmla="*/ 73984 w 72195"/>
                  <a:gd name="connsiteY2" fmla="*/ 892475 h 894667"/>
                  <a:gd name="connsiteX3" fmla="*/ 38155 w 72195"/>
                  <a:gd name="connsiteY3" fmla="*/ 895985 h 894667"/>
                  <a:gd name="connsiteX4" fmla="*/ 1789 w 72195"/>
                  <a:gd name="connsiteY4" fmla="*/ 1318 h 894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95" h="894667">
                    <a:moveTo>
                      <a:pt x="1789" y="1318"/>
                    </a:moveTo>
                    <a:lnTo>
                      <a:pt x="37794" y="1318"/>
                    </a:lnTo>
                    <a:cubicBezTo>
                      <a:pt x="37750" y="298964"/>
                      <a:pt x="44987" y="596686"/>
                      <a:pt x="73984" y="892475"/>
                    </a:cubicBezTo>
                    <a:lnTo>
                      <a:pt x="38155" y="895985"/>
                    </a:lnTo>
                    <a:cubicBezTo>
                      <a:pt x="8987" y="598441"/>
                      <a:pt x="1744" y="299541"/>
                      <a:pt x="1789" y="1318"/>
                    </a:cubicBezTo>
                  </a:path>
                </a:pathLst>
              </a:custGeom>
              <a:solidFill>
                <a:srgbClr val="FFFFFF"/>
              </a:solidFill>
              <a:ln w="6336" cap="flat">
                <a:noFill/>
                <a:prstDash val="solid"/>
                <a:round/>
              </a:ln>
            </p:spPr>
            <p:txBody>
              <a:bodyPr rtlCol="0" anchor="ctr"/>
              <a:lstStyle/>
              <a:p>
                <a:endParaRPr lang="fr-FR"/>
              </a:p>
            </p:txBody>
          </p:sp>
          <p:sp>
            <p:nvSpPr>
              <p:cNvPr id="118" name="Forme libre : forme 117">
                <a:extLst>
                  <a:ext uri="{FF2B5EF4-FFF2-40B4-BE49-F238E27FC236}">
                    <a16:creationId xmlns:a16="http://schemas.microsoft.com/office/drawing/2014/main" id="{5FD6C820-63C3-4ED9-AD46-995FE8172BBD}"/>
                  </a:ext>
                </a:extLst>
              </p:cNvPr>
              <p:cNvSpPr/>
              <p:nvPr/>
            </p:nvSpPr>
            <p:spPr>
              <a:xfrm>
                <a:off x="21978137" y="5153410"/>
                <a:ext cx="649376" cy="39269"/>
              </a:xfrm>
              <a:custGeom>
                <a:avLst/>
                <a:gdLst>
                  <a:gd name="connsiteX0" fmla="*/ 2679 w 649376"/>
                  <a:gd name="connsiteY0" fmla="*/ 4325 h 39269"/>
                  <a:gd name="connsiteX1" fmla="*/ 4092 w 649376"/>
                  <a:gd name="connsiteY1" fmla="*/ 40299 h 39269"/>
                  <a:gd name="connsiteX2" fmla="*/ 24243 w 649376"/>
                  <a:gd name="connsiteY2" fmla="*/ 39272 h 39269"/>
                  <a:gd name="connsiteX3" fmla="*/ 44420 w 649376"/>
                  <a:gd name="connsiteY3" fmla="*/ 38930 h 39269"/>
                  <a:gd name="connsiteX4" fmla="*/ 84773 w 649376"/>
                  <a:gd name="connsiteY4" fmla="*/ 38252 h 39269"/>
                  <a:gd name="connsiteX5" fmla="*/ 165516 w 649376"/>
                  <a:gd name="connsiteY5" fmla="*/ 37035 h 39269"/>
                  <a:gd name="connsiteX6" fmla="*/ 652055 w 649376"/>
                  <a:gd name="connsiteY6" fmla="*/ 37035 h 39269"/>
                  <a:gd name="connsiteX7" fmla="*/ 652055 w 649376"/>
                  <a:gd name="connsiteY7" fmla="*/ 1029 h 39269"/>
                  <a:gd name="connsiteX8" fmla="*/ 165516 w 649376"/>
                  <a:gd name="connsiteY8" fmla="*/ 1029 h 39269"/>
                  <a:gd name="connsiteX9" fmla="*/ 84107 w 649376"/>
                  <a:gd name="connsiteY9" fmla="*/ 2259 h 39269"/>
                  <a:gd name="connsiteX10" fmla="*/ 43381 w 649376"/>
                  <a:gd name="connsiteY10" fmla="*/ 2943 h 39269"/>
                  <a:gd name="connsiteX11" fmla="*/ 23020 w 649376"/>
                  <a:gd name="connsiteY11" fmla="*/ 3292 h 39269"/>
                  <a:gd name="connsiteX12" fmla="*/ 2679 w 649376"/>
                  <a:gd name="connsiteY12" fmla="*/ 4325 h 3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9376" h="39269">
                    <a:moveTo>
                      <a:pt x="2679" y="4325"/>
                    </a:moveTo>
                    <a:lnTo>
                      <a:pt x="4092" y="40299"/>
                    </a:lnTo>
                    <a:lnTo>
                      <a:pt x="24243" y="39272"/>
                    </a:lnTo>
                    <a:lnTo>
                      <a:pt x="44420" y="38930"/>
                    </a:lnTo>
                    <a:lnTo>
                      <a:pt x="84773" y="38252"/>
                    </a:lnTo>
                    <a:cubicBezTo>
                      <a:pt x="111691" y="37865"/>
                      <a:pt x="138534" y="37194"/>
                      <a:pt x="165516" y="37035"/>
                    </a:cubicBezTo>
                    <a:lnTo>
                      <a:pt x="652055" y="37035"/>
                    </a:lnTo>
                    <a:lnTo>
                      <a:pt x="652055" y="1029"/>
                    </a:lnTo>
                    <a:lnTo>
                      <a:pt x="165516" y="1029"/>
                    </a:lnTo>
                    <a:cubicBezTo>
                      <a:pt x="138445" y="1194"/>
                      <a:pt x="111241" y="1866"/>
                      <a:pt x="84107" y="2259"/>
                    </a:cubicBezTo>
                    <a:lnTo>
                      <a:pt x="43381" y="2943"/>
                    </a:lnTo>
                    <a:lnTo>
                      <a:pt x="23020" y="3292"/>
                    </a:lnTo>
                    <a:lnTo>
                      <a:pt x="2679" y="4325"/>
                    </a:lnTo>
                    <a:close/>
                  </a:path>
                </a:pathLst>
              </a:custGeom>
              <a:solidFill>
                <a:srgbClr val="4BC3C3"/>
              </a:solidFill>
              <a:ln w="6336" cap="flat">
                <a:noFill/>
                <a:prstDash val="solid"/>
                <a:round/>
              </a:ln>
            </p:spPr>
            <p:txBody>
              <a:bodyPr rtlCol="0" anchor="ctr"/>
              <a:lstStyle/>
              <a:p>
                <a:endParaRPr lang="fr-FR"/>
              </a:p>
            </p:txBody>
          </p:sp>
          <p:sp>
            <p:nvSpPr>
              <p:cNvPr id="119" name="Forme libre : forme 118">
                <a:extLst>
                  <a:ext uri="{FF2B5EF4-FFF2-40B4-BE49-F238E27FC236}">
                    <a16:creationId xmlns:a16="http://schemas.microsoft.com/office/drawing/2014/main" id="{EB428E40-7BC5-4B93-8385-E00769ED1005}"/>
                  </a:ext>
                </a:extLst>
              </p:cNvPr>
              <p:cNvSpPr/>
              <p:nvPr/>
            </p:nvSpPr>
            <p:spPr>
              <a:xfrm>
                <a:off x="22627469" y="5153403"/>
                <a:ext cx="152742" cy="36005"/>
              </a:xfrm>
              <a:custGeom>
                <a:avLst/>
                <a:gdLst>
                  <a:gd name="connsiteX0" fmla="*/ 1350 w 152742"/>
                  <a:gd name="connsiteY0" fmla="*/ 542 h 36005"/>
                  <a:gd name="connsiteX1" fmla="*/ 154092 w 152742"/>
                  <a:gd name="connsiteY1" fmla="*/ 542 h 36005"/>
                  <a:gd name="connsiteX2" fmla="*/ 154092 w 152742"/>
                  <a:gd name="connsiteY2" fmla="*/ 36548 h 36005"/>
                  <a:gd name="connsiteX3" fmla="*/ 1350 w 152742"/>
                  <a:gd name="connsiteY3" fmla="*/ 36548 h 36005"/>
                </a:gdLst>
                <a:ahLst/>
                <a:cxnLst>
                  <a:cxn ang="0">
                    <a:pos x="connsiteX0" y="connsiteY0"/>
                  </a:cxn>
                  <a:cxn ang="0">
                    <a:pos x="connsiteX1" y="connsiteY1"/>
                  </a:cxn>
                  <a:cxn ang="0">
                    <a:pos x="connsiteX2" y="connsiteY2"/>
                  </a:cxn>
                  <a:cxn ang="0">
                    <a:pos x="connsiteX3" y="connsiteY3"/>
                  </a:cxn>
                </a:cxnLst>
                <a:rect l="l" t="t" r="r" b="b"/>
                <a:pathLst>
                  <a:path w="152742" h="36005">
                    <a:moveTo>
                      <a:pt x="1350" y="542"/>
                    </a:moveTo>
                    <a:lnTo>
                      <a:pt x="154092" y="542"/>
                    </a:lnTo>
                    <a:lnTo>
                      <a:pt x="154092" y="36548"/>
                    </a:lnTo>
                    <a:lnTo>
                      <a:pt x="1350" y="36548"/>
                    </a:lnTo>
                    <a:close/>
                  </a:path>
                </a:pathLst>
              </a:custGeom>
              <a:solidFill>
                <a:srgbClr val="41A57D"/>
              </a:solidFill>
              <a:ln w="6336" cap="flat">
                <a:noFill/>
                <a:prstDash val="solid"/>
                <a:round/>
              </a:ln>
            </p:spPr>
            <p:txBody>
              <a:bodyPr rtlCol="0" anchor="ctr"/>
              <a:lstStyle/>
              <a:p>
                <a:endParaRPr lang="fr-FR"/>
              </a:p>
            </p:txBody>
          </p:sp>
          <p:sp>
            <p:nvSpPr>
              <p:cNvPr id="120" name="Forme libre : forme 119">
                <a:extLst>
                  <a:ext uri="{FF2B5EF4-FFF2-40B4-BE49-F238E27FC236}">
                    <a16:creationId xmlns:a16="http://schemas.microsoft.com/office/drawing/2014/main" id="{96B75F1E-D466-487E-8F9F-5244C9D3047A}"/>
                  </a:ext>
                </a:extLst>
              </p:cNvPr>
              <p:cNvSpPr/>
              <p:nvPr/>
            </p:nvSpPr>
            <p:spPr>
              <a:xfrm>
                <a:off x="22780249" y="5153403"/>
                <a:ext cx="453575" cy="36005"/>
              </a:xfrm>
              <a:custGeom>
                <a:avLst/>
                <a:gdLst>
                  <a:gd name="connsiteX0" fmla="*/ 1398 w 453575"/>
                  <a:gd name="connsiteY0" fmla="*/ 542 h 36005"/>
                  <a:gd name="connsiteX1" fmla="*/ 454973 w 453575"/>
                  <a:gd name="connsiteY1" fmla="*/ 542 h 36005"/>
                  <a:gd name="connsiteX2" fmla="*/ 454973 w 453575"/>
                  <a:gd name="connsiteY2" fmla="*/ 36548 h 36005"/>
                  <a:gd name="connsiteX3" fmla="*/ 1398 w 453575"/>
                  <a:gd name="connsiteY3" fmla="*/ 36548 h 36005"/>
                </a:gdLst>
                <a:ahLst/>
                <a:cxnLst>
                  <a:cxn ang="0">
                    <a:pos x="connsiteX0" y="connsiteY0"/>
                  </a:cxn>
                  <a:cxn ang="0">
                    <a:pos x="connsiteX1" y="connsiteY1"/>
                  </a:cxn>
                  <a:cxn ang="0">
                    <a:pos x="connsiteX2" y="connsiteY2"/>
                  </a:cxn>
                  <a:cxn ang="0">
                    <a:pos x="connsiteX3" y="connsiteY3"/>
                  </a:cxn>
                </a:cxnLst>
                <a:rect l="l" t="t" r="r" b="b"/>
                <a:pathLst>
                  <a:path w="453575" h="36005">
                    <a:moveTo>
                      <a:pt x="1398" y="542"/>
                    </a:moveTo>
                    <a:lnTo>
                      <a:pt x="454973" y="542"/>
                    </a:lnTo>
                    <a:lnTo>
                      <a:pt x="454973" y="36548"/>
                    </a:lnTo>
                    <a:lnTo>
                      <a:pt x="1398" y="36548"/>
                    </a:lnTo>
                    <a:close/>
                  </a:path>
                </a:pathLst>
              </a:custGeom>
              <a:solidFill>
                <a:srgbClr val="96CD32"/>
              </a:solidFill>
              <a:ln w="6336" cap="flat">
                <a:noFill/>
                <a:prstDash val="solid"/>
                <a:round/>
              </a:ln>
            </p:spPr>
            <p:txBody>
              <a:bodyPr rtlCol="0" anchor="ctr"/>
              <a:lstStyle/>
              <a:p>
                <a:endParaRPr lang="fr-FR"/>
              </a:p>
            </p:txBody>
          </p:sp>
          <p:sp>
            <p:nvSpPr>
              <p:cNvPr id="121" name="Forme libre : forme 120">
                <a:extLst>
                  <a:ext uri="{FF2B5EF4-FFF2-40B4-BE49-F238E27FC236}">
                    <a16:creationId xmlns:a16="http://schemas.microsoft.com/office/drawing/2014/main" id="{CA004300-4E18-412A-BC31-365BE5F565EE}"/>
                  </a:ext>
                </a:extLst>
              </p:cNvPr>
              <p:cNvSpPr/>
              <p:nvPr/>
            </p:nvSpPr>
            <p:spPr>
              <a:xfrm>
                <a:off x="24961375" y="5153403"/>
                <a:ext cx="313227" cy="36005"/>
              </a:xfrm>
              <a:custGeom>
                <a:avLst/>
                <a:gdLst>
                  <a:gd name="connsiteX0" fmla="*/ 1731 w 313227"/>
                  <a:gd name="connsiteY0" fmla="*/ 542 h 36005"/>
                  <a:gd name="connsiteX1" fmla="*/ 314960 w 313227"/>
                  <a:gd name="connsiteY1" fmla="*/ 542 h 36005"/>
                  <a:gd name="connsiteX2" fmla="*/ 314960 w 313227"/>
                  <a:gd name="connsiteY2" fmla="*/ 36548 h 36005"/>
                  <a:gd name="connsiteX3" fmla="*/ 1731 w 313227"/>
                  <a:gd name="connsiteY3" fmla="*/ 36548 h 36005"/>
                </a:gdLst>
                <a:ahLst/>
                <a:cxnLst>
                  <a:cxn ang="0">
                    <a:pos x="connsiteX0" y="connsiteY0"/>
                  </a:cxn>
                  <a:cxn ang="0">
                    <a:pos x="connsiteX1" y="connsiteY1"/>
                  </a:cxn>
                  <a:cxn ang="0">
                    <a:pos x="connsiteX2" y="connsiteY2"/>
                  </a:cxn>
                  <a:cxn ang="0">
                    <a:pos x="connsiteX3" y="connsiteY3"/>
                  </a:cxn>
                </a:cxnLst>
                <a:rect l="l" t="t" r="r" b="b"/>
                <a:pathLst>
                  <a:path w="313227" h="36005">
                    <a:moveTo>
                      <a:pt x="1731" y="542"/>
                    </a:moveTo>
                    <a:lnTo>
                      <a:pt x="314960" y="542"/>
                    </a:lnTo>
                    <a:lnTo>
                      <a:pt x="314960" y="36548"/>
                    </a:lnTo>
                    <a:lnTo>
                      <a:pt x="1731" y="36548"/>
                    </a:lnTo>
                    <a:close/>
                  </a:path>
                </a:pathLst>
              </a:custGeom>
              <a:solidFill>
                <a:srgbClr val="41A57D"/>
              </a:solidFill>
              <a:ln w="6336" cap="flat">
                <a:noFill/>
                <a:prstDash val="solid"/>
                <a:round/>
              </a:ln>
            </p:spPr>
            <p:txBody>
              <a:bodyPr rtlCol="0" anchor="ctr"/>
              <a:lstStyle/>
              <a:p>
                <a:endParaRPr lang="fr-FR"/>
              </a:p>
            </p:txBody>
          </p:sp>
          <p:sp>
            <p:nvSpPr>
              <p:cNvPr id="122" name="Forme libre : forme 121">
                <a:extLst>
                  <a:ext uri="{FF2B5EF4-FFF2-40B4-BE49-F238E27FC236}">
                    <a16:creationId xmlns:a16="http://schemas.microsoft.com/office/drawing/2014/main" id="{2544E22A-95E4-41B5-80D0-50A700020D0D}"/>
                  </a:ext>
                </a:extLst>
              </p:cNvPr>
              <p:cNvSpPr/>
              <p:nvPr/>
            </p:nvSpPr>
            <p:spPr>
              <a:xfrm>
                <a:off x="24546822" y="5153403"/>
                <a:ext cx="152729" cy="36005"/>
              </a:xfrm>
              <a:custGeom>
                <a:avLst/>
                <a:gdLst>
                  <a:gd name="connsiteX0" fmla="*/ 1653 w 152729"/>
                  <a:gd name="connsiteY0" fmla="*/ 542 h 36005"/>
                  <a:gd name="connsiteX1" fmla="*/ 154383 w 152729"/>
                  <a:gd name="connsiteY1" fmla="*/ 542 h 36005"/>
                  <a:gd name="connsiteX2" fmla="*/ 154383 w 152729"/>
                  <a:gd name="connsiteY2" fmla="*/ 36548 h 36005"/>
                  <a:gd name="connsiteX3" fmla="*/ 1653 w 152729"/>
                  <a:gd name="connsiteY3" fmla="*/ 36548 h 36005"/>
                </a:gdLst>
                <a:ahLst/>
                <a:cxnLst>
                  <a:cxn ang="0">
                    <a:pos x="connsiteX0" y="connsiteY0"/>
                  </a:cxn>
                  <a:cxn ang="0">
                    <a:pos x="connsiteX1" y="connsiteY1"/>
                  </a:cxn>
                  <a:cxn ang="0">
                    <a:pos x="connsiteX2" y="connsiteY2"/>
                  </a:cxn>
                  <a:cxn ang="0">
                    <a:pos x="connsiteX3" y="connsiteY3"/>
                  </a:cxn>
                </a:cxnLst>
                <a:rect l="l" t="t" r="r" b="b"/>
                <a:pathLst>
                  <a:path w="152729" h="36005">
                    <a:moveTo>
                      <a:pt x="1653" y="542"/>
                    </a:moveTo>
                    <a:lnTo>
                      <a:pt x="154383" y="542"/>
                    </a:lnTo>
                    <a:lnTo>
                      <a:pt x="154383" y="36548"/>
                    </a:lnTo>
                    <a:lnTo>
                      <a:pt x="1653" y="36548"/>
                    </a:lnTo>
                    <a:close/>
                  </a:path>
                </a:pathLst>
              </a:custGeom>
              <a:solidFill>
                <a:srgbClr val="FFFFFF"/>
              </a:solidFill>
              <a:ln w="6336" cap="flat">
                <a:noFill/>
                <a:prstDash val="solid"/>
                <a:round/>
              </a:ln>
            </p:spPr>
            <p:txBody>
              <a:bodyPr rtlCol="0" anchor="ctr"/>
              <a:lstStyle/>
              <a:p>
                <a:endParaRPr lang="fr-FR"/>
              </a:p>
            </p:txBody>
          </p:sp>
          <p:sp>
            <p:nvSpPr>
              <p:cNvPr id="123" name="Forme libre : forme 122">
                <a:extLst>
                  <a:ext uri="{FF2B5EF4-FFF2-40B4-BE49-F238E27FC236}">
                    <a16:creationId xmlns:a16="http://schemas.microsoft.com/office/drawing/2014/main" id="{86ABB916-74FB-4CCD-AAEF-DD6835CE06A5}"/>
                  </a:ext>
                </a:extLst>
              </p:cNvPr>
              <p:cNvSpPr/>
              <p:nvPr/>
            </p:nvSpPr>
            <p:spPr>
              <a:xfrm>
                <a:off x="24699539" y="5153403"/>
                <a:ext cx="261811" cy="36005"/>
              </a:xfrm>
              <a:custGeom>
                <a:avLst/>
                <a:gdLst>
                  <a:gd name="connsiteX0" fmla="*/ 1686 w 261811"/>
                  <a:gd name="connsiteY0" fmla="*/ 542 h 36005"/>
                  <a:gd name="connsiteX1" fmla="*/ 263497 w 261811"/>
                  <a:gd name="connsiteY1" fmla="*/ 542 h 36005"/>
                  <a:gd name="connsiteX2" fmla="*/ 263497 w 261811"/>
                  <a:gd name="connsiteY2" fmla="*/ 36548 h 36005"/>
                  <a:gd name="connsiteX3" fmla="*/ 1686 w 261811"/>
                  <a:gd name="connsiteY3" fmla="*/ 36548 h 36005"/>
                </a:gdLst>
                <a:ahLst/>
                <a:cxnLst>
                  <a:cxn ang="0">
                    <a:pos x="connsiteX0" y="connsiteY0"/>
                  </a:cxn>
                  <a:cxn ang="0">
                    <a:pos x="connsiteX1" y="connsiteY1"/>
                  </a:cxn>
                  <a:cxn ang="0">
                    <a:pos x="connsiteX2" y="connsiteY2"/>
                  </a:cxn>
                  <a:cxn ang="0">
                    <a:pos x="connsiteX3" y="connsiteY3"/>
                  </a:cxn>
                </a:cxnLst>
                <a:rect l="l" t="t" r="r" b="b"/>
                <a:pathLst>
                  <a:path w="261811" h="36005">
                    <a:moveTo>
                      <a:pt x="1686" y="542"/>
                    </a:moveTo>
                    <a:lnTo>
                      <a:pt x="263497" y="542"/>
                    </a:lnTo>
                    <a:lnTo>
                      <a:pt x="263497" y="36548"/>
                    </a:lnTo>
                    <a:lnTo>
                      <a:pt x="1686" y="36548"/>
                    </a:lnTo>
                    <a:close/>
                  </a:path>
                </a:pathLst>
              </a:custGeom>
              <a:solidFill>
                <a:srgbClr val="FFBE23"/>
              </a:solidFill>
              <a:ln w="6336" cap="flat">
                <a:noFill/>
                <a:prstDash val="solid"/>
                <a:round/>
              </a:ln>
            </p:spPr>
            <p:txBody>
              <a:bodyPr rtlCol="0" anchor="ctr"/>
              <a:lstStyle/>
              <a:p>
                <a:endParaRPr lang="fr-FR"/>
              </a:p>
            </p:txBody>
          </p:sp>
          <p:sp>
            <p:nvSpPr>
              <p:cNvPr id="124" name="Forme libre : forme 123">
                <a:extLst>
                  <a:ext uri="{FF2B5EF4-FFF2-40B4-BE49-F238E27FC236}">
                    <a16:creationId xmlns:a16="http://schemas.microsoft.com/office/drawing/2014/main" id="{9E21CEFF-3D37-4EEA-B3B5-9D26959FCC98}"/>
                  </a:ext>
                </a:extLst>
              </p:cNvPr>
              <p:cNvSpPr/>
              <p:nvPr/>
            </p:nvSpPr>
            <p:spPr>
              <a:xfrm>
                <a:off x="24127833" y="5153403"/>
                <a:ext cx="419020" cy="36005"/>
              </a:xfrm>
              <a:custGeom>
                <a:avLst/>
                <a:gdLst>
                  <a:gd name="connsiteX0" fmla="*/ 1608 w 419020"/>
                  <a:gd name="connsiteY0" fmla="*/ 542 h 36005"/>
                  <a:gd name="connsiteX1" fmla="*/ 420629 w 419020"/>
                  <a:gd name="connsiteY1" fmla="*/ 542 h 36005"/>
                  <a:gd name="connsiteX2" fmla="*/ 420629 w 419020"/>
                  <a:gd name="connsiteY2" fmla="*/ 36548 h 36005"/>
                  <a:gd name="connsiteX3" fmla="*/ 1608 w 419020"/>
                  <a:gd name="connsiteY3" fmla="*/ 36548 h 36005"/>
                </a:gdLst>
                <a:ahLst/>
                <a:cxnLst>
                  <a:cxn ang="0">
                    <a:pos x="connsiteX0" y="connsiteY0"/>
                  </a:cxn>
                  <a:cxn ang="0">
                    <a:pos x="connsiteX1" y="connsiteY1"/>
                  </a:cxn>
                  <a:cxn ang="0">
                    <a:pos x="connsiteX2" y="connsiteY2"/>
                  </a:cxn>
                  <a:cxn ang="0">
                    <a:pos x="connsiteX3" y="connsiteY3"/>
                  </a:cxn>
                </a:cxnLst>
                <a:rect l="l" t="t" r="r" b="b"/>
                <a:pathLst>
                  <a:path w="419020" h="36005">
                    <a:moveTo>
                      <a:pt x="1608" y="542"/>
                    </a:moveTo>
                    <a:lnTo>
                      <a:pt x="420629" y="542"/>
                    </a:lnTo>
                    <a:lnTo>
                      <a:pt x="420629" y="36548"/>
                    </a:lnTo>
                    <a:lnTo>
                      <a:pt x="1608" y="36548"/>
                    </a:lnTo>
                    <a:close/>
                  </a:path>
                </a:pathLst>
              </a:custGeom>
              <a:solidFill>
                <a:srgbClr val="2382D2"/>
              </a:solidFill>
              <a:ln w="6336" cap="flat">
                <a:noFill/>
                <a:prstDash val="solid"/>
                <a:round/>
              </a:ln>
            </p:spPr>
            <p:txBody>
              <a:bodyPr rtlCol="0" anchor="ctr"/>
              <a:lstStyle/>
              <a:p>
                <a:endParaRPr lang="fr-FR"/>
              </a:p>
            </p:txBody>
          </p:sp>
          <p:sp>
            <p:nvSpPr>
              <p:cNvPr id="126" name="Forme libre : forme 125">
                <a:extLst>
                  <a:ext uri="{FF2B5EF4-FFF2-40B4-BE49-F238E27FC236}">
                    <a16:creationId xmlns:a16="http://schemas.microsoft.com/office/drawing/2014/main" id="{0B2DCBF8-1420-4F06-9295-7585A9993A39}"/>
                  </a:ext>
                </a:extLst>
              </p:cNvPr>
              <p:cNvSpPr/>
              <p:nvPr/>
            </p:nvSpPr>
            <p:spPr>
              <a:xfrm>
                <a:off x="23233837" y="5153403"/>
                <a:ext cx="894001" cy="36005"/>
              </a:xfrm>
              <a:custGeom>
                <a:avLst/>
                <a:gdLst>
                  <a:gd name="connsiteX0" fmla="*/ 1505 w 894001"/>
                  <a:gd name="connsiteY0" fmla="*/ 542 h 36005"/>
                  <a:gd name="connsiteX1" fmla="*/ 895507 w 894001"/>
                  <a:gd name="connsiteY1" fmla="*/ 542 h 36005"/>
                  <a:gd name="connsiteX2" fmla="*/ 895507 w 894001"/>
                  <a:gd name="connsiteY2" fmla="*/ 36548 h 36005"/>
                  <a:gd name="connsiteX3" fmla="*/ 1505 w 894001"/>
                  <a:gd name="connsiteY3" fmla="*/ 36548 h 36005"/>
                </a:gdLst>
                <a:ahLst/>
                <a:cxnLst>
                  <a:cxn ang="0">
                    <a:pos x="connsiteX0" y="connsiteY0"/>
                  </a:cxn>
                  <a:cxn ang="0">
                    <a:pos x="connsiteX1" y="connsiteY1"/>
                  </a:cxn>
                  <a:cxn ang="0">
                    <a:pos x="connsiteX2" y="connsiteY2"/>
                  </a:cxn>
                  <a:cxn ang="0">
                    <a:pos x="connsiteX3" y="connsiteY3"/>
                  </a:cxn>
                </a:cxnLst>
                <a:rect l="l" t="t" r="r" b="b"/>
                <a:pathLst>
                  <a:path w="894001" h="36005">
                    <a:moveTo>
                      <a:pt x="1505" y="542"/>
                    </a:moveTo>
                    <a:lnTo>
                      <a:pt x="895507" y="542"/>
                    </a:lnTo>
                    <a:lnTo>
                      <a:pt x="895507" y="36548"/>
                    </a:lnTo>
                    <a:lnTo>
                      <a:pt x="1505" y="36548"/>
                    </a:lnTo>
                    <a:close/>
                  </a:path>
                </a:pathLst>
              </a:custGeom>
              <a:solidFill>
                <a:srgbClr val="FFFFFF"/>
              </a:solidFill>
              <a:ln w="6336" cap="flat">
                <a:noFill/>
                <a:prstDash val="solid"/>
                <a:round/>
              </a:ln>
            </p:spPr>
            <p:txBody>
              <a:bodyPr rtlCol="0" anchor="ctr"/>
              <a:lstStyle/>
              <a:p>
                <a:endParaRPr lang="fr-FR"/>
              </a:p>
            </p:txBody>
          </p:sp>
        </p:grpSp>
        <p:grpSp>
          <p:nvGrpSpPr>
            <p:cNvPr id="127" name="Graphique 17">
              <a:extLst>
                <a:ext uri="{FF2B5EF4-FFF2-40B4-BE49-F238E27FC236}">
                  <a16:creationId xmlns:a16="http://schemas.microsoft.com/office/drawing/2014/main" id="{592E685D-0A21-47C3-8516-0D6B5C2EB492}"/>
                </a:ext>
              </a:extLst>
            </p:cNvPr>
            <p:cNvGrpSpPr/>
            <p:nvPr/>
          </p:nvGrpSpPr>
          <p:grpSpPr>
            <a:xfrm>
              <a:off x="15353826" y="5153333"/>
              <a:ext cx="10142070" cy="3126323"/>
              <a:chOff x="15353826" y="5153333"/>
              <a:chExt cx="10142070" cy="3126323"/>
            </a:xfrm>
          </p:grpSpPr>
          <p:sp>
            <p:nvSpPr>
              <p:cNvPr id="128" name="Forme libre : forme 127">
                <a:extLst>
                  <a:ext uri="{FF2B5EF4-FFF2-40B4-BE49-F238E27FC236}">
                    <a16:creationId xmlns:a16="http://schemas.microsoft.com/office/drawing/2014/main" id="{CF852AA6-EBFE-425C-9435-E5CE8D034412}"/>
                  </a:ext>
                </a:extLst>
              </p:cNvPr>
              <p:cNvSpPr/>
              <p:nvPr/>
            </p:nvSpPr>
            <p:spPr>
              <a:xfrm>
                <a:off x="15353826" y="8208577"/>
                <a:ext cx="255822" cy="71079"/>
              </a:xfrm>
              <a:custGeom>
                <a:avLst/>
                <a:gdLst>
                  <a:gd name="connsiteX0" fmla="*/ 557 w 255822"/>
                  <a:gd name="connsiteY0" fmla="*/ 37241 h 71079"/>
                  <a:gd name="connsiteX1" fmla="*/ 4024 w 255822"/>
                  <a:gd name="connsiteY1" fmla="*/ 73076 h 71079"/>
                  <a:gd name="connsiteX2" fmla="*/ 67442 w 255822"/>
                  <a:gd name="connsiteY2" fmla="*/ 66720 h 71079"/>
                  <a:gd name="connsiteX3" fmla="*/ 130589 w 255822"/>
                  <a:gd name="connsiteY3" fmla="*/ 58020 h 71079"/>
                  <a:gd name="connsiteX4" fmla="*/ 256380 w 255822"/>
                  <a:gd name="connsiteY4" fmla="*/ 37375 h 71079"/>
                  <a:gd name="connsiteX5" fmla="*/ 249708 w 255822"/>
                  <a:gd name="connsiteY5" fmla="*/ 1996 h 71079"/>
                  <a:gd name="connsiteX6" fmla="*/ 125525 w 255822"/>
                  <a:gd name="connsiteY6" fmla="*/ 22375 h 71079"/>
                  <a:gd name="connsiteX7" fmla="*/ 63178 w 255822"/>
                  <a:gd name="connsiteY7" fmla="*/ 30968 h 71079"/>
                  <a:gd name="connsiteX8" fmla="*/ 557 w 255822"/>
                  <a:gd name="connsiteY8" fmla="*/ 37241 h 7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822" h="71079">
                    <a:moveTo>
                      <a:pt x="557" y="37241"/>
                    </a:moveTo>
                    <a:lnTo>
                      <a:pt x="4024" y="73076"/>
                    </a:lnTo>
                    <a:cubicBezTo>
                      <a:pt x="25163" y="70941"/>
                      <a:pt x="46328" y="69065"/>
                      <a:pt x="67442" y="66720"/>
                    </a:cubicBezTo>
                    <a:lnTo>
                      <a:pt x="130589" y="58020"/>
                    </a:lnTo>
                    <a:cubicBezTo>
                      <a:pt x="172804" y="52925"/>
                      <a:pt x="214513" y="44675"/>
                      <a:pt x="256380" y="37375"/>
                    </a:cubicBezTo>
                    <a:lnTo>
                      <a:pt x="249708" y="1996"/>
                    </a:lnTo>
                    <a:cubicBezTo>
                      <a:pt x="208379" y="9195"/>
                      <a:pt x="167203" y="17357"/>
                      <a:pt x="125525" y="22375"/>
                    </a:cubicBezTo>
                    <a:lnTo>
                      <a:pt x="63178" y="30968"/>
                    </a:lnTo>
                    <a:cubicBezTo>
                      <a:pt x="42336" y="33287"/>
                      <a:pt x="21431" y="35131"/>
                      <a:pt x="557" y="37241"/>
                    </a:cubicBezTo>
                  </a:path>
                </a:pathLst>
              </a:custGeom>
              <a:solidFill>
                <a:srgbClr val="41A57D"/>
              </a:solidFill>
              <a:ln w="6336" cap="flat">
                <a:noFill/>
                <a:prstDash val="solid"/>
                <a:round/>
              </a:ln>
            </p:spPr>
            <p:txBody>
              <a:bodyPr rtlCol="0" anchor="ctr"/>
              <a:lstStyle/>
              <a:p>
                <a:endParaRPr lang="fr-FR"/>
              </a:p>
            </p:txBody>
          </p:sp>
          <p:sp>
            <p:nvSpPr>
              <p:cNvPr id="129" name="Forme libre : forme 128">
                <a:extLst>
                  <a:ext uri="{FF2B5EF4-FFF2-40B4-BE49-F238E27FC236}">
                    <a16:creationId xmlns:a16="http://schemas.microsoft.com/office/drawing/2014/main" id="{1252BCDE-D552-48CC-96DE-E7657AC1933D}"/>
                  </a:ext>
                </a:extLst>
              </p:cNvPr>
              <p:cNvSpPr/>
              <p:nvPr/>
            </p:nvSpPr>
            <p:spPr>
              <a:xfrm rot="4759139" flipV="1">
                <a:off x="15792690" y="7935415"/>
                <a:ext cx="72759" cy="460298"/>
              </a:xfrm>
              <a:custGeom>
                <a:avLst/>
                <a:gdLst>
                  <a:gd name="connsiteX0" fmla="*/ 37411 w 72759"/>
                  <a:gd name="connsiteY0" fmla="*/ 1965 h 460298"/>
                  <a:gd name="connsiteX1" fmla="*/ 73411 w 72759"/>
                  <a:gd name="connsiteY1" fmla="*/ 1965 h 460298"/>
                  <a:gd name="connsiteX2" fmla="*/ 36188 w 72759"/>
                  <a:gd name="connsiteY2" fmla="*/ 462263 h 460298"/>
                  <a:gd name="connsiteX3" fmla="*/ 652 w 72759"/>
                  <a:gd name="connsiteY3" fmla="*/ 456509 h 460298"/>
                  <a:gd name="connsiteX4" fmla="*/ 37411 w 72759"/>
                  <a:gd name="connsiteY4" fmla="*/ 1965 h 46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59" h="460298">
                    <a:moveTo>
                      <a:pt x="37411" y="1965"/>
                    </a:moveTo>
                    <a:lnTo>
                      <a:pt x="73411" y="1965"/>
                    </a:lnTo>
                    <a:cubicBezTo>
                      <a:pt x="73411" y="156063"/>
                      <a:pt x="61282" y="310243"/>
                      <a:pt x="36188" y="462263"/>
                    </a:cubicBezTo>
                    <a:lnTo>
                      <a:pt x="652" y="456509"/>
                    </a:lnTo>
                    <a:cubicBezTo>
                      <a:pt x="25441" y="306302"/>
                      <a:pt x="37405" y="154098"/>
                      <a:pt x="37411" y="1965"/>
                    </a:cubicBezTo>
                  </a:path>
                </a:pathLst>
              </a:custGeom>
              <a:solidFill>
                <a:srgbClr val="4BC3C3"/>
              </a:solidFill>
              <a:ln w="6336" cap="flat">
                <a:noFill/>
                <a:prstDash val="solid"/>
                <a:round/>
              </a:ln>
            </p:spPr>
            <p:txBody>
              <a:bodyPr rtlCol="0" anchor="ctr"/>
              <a:lstStyle/>
              <a:p>
                <a:endParaRPr lang="fr-FR"/>
              </a:p>
            </p:txBody>
          </p:sp>
          <p:sp>
            <p:nvSpPr>
              <p:cNvPr id="130" name="Forme libre : forme 129">
                <a:extLst>
                  <a:ext uri="{FF2B5EF4-FFF2-40B4-BE49-F238E27FC236}">
                    <a16:creationId xmlns:a16="http://schemas.microsoft.com/office/drawing/2014/main" id="{946B8670-5334-4FD4-A93F-1D6854A08728}"/>
                  </a:ext>
                </a:extLst>
              </p:cNvPr>
              <p:cNvSpPr/>
              <p:nvPr/>
            </p:nvSpPr>
            <p:spPr>
              <a:xfrm>
                <a:off x="16042832" y="7988006"/>
                <a:ext cx="258306" cy="134092"/>
              </a:xfrm>
              <a:custGeom>
                <a:avLst/>
                <a:gdLst>
                  <a:gd name="connsiteX0" fmla="*/ 775 w 258306"/>
                  <a:gd name="connsiteY0" fmla="*/ 102167 h 134092"/>
                  <a:gd name="connsiteX1" fmla="*/ 13018 w 258306"/>
                  <a:gd name="connsiteY1" fmla="*/ 136024 h 134092"/>
                  <a:gd name="connsiteX2" fmla="*/ 75302 w 258306"/>
                  <a:gd name="connsiteY2" fmla="*/ 112521 h 134092"/>
                  <a:gd name="connsiteX3" fmla="*/ 106372 w 258306"/>
                  <a:gd name="connsiteY3" fmla="*/ 100595 h 134092"/>
                  <a:gd name="connsiteX4" fmla="*/ 137086 w 258306"/>
                  <a:gd name="connsiteY4" fmla="*/ 87801 h 134092"/>
                  <a:gd name="connsiteX5" fmla="*/ 198515 w 258306"/>
                  <a:gd name="connsiteY5" fmla="*/ 62188 h 134092"/>
                  <a:gd name="connsiteX6" fmla="*/ 259082 w 258306"/>
                  <a:gd name="connsiteY6" fmla="*/ 34635 h 134092"/>
                  <a:gd name="connsiteX7" fmla="*/ 244019 w 258306"/>
                  <a:gd name="connsiteY7" fmla="*/ 1931 h 134092"/>
                  <a:gd name="connsiteX8" fmla="*/ 184118 w 258306"/>
                  <a:gd name="connsiteY8" fmla="*/ 29186 h 134092"/>
                  <a:gd name="connsiteX9" fmla="*/ 123392 w 258306"/>
                  <a:gd name="connsiteY9" fmla="*/ 54508 h 134092"/>
                  <a:gd name="connsiteX10" fmla="*/ 93026 w 258306"/>
                  <a:gd name="connsiteY10" fmla="*/ 67156 h 134092"/>
                  <a:gd name="connsiteX11" fmla="*/ 62318 w 258306"/>
                  <a:gd name="connsiteY11" fmla="*/ 78942 h 134092"/>
                  <a:gd name="connsiteX12" fmla="*/ 775 w 258306"/>
                  <a:gd name="connsiteY12" fmla="*/ 102167 h 13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06" h="134092">
                    <a:moveTo>
                      <a:pt x="775" y="102167"/>
                    </a:moveTo>
                    <a:lnTo>
                      <a:pt x="13018" y="136024"/>
                    </a:lnTo>
                    <a:lnTo>
                      <a:pt x="75302" y="112521"/>
                    </a:lnTo>
                    <a:cubicBezTo>
                      <a:pt x="85650" y="108529"/>
                      <a:pt x="96131" y="104860"/>
                      <a:pt x="106372" y="100595"/>
                    </a:cubicBezTo>
                    <a:lnTo>
                      <a:pt x="137086" y="87801"/>
                    </a:lnTo>
                    <a:lnTo>
                      <a:pt x="198515" y="62188"/>
                    </a:lnTo>
                    <a:lnTo>
                      <a:pt x="259082" y="34635"/>
                    </a:lnTo>
                    <a:lnTo>
                      <a:pt x="244019" y="1931"/>
                    </a:lnTo>
                    <a:lnTo>
                      <a:pt x="184118" y="29186"/>
                    </a:lnTo>
                    <a:lnTo>
                      <a:pt x="123392" y="54508"/>
                    </a:lnTo>
                    <a:lnTo>
                      <a:pt x="93026" y="67156"/>
                    </a:lnTo>
                    <a:cubicBezTo>
                      <a:pt x="82900" y="71376"/>
                      <a:pt x="72546" y="74995"/>
                      <a:pt x="62318" y="78942"/>
                    </a:cubicBezTo>
                    <a:lnTo>
                      <a:pt x="775" y="102167"/>
                    </a:lnTo>
                    <a:close/>
                  </a:path>
                </a:pathLst>
              </a:custGeom>
              <a:solidFill>
                <a:srgbClr val="FFFFFF"/>
              </a:solidFill>
              <a:ln w="6336" cap="flat">
                <a:noFill/>
                <a:prstDash val="solid"/>
                <a:round/>
              </a:ln>
            </p:spPr>
            <p:txBody>
              <a:bodyPr rtlCol="0" anchor="ctr"/>
              <a:lstStyle/>
              <a:p>
                <a:endParaRPr lang="fr-FR"/>
              </a:p>
            </p:txBody>
          </p:sp>
          <p:sp>
            <p:nvSpPr>
              <p:cNvPr id="131" name="Forme libre : forme 130">
                <a:extLst>
                  <a:ext uri="{FF2B5EF4-FFF2-40B4-BE49-F238E27FC236}">
                    <a16:creationId xmlns:a16="http://schemas.microsoft.com/office/drawing/2014/main" id="{CA7A4AB9-D4C8-4489-B440-AE3E792262A8}"/>
                  </a:ext>
                </a:extLst>
              </p:cNvPr>
              <p:cNvSpPr/>
              <p:nvPr/>
            </p:nvSpPr>
            <p:spPr>
              <a:xfrm>
                <a:off x="16286076" y="7893727"/>
                <a:ext cx="206104" cy="126983"/>
              </a:xfrm>
              <a:custGeom>
                <a:avLst/>
                <a:gdLst>
                  <a:gd name="connsiteX0" fmla="*/ 848 w 206104"/>
                  <a:gd name="connsiteY0" fmla="*/ 96180 h 126983"/>
                  <a:gd name="connsiteX1" fmla="*/ 15904 w 206104"/>
                  <a:gd name="connsiteY1" fmla="*/ 128884 h 126983"/>
                  <a:gd name="connsiteX2" fmla="*/ 112173 w 206104"/>
                  <a:gd name="connsiteY2" fmla="*/ 82708 h 126983"/>
                  <a:gd name="connsiteX3" fmla="*/ 206952 w 206104"/>
                  <a:gd name="connsiteY3" fmla="*/ 33623 h 126983"/>
                  <a:gd name="connsiteX4" fmla="*/ 189919 w 206104"/>
                  <a:gd name="connsiteY4" fmla="*/ 1901 h 126983"/>
                  <a:gd name="connsiteX5" fmla="*/ 96090 w 206104"/>
                  <a:gd name="connsiteY5" fmla="*/ 50491 h 126983"/>
                  <a:gd name="connsiteX6" fmla="*/ 848 w 206104"/>
                  <a:gd name="connsiteY6" fmla="*/ 96180 h 1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04" h="126983">
                    <a:moveTo>
                      <a:pt x="848" y="96180"/>
                    </a:moveTo>
                    <a:lnTo>
                      <a:pt x="15904" y="128884"/>
                    </a:lnTo>
                    <a:cubicBezTo>
                      <a:pt x="48520" y="114569"/>
                      <a:pt x="80204" y="98353"/>
                      <a:pt x="112173" y="82708"/>
                    </a:cubicBezTo>
                    <a:cubicBezTo>
                      <a:pt x="144313" y="67392"/>
                      <a:pt x="175439" y="50136"/>
                      <a:pt x="206952" y="33623"/>
                    </a:cubicBezTo>
                    <a:lnTo>
                      <a:pt x="189919" y="1901"/>
                    </a:lnTo>
                    <a:cubicBezTo>
                      <a:pt x="158716" y="18250"/>
                      <a:pt x="127894" y="35353"/>
                      <a:pt x="96090" y="50491"/>
                    </a:cubicBezTo>
                    <a:cubicBezTo>
                      <a:pt x="64463" y="65978"/>
                      <a:pt x="33096" y="82036"/>
                      <a:pt x="848" y="96180"/>
                    </a:cubicBezTo>
                  </a:path>
                </a:pathLst>
              </a:custGeom>
              <a:solidFill>
                <a:srgbClr val="96CD32"/>
              </a:solidFill>
              <a:ln w="6336" cap="flat">
                <a:noFill/>
                <a:prstDash val="solid"/>
                <a:round/>
              </a:ln>
            </p:spPr>
            <p:txBody>
              <a:bodyPr rtlCol="0" anchor="ctr"/>
              <a:lstStyle/>
              <a:p>
                <a:endParaRPr lang="fr-FR"/>
              </a:p>
            </p:txBody>
          </p:sp>
          <p:sp>
            <p:nvSpPr>
              <p:cNvPr id="132" name="Forme libre : forme 131">
                <a:extLst>
                  <a:ext uri="{FF2B5EF4-FFF2-40B4-BE49-F238E27FC236}">
                    <a16:creationId xmlns:a16="http://schemas.microsoft.com/office/drawing/2014/main" id="{73330438-4E7B-4163-AB6F-353806D8EBEB}"/>
                  </a:ext>
                </a:extLst>
              </p:cNvPr>
              <p:cNvSpPr/>
              <p:nvPr/>
            </p:nvSpPr>
            <p:spPr>
              <a:xfrm>
                <a:off x="16475148" y="7617791"/>
                <a:ext cx="464075" cy="307657"/>
              </a:xfrm>
              <a:custGeom>
                <a:avLst/>
                <a:gdLst>
                  <a:gd name="connsiteX0" fmla="*/ 928 w 464075"/>
                  <a:gd name="connsiteY0" fmla="*/ 277764 h 307657"/>
                  <a:gd name="connsiteX1" fmla="*/ 17961 w 464075"/>
                  <a:gd name="connsiteY1" fmla="*/ 309486 h 307657"/>
                  <a:gd name="connsiteX2" fmla="*/ 47053 w 464075"/>
                  <a:gd name="connsiteY2" fmla="*/ 294011 h 307657"/>
                  <a:gd name="connsiteX3" fmla="*/ 75734 w 464075"/>
                  <a:gd name="connsiteY3" fmla="*/ 277789 h 307657"/>
                  <a:gd name="connsiteX4" fmla="*/ 133088 w 464075"/>
                  <a:gd name="connsiteY4" fmla="*/ 245345 h 307657"/>
                  <a:gd name="connsiteX5" fmla="*/ 189612 w 464075"/>
                  <a:gd name="connsiteY5" fmla="*/ 211506 h 307657"/>
                  <a:gd name="connsiteX6" fmla="*/ 245769 w 464075"/>
                  <a:gd name="connsiteY6" fmla="*/ 177097 h 307657"/>
                  <a:gd name="connsiteX7" fmla="*/ 301387 w 464075"/>
                  <a:gd name="connsiteY7" fmla="*/ 141833 h 307657"/>
                  <a:gd name="connsiteX8" fmla="*/ 356359 w 464075"/>
                  <a:gd name="connsiteY8" fmla="*/ 105599 h 307657"/>
                  <a:gd name="connsiteX9" fmla="*/ 411001 w 464075"/>
                  <a:gd name="connsiteY9" fmla="*/ 68890 h 307657"/>
                  <a:gd name="connsiteX10" fmla="*/ 465003 w 464075"/>
                  <a:gd name="connsiteY10" fmla="*/ 31269 h 307657"/>
                  <a:gd name="connsiteX11" fmla="*/ 444288 w 464075"/>
                  <a:gd name="connsiteY11" fmla="*/ 1828 h 307657"/>
                  <a:gd name="connsiteX12" fmla="*/ 390654 w 464075"/>
                  <a:gd name="connsiteY12" fmla="*/ 39190 h 307657"/>
                  <a:gd name="connsiteX13" fmla="*/ 336411 w 464075"/>
                  <a:gd name="connsiteY13" fmla="*/ 75632 h 307657"/>
                  <a:gd name="connsiteX14" fmla="*/ 281857 w 464075"/>
                  <a:gd name="connsiteY14" fmla="*/ 111587 h 307657"/>
                  <a:gd name="connsiteX15" fmla="*/ 226689 w 464075"/>
                  <a:gd name="connsiteY15" fmla="*/ 146567 h 307657"/>
                  <a:gd name="connsiteX16" fmla="*/ 171001 w 464075"/>
                  <a:gd name="connsiteY16" fmla="*/ 180684 h 307657"/>
                  <a:gd name="connsiteX17" fmla="*/ 114978 w 464075"/>
                  <a:gd name="connsiteY17" fmla="*/ 214231 h 307657"/>
                  <a:gd name="connsiteX18" fmla="*/ 58149 w 464075"/>
                  <a:gd name="connsiteY18" fmla="*/ 246371 h 307657"/>
                  <a:gd name="connsiteX19" fmla="*/ 29741 w 464075"/>
                  <a:gd name="connsiteY19" fmla="*/ 262448 h 307657"/>
                  <a:gd name="connsiteX20" fmla="*/ 928 w 464075"/>
                  <a:gd name="connsiteY20" fmla="*/ 277764 h 30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075" h="307657">
                    <a:moveTo>
                      <a:pt x="928" y="277764"/>
                    </a:moveTo>
                    <a:lnTo>
                      <a:pt x="17961" y="309486"/>
                    </a:lnTo>
                    <a:lnTo>
                      <a:pt x="47053" y="294011"/>
                    </a:lnTo>
                    <a:lnTo>
                      <a:pt x="75734" y="277789"/>
                    </a:lnTo>
                    <a:lnTo>
                      <a:pt x="133088" y="245345"/>
                    </a:lnTo>
                    <a:lnTo>
                      <a:pt x="189612" y="211506"/>
                    </a:lnTo>
                    <a:cubicBezTo>
                      <a:pt x="208426" y="200195"/>
                      <a:pt x="227348" y="189036"/>
                      <a:pt x="245769" y="177097"/>
                    </a:cubicBezTo>
                    <a:lnTo>
                      <a:pt x="301387" y="141833"/>
                    </a:lnTo>
                    <a:cubicBezTo>
                      <a:pt x="320011" y="130199"/>
                      <a:pt x="338020" y="117652"/>
                      <a:pt x="356359" y="105599"/>
                    </a:cubicBezTo>
                    <a:cubicBezTo>
                      <a:pt x="374558" y="93337"/>
                      <a:pt x="393043" y="81481"/>
                      <a:pt x="411001" y="68890"/>
                    </a:cubicBezTo>
                    <a:lnTo>
                      <a:pt x="465003" y="31269"/>
                    </a:lnTo>
                    <a:lnTo>
                      <a:pt x="444288" y="1828"/>
                    </a:lnTo>
                    <a:lnTo>
                      <a:pt x="390654" y="39190"/>
                    </a:lnTo>
                    <a:cubicBezTo>
                      <a:pt x="372809" y="51698"/>
                      <a:pt x="354477" y="63459"/>
                      <a:pt x="336411" y="75632"/>
                    </a:cubicBezTo>
                    <a:cubicBezTo>
                      <a:pt x="318205" y="87584"/>
                      <a:pt x="300329" y="100054"/>
                      <a:pt x="281857" y="111587"/>
                    </a:cubicBezTo>
                    <a:lnTo>
                      <a:pt x="226689" y="146567"/>
                    </a:lnTo>
                    <a:cubicBezTo>
                      <a:pt x="208414" y="158416"/>
                      <a:pt x="189657" y="169468"/>
                      <a:pt x="171001" y="180684"/>
                    </a:cubicBezTo>
                    <a:lnTo>
                      <a:pt x="114978" y="214231"/>
                    </a:lnTo>
                    <a:lnTo>
                      <a:pt x="58149" y="246371"/>
                    </a:lnTo>
                    <a:lnTo>
                      <a:pt x="29741" y="262448"/>
                    </a:lnTo>
                    <a:lnTo>
                      <a:pt x="928" y="277764"/>
                    </a:lnTo>
                    <a:close/>
                  </a:path>
                </a:pathLst>
              </a:custGeom>
              <a:solidFill>
                <a:srgbClr val="4BC3C3"/>
              </a:solidFill>
              <a:ln w="6336" cap="flat">
                <a:noFill/>
                <a:prstDash val="solid"/>
                <a:round/>
              </a:ln>
            </p:spPr>
            <p:txBody>
              <a:bodyPr rtlCol="0" anchor="ctr"/>
              <a:lstStyle/>
              <a:p>
                <a:endParaRPr lang="fr-FR"/>
              </a:p>
            </p:txBody>
          </p:sp>
          <p:sp>
            <p:nvSpPr>
              <p:cNvPr id="133" name="Forme libre : forme 132">
                <a:extLst>
                  <a:ext uri="{FF2B5EF4-FFF2-40B4-BE49-F238E27FC236}">
                    <a16:creationId xmlns:a16="http://schemas.microsoft.com/office/drawing/2014/main" id="{6954FB81-E216-460B-ACA3-6DC33A4BC0D0}"/>
                  </a:ext>
                </a:extLst>
              </p:cNvPr>
              <p:cNvSpPr/>
              <p:nvPr/>
            </p:nvSpPr>
            <p:spPr>
              <a:xfrm>
                <a:off x="16918508" y="7545881"/>
                <a:ext cx="121337" cy="101344"/>
              </a:xfrm>
              <a:custGeom>
                <a:avLst/>
                <a:gdLst>
                  <a:gd name="connsiteX0" fmla="*/ 1041 w 121337"/>
                  <a:gd name="connsiteY0" fmla="*/ 73692 h 101344"/>
                  <a:gd name="connsiteX1" fmla="*/ 21762 w 121337"/>
                  <a:gd name="connsiteY1" fmla="*/ 103133 h 101344"/>
                  <a:gd name="connsiteX2" fmla="*/ 72222 w 121337"/>
                  <a:gd name="connsiteY2" fmla="*/ 67159 h 101344"/>
                  <a:gd name="connsiteX3" fmla="*/ 122378 w 121337"/>
                  <a:gd name="connsiteY3" fmla="*/ 30773 h 101344"/>
                  <a:gd name="connsiteX4" fmla="*/ 101016 w 121337"/>
                  <a:gd name="connsiteY4" fmla="*/ 1788 h 101344"/>
                  <a:gd name="connsiteX5" fmla="*/ 51171 w 121337"/>
                  <a:gd name="connsiteY5" fmla="*/ 37946 h 101344"/>
                  <a:gd name="connsiteX6" fmla="*/ 1041 w 121337"/>
                  <a:gd name="connsiteY6" fmla="*/ 73692 h 10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37" h="101344">
                    <a:moveTo>
                      <a:pt x="1041" y="73692"/>
                    </a:moveTo>
                    <a:lnTo>
                      <a:pt x="21762" y="103133"/>
                    </a:lnTo>
                    <a:cubicBezTo>
                      <a:pt x="38802" y="91448"/>
                      <a:pt x="55531" y="79332"/>
                      <a:pt x="72222" y="67159"/>
                    </a:cubicBezTo>
                    <a:lnTo>
                      <a:pt x="122378" y="30773"/>
                    </a:lnTo>
                    <a:lnTo>
                      <a:pt x="101016" y="1788"/>
                    </a:lnTo>
                    <a:lnTo>
                      <a:pt x="51171" y="37946"/>
                    </a:lnTo>
                    <a:cubicBezTo>
                      <a:pt x="34588" y="50049"/>
                      <a:pt x="17966" y="62089"/>
                      <a:pt x="1041" y="73692"/>
                    </a:cubicBezTo>
                  </a:path>
                </a:pathLst>
              </a:custGeom>
              <a:solidFill>
                <a:srgbClr val="41A57D"/>
              </a:solidFill>
              <a:ln w="6336" cap="flat">
                <a:noFill/>
                <a:prstDash val="solid"/>
                <a:round/>
              </a:ln>
            </p:spPr>
            <p:txBody>
              <a:bodyPr rtlCol="0" anchor="ctr"/>
              <a:lstStyle/>
              <a:p>
                <a:endParaRPr lang="fr-FR"/>
              </a:p>
            </p:txBody>
          </p:sp>
          <p:sp>
            <p:nvSpPr>
              <p:cNvPr id="134" name="Forme libre : forme 133">
                <a:extLst>
                  <a:ext uri="{FF2B5EF4-FFF2-40B4-BE49-F238E27FC236}">
                    <a16:creationId xmlns:a16="http://schemas.microsoft.com/office/drawing/2014/main" id="{4573510D-4848-4444-9425-FD6E4C72CC4C}"/>
                  </a:ext>
                </a:extLst>
              </p:cNvPr>
              <p:cNvSpPr/>
              <p:nvPr/>
            </p:nvSpPr>
            <p:spPr>
              <a:xfrm rot="3216246" flipV="1">
                <a:off x="17151170" y="7263494"/>
                <a:ext cx="45973" cy="367610"/>
              </a:xfrm>
              <a:custGeom>
                <a:avLst/>
                <a:gdLst>
                  <a:gd name="connsiteX0" fmla="*/ 11061 w 45973"/>
                  <a:gd name="connsiteY0" fmla="*/ 1729 h 367610"/>
                  <a:gd name="connsiteX1" fmla="*/ 47061 w 45973"/>
                  <a:gd name="connsiteY1" fmla="*/ 1729 h 367610"/>
                  <a:gd name="connsiteX2" fmla="*/ 37042 w 45973"/>
                  <a:gd name="connsiteY2" fmla="*/ 369339 h 367610"/>
                  <a:gd name="connsiteX3" fmla="*/ 1087 w 45973"/>
                  <a:gd name="connsiteY3" fmla="*/ 367527 h 367610"/>
                  <a:gd name="connsiteX4" fmla="*/ 11061 w 45973"/>
                  <a:gd name="connsiteY4" fmla="*/ 1729 h 36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73" h="367610">
                    <a:moveTo>
                      <a:pt x="11061" y="1729"/>
                    </a:moveTo>
                    <a:lnTo>
                      <a:pt x="47061" y="1729"/>
                    </a:lnTo>
                    <a:cubicBezTo>
                      <a:pt x="46934" y="124390"/>
                      <a:pt x="43183" y="246963"/>
                      <a:pt x="37042" y="369339"/>
                    </a:cubicBezTo>
                    <a:lnTo>
                      <a:pt x="1087" y="367527"/>
                    </a:lnTo>
                    <a:cubicBezTo>
                      <a:pt x="7202" y="245632"/>
                      <a:pt x="10928" y="123662"/>
                      <a:pt x="11061" y="1729"/>
                    </a:cubicBezTo>
                  </a:path>
                </a:pathLst>
              </a:custGeom>
              <a:solidFill>
                <a:srgbClr val="96CD32"/>
              </a:solidFill>
              <a:ln w="6336" cap="flat">
                <a:noFill/>
                <a:prstDash val="solid"/>
                <a:round/>
              </a:ln>
            </p:spPr>
            <p:txBody>
              <a:bodyPr rtlCol="0" anchor="ctr"/>
              <a:lstStyle/>
              <a:p>
                <a:endParaRPr lang="fr-FR"/>
              </a:p>
            </p:txBody>
          </p:sp>
          <p:sp>
            <p:nvSpPr>
              <p:cNvPr id="135" name="Forme libre : forme 134">
                <a:extLst>
                  <a:ext uri="{FF2B5EF4-FFF2-40B4-BE49-F238E27FC236}">
                    <a16:creationId xmlns:a16="http://schemas.microsoft.com/office/drawing/2014/main" id="{81BD0171-F53A-4409-9CDF-7C758343EC03}"/>
                  </a:ext>
                </a:extLst>
              </p:cNvPr>
              <p:cNvSpPr/>
              <p:nvPr/>
            </p:nvSpPr>
            <p:spPr>
              <a:xfrm>
                <a:off x="18359306" y="6239265"/>
                <a:ext cx="217358" cy="190249"/>
              </a:xfrm>
              <a:custGeom>
                <a:avLst/>
                <a:gdLst>
                  <a:gd name="connsiteX0" fmla="*/ 1503 w 217358"/>
                  <a:gd name="connsiteY0" fmla="*/ 164270 h 190249"/>
                  <a:gd name="connsiteX1" fmla="*/ 24905 w 217358"/>
                  <a:gd name="connsiteY1" fmla="*/ 191632 h 190249"/>
                  <a:gd name="connsiteX2" fmla="*/ 121452 w 217358"/>
                  <a:gd name="connsiteY2" fmla="*/ 109900 h 190249"/>
                  <a:gd name="connsiteX3" fmla="*/ 169954 w 217358"/>
                  <a:gd name="connsiteY3" fmla="*/ 69326 h 190249"/>
                  <a:gd name="connsiteX4" fmla="*/ 218862 w 217358"/>
                  <a:gd name="connsiteY4" fmla="*/ 29258 h 190249"/>
                  <a:gd name="connsiteX5" fmla="*/ 196074 w 217358"/>
                  <a:gd name="connsiteY5" fmla="*/ 1383 h 190249"/>
                  <a:gd name="connsiteX6" fmla="*/ 146990 w 217358"/>
                  <a:gd name="connsiteY6" fmla="*/ 41596 h 190249"/>
                  <a:gd name="connsiteX7" fmla="*/ 98329 w 217358"/>
                  <a:gd name="connsiteY7" fmla="*/ 82304 h 190249"/>
                  <a:gd name="connsiteX8" fmla="*/ 1503 w 217358"/>
                  <a:gd name="connsiteY8" fmla="*/ 164270 h 19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58" h="190249">
                    <a:moveTo>
                      <a:pt x="1503" y="164270"/>
                    </a:moveTo>
                    <a:lnTo>
                      <a:pt x="24905" y="191632"/>
                    </a:lnTo>
                    <a:cubicBezTo>
                      <a:pt x="57013" y="164295"/>
                      <a:pt x="89014" y="136819"/>
                      <a:pt x="121452" y="109900"/>
                    </a:cubicBezTo>
                    <a:lnTo>
                      <a:pt x="169954" y="69326"/>
                    </a:lnTo>
                    <a:lnTo>
                      <a:pt x="218862" y="29258"/>
                    </a:lnTo>
                    <a:lnTo>
                      <a:pt x="196074" y="1383"/>
                    </a:lnTo>
                    <a:lnTo>
                      <a:pt x="146990" y="41596"/>
                    </a:lnTo>
                    <a:lnTo>
                      <a:pt x="98329" y="82304"/>
                    </a:lnTo>
                    <a:cubicBezTo>
                      <a:pt x="65777" y="109317"/>
                      <a:pt x="33700" y="136863"/>
                      <a:pt x="1503" y="164270"/>
                    </a:cubicBezTo>
                  </a:path>
                </a:pathLst>
              </a:custGeom>
              <a:solidFill>
                <a:srgbClr val="41A57D"/>
              </a:solidFill>
              <a:ln w="6336" cap="flat">
                <a:noFill/>
                <a:prstDash val="solid"/>
                <a:round/>
              </a:ln>
            </p:spPr>
            <p:txBody>
              <a:bodyPr rtlCol="0" anchor="ctr"/>
              <a:lstStyle/>
              <a:p>
                <a:endParaRPr lang="fr-FR"/>
              </a:p>
            </p:txBody>
          </p:sp>
          <p:sp>
            <p:nvSpPr>
              <p:cNvPr id="136" name="Forme libre : forme 135">
                <a:extLst>
                  <a:ext uri="{FF2B5EF4-FFF2-40B4-BE49-F238E27FC236}">
                    <a16:creationId xmlns:a16="http://schemas.microsoft.com/office/drawing/2014/main" id="{7907E59D-2667-4B85-86A4-44C70F21F4BA}"/>
                  </a:ext>
                </a:extLst>
              </p:cNvPr>
              <p:cNvSpPr/>
              <p:nvPr/>
            </p:nvSpPr>
            <p:spPr>
              <a:xfrm rot="2907212" flipV="1">
                <a:off x="18146507" y="6533729"/>
                <a:ext cx="36309" cy="123447"/>
              </a:xfrm>
              <a:custGeom>
                <a:avLst/>
                <a:gdLst>
                  <a:gd name="connsiteX0" fmla="*/ 1415 w 36309"/>
                  <a:gd name="connsiteY0" fmla="*/ 1471 h 123447"/>
                  <a:gd name="connsiteX1" fmla="*/ 37725 w 36309"/>
                  <a:gd name="connsiteY1" fmla="*/ 1471 h 123447"/>
                  <a:gd name="connsiteX2" fmla="*/ 37725 w 36309"/>
                  <a:gd name="connsiteY2" fmla="*/ 124919 h 123447"/>
                  <a:gd name="connsiteX3" fmla="*/ 1415 w 36309"/>
                  <a:gd name="connsiteY3" fmla="*/ 124919 h 123447"/>
                </a:gdLst>
                <a:ahLst/>
                <a:cxnLst>
                  <a:cxn ang="0">
                    <a:pos x="connsiteX0" y="connsiteY0"/>
                  </a:cxn>
                  <a:cxn ang="0">
                    <a:pos x="connsiteX1" y="connsiteY1"/>
                  </a:cxn>
                  <a:cxn ang="0">
                    <a:pos x="connsiteX2" y="connsiteY2"/>
                  </a:cxn>
                  <a:cxn ang="0">
                    <a:pos x="connsiteX3" y="connsiteY3"/>
                  </a:cxn>
                </a:cxnLst>
                <a:rect l="l" t="t" r="r" b="b"/>
                <a:pathLst>
                  <a:path w="36309" h="123447">
                    <a:moveTo>
                      <a:pt x="1415" y="1471"/>
                    </a:moveTo>
                    <a:lnTo>
                      <a:pt x="37725" y="1471"/>
                    </a:lnTo>
                    <a:lnTo>
                      <a:pt x="37725" y="124919"/>
                    </a:lnTo>
                    <a:lnTo>
                      <a:pt x="1415" y="124919"/>
                    </a:lnTo>
                    <a:close/>
                  </a:path>
                </a:pathLst>
              </a:custGeom>
              <a:solidFill>
                <a:srgbClr val="FFFFFF"/>
              </a:solidFill>
              <a:ln w="6336" cap="flat">
                <a:noFill/>
                <a:prstDash val="solid"/>
                <a:round/>
              </a:ln>
            </p:spPr>
            <p:txBody>
              <a:bodyPr rtlCol="0" anchor="ctr"/>
              <a:lstStyle/>
              <a:p>
                <a:endParaRPr lang="fr-FR"/>
              </a:p>
            </p:txBody>
          </p:sp>
          <p:sp>
            <p:nvSpPr>
              <p:cNvPr id="137" name="Forme libre : forme 136">
                <a:extLst>
                  <a:ext uri="{FF2B5EF4-FFF2-40B4-BE49-F238E27FC236}">
                    <a16:creationId xmlns:a16="http://schemas.microsoft.com/office/drawing/2014/main" id="{620B5627-0A1C-4FE7-A085-44BB9FAE6BD5}"/>
                  </a:ext>
                </a:extLst>
              </p:cNvPr>
              <p:cNvSpPr/>
              <p:nvPr/>
            </p:nvSpPr>
            <p:spPr>
              <a:xfrm rot="2924350" flipV="1">
                <a:off x="18272491" y="6379132"/>
                <a:ext cx="37218" cy="211991"/>
              </a:xfrm>
              <a:custGeom>
                <a:avLst/>
                <a:gdLst>
                  <a:gd name="connsiteX0" fmla="*/ 1452 w 37218"/>
                  <a:gd name="connsiteY0" fmla="*/ 1432 h 211991"/>
                  <a:gd name="connsiteX1" fmla="*/ 37452 w 37218"/>
                  <a:gd name="connsiteY1" fmla="*/ 1432 h 211991"/>
                  <a:gd name="connsiteX2" fmla="*/ 38668 w 37218"/>
                  <a:gd name="connsiteY2" fmla="*/ 212973 h 211991"/>
                  <a:gd name="connsiteX3" fmla="*/ 2669 w 37218"/>
                  <a:gd name="connsiteY3" fmla="*/ 213423 h 211991"/>
                  <a:gd name="connsiteX4" fmla="*/ 1452 w 37218"/>
                  <a:gd name="connsiteY4" fmla="*/ 1432 h 211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8" h="211991">
                    <a:moveTo>
                      <a:pt x="1452" y="1432"/>
                    </a:moveTo>
                    <a:lnTo>
                      <a:pt x="37452" y="1432"/>
                    </a:lnTo>
                    <a:cubicBezTo>
                      <a:pt x="37414" y="71961"/>
                      <a:pt x="37788" y="142483"/>
                      <a:pt x="38668" y="212973"/>
                    </a:cubicBezTo>
                    <a:lnTo>
                      <a:pt x="2669" y="213423"/>
                    </a:lnTo>
                    <a:cubicBezTo>
                      <a:pt x="1788" y="142743"/>
                      <a:pt x="1414" y="72081"/>
                      <a:pt x="1452" y="1432"/>
                    </a:cubicBezTo>
                  </a:path>
                </a:pathLst>
              </a:custGeom>
              <a:solidFill>
                <a:srgbClr val="FFBE23"/>
              </a:solidFill>
              <a:ln w="6336" cap="flat">
                <a:noFill/>
                <a:prstDash val="solid"/>
                <a:round/>
              </a:ln>
            </p:spPr>
            <p:txBody>
              <a:bodyPr rtlCol="0" anchor="ctr"/>
              <a:lstStyle/>
              <a:p>
                <a:endParaRPr lang="fr-FR"/>
              </a:p>
            </p:txBody>
          </p:sp>
          <p:sp>
            <p:nvSpPr>
              <p:cNvPr id="138" name="Forme libre : forme 137">
                <a:extLst>
                  <a:ext uri="{FF2B5EF4-FFF2-40B4-BE49-F238E27FC236}">
                    <a16:creationId xmlns:a16="http://schemas.microsoft.com/office/drawing/2014/main" id="{E9F85C80-1E27-4E05-9C2F-FB76720A29C9}"/>
                  </a:ext>
                </a:extLst>
              </p:cNvPr>
              <p:cNvSpPr/>
              <p:nvPr/>
            </p:nvSpPr>
            <p:spPr>
              <a:xfrm rot="2895205" flipV="1">
                <a:off x="17973720" y="6579624"/>
                <a:ext cx="36214" cy="338860"/>
              </a:xfrm>
              <a:custGeom>
                <a:avLst/>
                <a:gdLst>
                  <a:gd name="connsiteX0" fmla="*/ 1348 w 36214"/>
                  <a:gd name="connsiteY0" fmla="*/ 1509 h 338860"/>
                  <a:gd name="connsiteX1" fmla="*/ 37563 w 36214"/>
                  <a:gd name="connsiteY1" fmla="*/ 1509 h 338860"/>
                  <a:gd name="connsiteX2" fmla="*/ 37563 w 36214"/>
                  <a:gd name="connsiteY2" fmla="*/ 340369 h 338860"/>
                  <a:gd name="connsiteX3" fmla="*/ 1348 w 36214"/>
                  <a:gd name="connsiteY3" fmla="*/ 340369 h 338860"/>
                </a:gdLst>
                <a:ahLst/>
                <a:cxnLst>
                  <a:cxn ang="0">
                    <a:pos x="connsiteX0" y="connsiteY0"/>
                  </a:cxn>
                  <a:cxn ang="0">
                    <a:pos x="connsiteX1" y="connsiteY1"/>
                  </a:cxn>
                  <a:cxn ang="0">
                    <a:pos x="connsiteX2" y="connsiteY2"/>
                  </a:cxn>
                  <a:cxn ang="0">
                    <a:pos x="connsiteX3" y="connsiteY3"/>
                  </a:cxn>
                </a:cxnLst>
                <a:rect l="l" t="t" r="r" b="b"/>
                <a:pathLst>
                  <a:path w="36214" h="338860">
                    <a:moveTo>
                      <a:pt x="1348" y="1509"/>
                    </a:moveTo>
                    <a:lnTo>
                      <a:pt x="37563" y="1509"/>
                    </a:lnTo>
                    <a:lnTo>
                      <a:pt x="37563" y="340369"/>
                    </a:lnTo>
                    <a:lnTo>
                      <a:pt x="1348" y="340369"/>
                    </a:lnTo>
                    <a:close/>
                  </a:path>
                </a:pathLst>
              </a:custGeom>
              <a:solidFill>
                <a:srgbClr val="2382D2"/>
              </a:solidFill>
              <a:ln w="6336" cap="flat">
                <a:noFill/>
                <a:prstDash val="solid"/>
                <a:round/>
              </a:ln>
            </p:spPr>
            <p:txBody>
              <a:bodyPr rtlCol="0" anchor="ctr"/>
              <a:lstStyle/>
              <a:p>
                <a:endParaRPr lang="fr-FR"/>
              </a:p>
            </p:txBody>
          </p:sp>
          <p:sp>
            <p:nvSpPr>
              <p:cNvPr id="139" name="Forme libre : forme 138">
                <a:extLst>
                  <a:ext uri="{FF2B5EF4-FFF2-40B4-BE49-F238E27FC236}">
                    <a16:creationId xmlns:a16="http://schemas.microsoft.com/office/drawing/2014/main" id="{F59CDA04-FC12-4D97-945A-8CE90DC773AF}"/>
                  </a:ext>
                </a:extLst>
              </p:cNvPr>
              <p:cNvSpPr/>
              <p:nvPr/>
            </p:nvSpPr>
            <p:spPr>
              <a:xfrm rot="3044127" flipV="1">
                <a:off x="18723100" y="5882377"/>
                <a:ext cx="48812" cy="460260"/>
              </a:xfrm>
              <a:custGeom>
                <a:avLst/>
                <a:gdLst>
                  <a:gd name="connsiteX0" fmla="*/ 1578 w 48812"/>
                  <a:gd name="connsiteY0" fmla="*/ 1303 h 460260"/>
                  <a:gd name="connsiteX1" fmla="*/ 37584 w 48812"/>
                  <a:gd name="connsiteY1" fmla="*/ 1303 h 460260"/>
                  <a:gd name="connsiteX2" fmla="*/ 50390 w 48812"/>
                  <a:gd name="connsiteY2" fmla="*/ 459390 h 460260"/>
                  <a:gd name="connsiteX3" fmla="*/ 14448 w 48812"/>
                  <a:gd name="connsiteY3" fmla="*/ 461564 h 460260"/>
                  <a:gd name="connsiteX4" fmla="*/ 1578 w 48812"/>
                  <a:gd name="connsiteY4" fmla="*/ 1303 h 46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 h="460260">
                    <a:moveTo>
                      <a:pt x="1578" y="1303"/>
                    </a:moveTo>
                    <a:lnTo>
                      <a:pt x="37584" y="1303"/>
                    </a:lnTo>
                    <a:cubicBezTo>
                      <a:pt x="37577" y="154153"/>
                      <a:pt x="41202" y="306959"/>
                      <a:pt x="50390" y="459390"/>
                    </a:cubicBezTo>
                    <a:lnTo>
                      <a:pt x="14448" y="461564"/>
                    </a:lnTo>
                    <a:cubicBezTo>
                      <a:pt x="5209" y="308258"/>
                      <a:pt x="1572" y="154724"/>
                      <a:pt x="1578" y="1303"/>
                    </a:cubicBezTo>
                  </a:path>
                </a:pathLst>
              </a:custGeom>
              <a:solidFill>
                <a:srgbClr val="4BC3C3"/>
              </a:solidFill>
              <a:ln w="6336" cap="flat">
                <a:noFill/>
                <a:prstDash val="solid"/>
                <a:round/>
              </a:ln>
            </p:spPr>
            <p:txBody>
              <a:bodyPr rtlCol="0" anchor="ctr"/>
              <a:lstStyle/>
              <a:p>
                <a:endParaRPr lang="fr-FR"/>
              </a:p>
            </p:txBody>
          </p:sp>
          <p:sp>
            <p:nvSpPr>
              <p:cNvPr id="140" name="Forme libre : forme 139">
                <a:extLst>
                  <a:ext uri="{FF2B5EF4-FFF2-40B4-BE49-F238E27FC236}">
                    <a16:creationId xmlns:a16="http://schemas.microsoft.com/office/drawing/2014/main" id="{73ACD0C6-B562-4A6C-9B65-B4C05E70CE3D}"/>
                  </a:ext>
                </a:extLst>
              </p:cNvPr>
              <p:cNvSpPr/>
              <p:nvPr/>
            </p:nvSpPr>
            <p:spPr>
              <a:xfrm>
                <a:off x="18918376" y="5807386"/>
                <a:ext cx="238390" cy="179743"/>
              </a:xfrm>
              <a:custGeom>
                <a:avLst/>
                <a:gdLst>
                  <a:gd name="connsiteX0" fmla="*/ 1681 w 238390"/>
                  <a:gd name="connsiteY0" fmla="*/ 151789 h 179743"/>
                  <a:gd name="connsiteX1" fmla="*/ 22745 w 238390"/>
                  <a:gd name="connsiteY1" fmla="*/ 180989 h 179743"/>
                  <a:gd name="connsiteX2" fmla="*/ 49454 w 238390"/>
                  <a:gd name="connsiteY2" fmla="*/ 161618 h 179743"/>
                  <a:gd name="connsiteX3" fmla="*/ 76474 w 238390"/>
                  <a:gd name="connsiteY3" fmla="*/ 142696 h 179743"/>
                  <a:gd name="connsiteX4" fmla="*/ 130508 w 238390"/>
                  <a:gd name="connsiteY4" fmla="*/ 104846 h 179743"/>
                  <a:gd name="connsiteX5" fmla="*/ 185169 w 238390"/>
                  <a:gd name="connsiteY5" fmla="*/ 67934 h 179743"/>
                  <a:gd name="connsiteX6" fmla="*/ 240071 w 238390"/>
                  <a:gd name="connsiteY6" fmla="*/ 31390 h 179743"/>
                  <a:gd name="connsiteX7" fmla="*/ 220377 w 238390"/>
                  <a:gd name="connsiteY7" fmla="*/ 1246 h 179743"/>
                  <a:gd name="connsiteX8" fmla="*/ 165107 w 238390"/>
                  <a:gd name="connsiteY8" fmla="*/ 38037 h 179743"/>
                  <a:gd name="connsiteX9" fmla="*/ 110091 w 238390"/>
                  <a:gd name="connsiteY9" fmla="*/ 75190 h 179743"/>
                  <a:gd name="connsiteX10" fmla="*/ 55728 w 238390"/>
                  <a:gd name="connsiteY10" fmla="*/ 113274 h 179743"/>
                  <a:gd name="connsiteX11" fmla="*/ 28543 w 238390"/>
                  <a:gd name="connsiteY11" fmla="*/ 132310 h 179743"/>
                  <a:gd name="connsiteX12" fmla="*/ 1681 w 238390"/>
                  <a:gd name="connsiteY12" fmla="*/ 151789 h 17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90" h="179743">
                    <a:moveTo>
                      <a:pt x="1681" y="151789"/>
                    </a:moveTo>
                    <a:lnTo>
                      <a:pt x="22745" y="180989"/>
                    </a:lnTo>
                    <a:lnTo>
                      <a:pt x="49454" y="161618"/>
                    </a:lnTo>
                    <a:lnTo>
                      <a:pt x="76474" y="142696"/>
                    </a:lnTo>
                    <a:lnTo>
                      <a:pt x="130508" y="104846"/>
                    </a:lnTo>
                    <a:cubicBezTo>
                      <a:pt x="148581" y="92318"/>
                      <a:pt x="166958" y="80253"/>
                      <a:pt x="185169" y="67934"/>
                    </a:cubicBezTo>
                    <a:cubicBezTo>
                      <a:pt x="203483" y="55780"/>
                      <a:pt x="221517" y="43176"/>
                      <a:pt x="240071" y="31390"/>
                    </a:cubicBezTo>
                    <a:lnTo>
                      <a:pt x="220377" y="1246"/>
                    </a:lnTo>
                    <a:cubicBezTo>
                      <a:pt x="201690" y="13121"/>
                      <a:pt x="183547" y="25801"/>
                      <a:pt x="165107" y="38037"/>
                    </a:cubicBezTo>
                    <a:cubicBezTo>
                      <a:pt x="146781" y="50438"/>
                      <a:pt x="128278" y="62586"/>
                      <a:pt x="110091" y="75190"/>
                    </a:cubicBezTo>
                    <a:lnTo>
                      <a:pt x="55728" y="113274"/>
                    </a:lnTo>
                    <a:lnTo>
                      <a:pt x="28543" y="132310"/>
                    </a:lnTo>
                    <a:lnTo>
                      <a:pt x="1681" y="151789"/>
                    </a:lnTo>
                    <a:close/>
                  </a:path>
                </a:pathLst>
              </a:custGeom>
              <a:solidFill>
                <a:srgbClr val="FFFFFF"/>
              </a:solidFill>
              <a:ln w="6336" cap="flat">
                <a:noFill/>
                <a:prstDash val="solid"/>
                <a:round/>
              </a:ln>
            </p:spPr>
            <p:txBody>
              <a:bodyPr rtlCol="0" anchor="ctr"/>
              <a:lstStyle/>
              <a:p>
                <a:endParaRPr lang="fr-FR"/>
              </a:p>
            </p:txBody>
          </p:sp>
          <p:sp>
            <p:nvSpPr>
              <p:cNvPr id="141" name="Forme libre : forme 140">
                <a:extLst>
                  <a:ext uri="{FF2B5EF4-FFF2-40B4-BE49-F238E27FC236}">
                    <a16:creationId xmlns:a16="http://schemas.microsoft.com/office/drawing/2014/main" id="{CD934186-84AB-4B53-9230-21FCC282B958}"/>
                  </a:ext>
                </a:extLst>
              </p:cNvPr>
              <p:cNvSpPr/>
              <p:nvPr/>
            </p:nvSpPr>
            <p:spPr>
              <a:xfrm>
                <a:off x="19137072" y="5694509"/>
                <a:ext cx="199216" cy="143021"/>
              </a:xfrm>
              <a:custGeom>
                <a:avLst/>
                <a:gdLst>
                  <a:gd name="connsiteX0" fmla="*/ 1747 w 199216"/>
                  <a:gd name="connsiteY0" fmla="*/ 114091 h 143021"/>
                  <a:gd name="connsiteX1" fmla="*/ 21436 w 199216"/>
                  <a:gd name="connsiteY1" fmla="*/ 144229 h 143021"/>
                  <a:gd name="connsiteX2" fmla="*/ 110613 w 199216"/>
                  <a:gd name="connsiteY2" fmla="*/ 87230 h 143021"/>
                  <a:gd name="connsiteX3" fmla="*/ 200963 w 199216"/>
                  <a:gd name="connsiteY3" fmla="*/ 32163 h 143021"/>
                  <a:gd name="connsiteX4" fmla="*/ 182587 w 199216"/>
                  <a:gd name="connsiteY4" fmla="*/ 1207 h 143021"/>
                  <a:gd name="connsiteX5" fmla="*/ 91552 w 199216"/>
                  <a:gd name="connsiteY5" fmla="*/ 56686 h 143021"/>
                  <a:gd name="connsiteX6" fmla="*/ 1747 w 199216"/>
                  <a:gd name="connsiteY6" fmla="*/ 114091 h 14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216" h="143021">
                    <a:moveTo>
                      <a:pt x="1747" y="114091"/>
                    </a:moveTo>
                    <a:lnTo>
                      <a:pt x="21436" y="144229"/>
                    </a:lnTo>
                    <a:cubicBezTo>
                      <a:pt x="51174" y="125250"/>
                      <a:pt x="80710" y="105948"/>
                      <a:pt x="110613" y="87230"/>
                    </a:cubicBezTo>
                    <a:lnTo>
                      <a:pt x="200963" y="32163"/>
                    </a:lnTo>
                    <a:lnTo>
                      <a:pt x="182587" y="1207"/>
                    </a:lnTo>
                    <a:lnTo>
                      <a:pt x="91552" y="56686"/>
                    </a:lnTo>
                    <a:cubicBezTo>
                      <a:pt x="61433" y="75538"/>
                      <a:pt x="31695" y="94973"/>
                      <a:pt x="1747" y="114091"/>
                    </a:cubicBezTo>
                  </a:path>
                </a:pathLst>
              </a:custGeom>
              <a:solidFill>
                <a:srgbClr val="96CD32"/>
              </a:solidFill>
              <a:ln w="6336" cap="flat">
                <a:noFill/>
                <a:prstDash val="solid"/>
                <a:round/>
              </a:ln>
            </p:spPr>
            <p:txBody>
              <a:bodyPr rtlCol="0" anchor="ctr"/>
              <a:lstStyle/>
              <a:p>
                <a:endParaRPr lang="fr-FR"/>
              </a:p>
            </p:txBody>
          </p:sp>
          <p:sp>
            <p:nvSpPr>
              <p:cNvPr id="142" name="Forme libre : forme 141">
                <a:extLst>
                  <a:ext uri="{FF2B5EF4-FFF2-40B4-BE49-F238E27FC236}">
                    <a16:creationId xmlns:a16="http://schemas.microsoft.com/office/drawing/2014/main" id="{3711E64D-50A2-4BC1-8CFC-8A093AE6630E}"/>
                  </a:ext>
                </a:extLst>
              </p:cNvPr>
              <p:cNvSpPr/>
              <p:nvPr/>
            </p:nvSpPr>
            <p:spPr>
              <a:xfrm rot="3043274" flipV="1">
                <a:off x="17564273" y="6736248"/>
                <a:ext cx="55822" cy="723567"/>
              </a:xfrm>
              <a:custGeom>
                <a:avLst/>
                <a:gdLst>
                  <a:gd name="connsiteX0" fmla="*/ 21014 w 55822"/>
                  <a:gd name="connsiteY0" fmla="*/ 1599 h 723567"/>
                  <a:gd name="connsiteX1" fmla="*/ 57020 w 55822"/>
                  <a:gd name="connsiteY1" fmla="*/ 1599 h 723567"/>
                  <a:gd name="connsiteX2" fmla="*/ 37167 w 55822"/>
                  <a:gd name="connsiteY2" fmla="*/ 725167 h 723567"/>
                  <a:gd name="connsiteX3" fmla="*/ 1199 w 55822"/>
                  <a:gd name="connsiteY3" fmla="*/ 723614 h 723567"/>
                  <a:gd name="connsiteX4" fmla="*/ 21014 w 55822"/>
                  <a:gd name="connsiteY4" fmla="*/ 1599 h 72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22" h="723567">
                    <a:moveTo>
                      <a:pt x="21014" y="1599"/>
                    </a:moveTo>
                    <a:lnTo>
                      <a:pt x="57020" y="1599"/>
                    </a:lnTo>
                    <a:cubicBezTo>
                      <a:pt x="57159" y="243145"/>
                      <a:pt x="47362" y="484305"/>
                      <a:pt x="37167" y="725167"/>
                    </a:cubicBezTo>
                    <a:lnTo>
                      <a:pt x="1199" y="723614"/>
                    </a:lnTo>
                    <a:cubicBezTo>
                      <a:pt x="11395" y="482867"/>
                      <a:pt x="21160" y="242176"/>
                      <a:pt x="21014" y="1599"/>
                    </a:cubicBezTo>
                  </a:path>
                </a:pathLst>
              </a:custGeom>
              <a:solidFill>
                <a:srgbClr val="FFFFFF"/>
              </a:solidFill>
              <a:ln w="6336" cap="flat">
                <a:noFill/>
                <a:prstDash val="solid"/>
                <a:round/>
              </a:ln>
            </p:spPr>
            <p:txBody>
              <a:bodyPr rtlCol="0" anchor="ctr"/>
              <a:lstStyle/>
              <a:p>
                <a:endParaRPr lang="fr-FR"/>
              </a:p>
            </p:txBody>
          </p:sp>
          <p:sp>
            <p:nvSpPr>
              <p:cNvPr id="143" name="Forme libre : forme 142">
                <a:extLst>
                  <a:ext uri="{FF2B5EF4-FFF2-40B4-BE49-F238E27FC236}">
                    <a16:creationId xmlns:a16="http://schemas.microsoft.com/office/drawing/2014/main" id="{EFC7852C-58FC-454D-BDC0-A735C9FEA7F6}"/>
                  </a:ext>
                </a:extLst>
              </p:cNvPr>
              <p:cNvSpPr/>
              <p:nvPr/>
            </p:nvSpPr>
            <p:spPr>
              <a:xfrm rot="3558260" flipV="1">
                <a:off x="19527262" y="5326755"/>
                <a:ext cx="68012" cy="525643"/>
              </a:xfrm>
              <a:custGeom>
                <a:avLst/>
                <a:gdLst>
                  <a:gd name="connsiteX0" fmla="*/ 1827 w 68012"/>
                  <a:gd name="connsiteY0" fmla="*/ 1142 h 525643"/>
                  <a:gd name="connsiteX1" fmla="*/ 37826 w 68012"/>
                  <a:gd name="connsiteY1" fmla="*/ 1142 h 525643"/>
                  <a:gd name="connsiteX2" fmla="*/ 69840 w 68012"/>
                  <a:gd name="connsiteY2" fmla="*/ 522255 h 525643"/>
                  <a:gd name="connsiteX3" fmla="*/ 34126 w 68012"/>
                  <a:gd name="connsiteY3" fmla="*/ 526785 h 525643"/>
                  <a:gd name="connsiteX4" fmla="*/ 1827 w 68012"/>
                  <a:gd name="connsiteY4" fmla="*/ 1142 h 52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12" h="525643">
                    <a:moveTo>
                      <a:pt x="1827" y="1142"/>
                    </a:moveTo>
                    <a:lnTo>
                      <a:pt x="37826" y="1142"/>
                    </a:lnTo>
                    <a:cubicBezTo>
                      <a:pt x="38118" y="175359"/>
                      <a:pt x="48105" y="349532"/>
                      <a:pt x="69840" y="522255"/>
                    </a:cubicBezTo>
                    <a:lnTo>
                      <a:pt x="34126" y="526785"/>
                    </a:lnTo>
                    <a:cubicBezTo>
                      <a:pt x="12188" y="352422"/>
                      <a:pt x="2112" y="176709"/>
                      <a:pt x="1827" y="1142"/>
                    </a:cubicBezTo>
                  </a:path>
                </a:pathLst>
              </a:custGeom>
              <a:solidFill>
                <a:srgbClr val="4BC3C3"/>
              </a:solidFill>
              <a:ln w="6336" cap="flat">
                <a:noFill/>
                <a:prstDash val="solid"/>
                <a:round/>
              </a:ln>
            </p:spPr>
            <p:txBody>
              <a:bodyPr rtlCol="0" anchor="ctr"/>
              <a:lstStyle/>
              <a:p>
                <a:endParaRPr lang="fr-FR"/>
              </a:p>
            </p:txBody>
          </p:sp>
          <p:sp>
            <p:nvSpPr>
              <p:cNvPr id="144" name="Forme libre : forme 143">
                <a:extLst>
                  <a:ext uri="{FF2B5EF4-FFF2-40B4-BE49-F238E27FC236}">
                    <a16:creationId xmlns:a16="http://schemas.microsoft.com/office/drawing/2014/main" id="{755F5CA7-8371-41C2-887F-F90496E2BB91}"/>
                  </a:ext>
                </a:extLst>
              </p:cNvPr>
              <p:cNvSpPr/>
              <p:nvPr/>
            </p:nvSpPr>
            <p:spPr>
              <a:xfrm>
                <a:off x="19786365" y="5406292"/>
                <a:ext cx="127863" cy="80673"/>
              </a:xfrm>
              <a:custGeom>
                <a:avLst/>
                <a:gdLst>
                  <a:gd name="connsiteX0" fmla="*/ 1946 w 127863"/>
                  <a:gd name="connsiteY0" fmla="*/ 48765 h 80673"/>
                  <a:gd name="connsiteX1" fmla="*/ 16293 w 127863"/>
                  <a:gd name="connsiteY1" fmla="*/ 81786 h 80673"/>
                  <a:gd name="connsiteX2" fmla="*/ 44403 w 127863"/>
                  <a:gd name="connsiteY2" fmla="*/ 69347 h 80673"/>
                  <a:gd name="connsiteX3" fmla="*/ 72874 w 127863"/>
                  <a:gd name="connsiteY3" fmla="*/ 57757 h 80673"/>
                  <a:gd name="connsiteX4" fmla="*/ 129810 w 127863"/>
                  <a:gd name="connsiteY4" fmla="*/ 34583 h 80673"/>
                  <a:gd name="connsiteX5" fmla="*/ 116560 w 127863"/>
                  <a:gd name="connsiteY5" fmla="*/ 1112 h 80673"/>
                  <a:gd name="connsiteX6" fmla="*/ 59073 w 127863"/>
                  <a:gd name="connsiteY6" fmla="*/ 24508 h 80673"/>
                  <a:gd name="connsiteX7" fmla="*/ 30329 w 127863"/>
                  <a:gd name="connsiteY7" fmla="*/ 36212 h 80673"/>
                  <a:gd name="connsiteX8" fmla="*/ 1946 w 127863"/>
                  <a:gd name="connsiteY8" fmla="*/ 48765 h 8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863" h="80673">
                    <a:moveTo>
                      <a:pt x="1946" y="48765"/>
                    </a:moveTo>
                    <a:lnTo>
                      <a:pt x="16293" y="81786"/>
                    </a:lnTo>
                    <a:lnTo>
                      <a:pt x="44403" y="69347"/>
                    </a:lnTo>
                    <a:lnTo>
                      <a:pt x="72874" y="57757"/>
                    </a:lnTo>
                    <a:lnTo>
                      <a:pt x="129810" y="34583"/>
                    </a:lnTo>
                    <a:lnTo>
                      <a:pt x="116560" y="1112"/>
                    </a:lnTo>
                    <a:lnTo>
                      <a:pt x="59073" y="24508"/>
                    </a:lnTo>
                    <a:lnTo>
                      <a:pt x="30329" y="36212"/>
                    </a:lnTo>
                    <a:lnTo>
                      <a:pt x="1946" y="48765"/>
                    </a:lnTo>
                    <a:close/>
                  </a:path>
                </a:pathLst>
              </a:custGeom>
              <a:solidFill>
                <a:srgbClr val="41A57D"/>
              </a:solidFill>
              <a:ln w="6336" cap="flat">
                <a:noFill/>
                <a:prstDash val="solid"/>
                <a:round/>
              </a:ln>
            </p:spPr>
            <p:txBody>
              <a:bodyPr rtlCol="0" anchor="ctr"/>
              <a:lstStyle/>
              <a:p>
                <a:endParaRPr lang="fr-FR"/>
              </a:p>
            </p:txBody>
          </p:sp>
          <p:sp>
            <p:nvSpPr>
              <p:cNvPr id="145" name="Forme libre : forme 144">
                <a:extLst>
                  <a:ext uri="{FF2B5EF4-FFF2-40B4-BE49-F238E27FC236}">
                    <a16:creationId xmlns:a16="http://schemas.microsoft.com/office/drawing/2014/main" id="{136DBB07-006A-448E-9241-F6D8125E9A4A}"/>
                  </a:ext>
                </a:extLst>
              </p:cNvPr>
              <p:cNvSpPr/>
              <p:nvPr/>
            </p:nvSpPr>
            <p:spPr>
              <a:xfrm rot="4104387" flipV="1">
                <a:off x="20055033" y="5179708"/>
                <a:ext cx="54217" cy="368104"/>
              </a:xfrm>
              <a:custGeom>
                <a:avLst/>
                <a:gdLst>
                  <a:gd name="connsiteX0" fmla="*/ 2001 w 54217"/>
                  <a:gd name="connsiteY0" fmla="*/ 1080 h 368104"/>
                  <a:gd name="connsiteX1" fmla="*/ 38007 w 54217"/>
                  <a:gd name="connsiteY1" fmla="*/ 1080 h 368104"/>
                  <a:gd name="connsiteX2" fmla="*/ 56219 w 54217"/>
                  <a:gd name="connsiteY2" fmla="*/ 365516 h 368104"/>
                  <a:gd name="connsiteX3" fmla="*/ 20397 w 54217"/>
                  <a:gd name="connsiteY3" fmla="*/ 369185 h 368104"/>
                  <a:gd name="connsiteX4" fmla="*/ 2001 w 54217"/>
                  <a:gd name="connsiteY4" fmla="*/ 1080 h 36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17" h="368104">
                    <a:moveTo>
                      <a:pt x="2001" y="1080"/>
                    </a:moveTo>
                    <a:lnTo>
                      <a:pt x="38007" y="1080"/>
                    </a:lnTo>
                    <a:cubicBezTo>
                      <a:pt x="38311" y="122778"/>
                      <a:pt x="44293" y="244420"/>
                      <a:pt x="56219" y="365516"/>
                    </a:cubicBezTo>
                    <a:lnTo>
                      <a:pt x="20397" y="369185"/>
                    </a:lnTo>
                    <a:cubicBezTo>
                      <a:pt x="8351" y="246847"/>
                      <a:pt x="2305" y="123970"/>
                      <a:pt x="2001" y="1080"/>
                    </a:cubicBezTo>
                  </a:path>
                </a:pathLst>
              </a:custGeom>
              <a:solidFill>
                <a:srgbClr val="96CD32"/>
              </a:solidFill>
              <a:ln w="6336" cap="flat">
                <a:noFill/>
                <a:prstDash val="solid"/>
                <a:round/>
              </a:ln>
            </p:spPr>
            <p:txBody>
              <a:bodyPr rtlCol="0" anchor="ctr"/>
              <a:lstStyle/>
              <a:p>
                <a:endParaRPr lang="fr-FR"/>
              </a:p>
            </p:txBody>
          </p:sp>
          <p:sp>
            <p:nvSpPr>
              <p:cNvPr id="146" name="Forme libre : forme 145">
                <a:extLst>
                  <a:ext uri="{FF2B5EF4-FFF2-40B4-BE49-F238E27FC236}">
                    <a16:creationId xmlns:a16="http://schemas.microsoft.com/office/drawing/2014/main" id="{7CCA04BB-A03F-4F79-9502-484658DA6B21}"/>
                  </a:ext>
                </a:extLst>
              </p:cNvPr>
              <p:cNvSpPr/>
              <p:nvPr/>
            </p:nvSpPr>
            <p:spPr>
              <a:xfrm>
                <a:off x="21640132" y="5153403"/>
                <a:ext cx="253357" cy="36005"/>
              </a:xfrm>
              <a:custGeom>
                <a:avLst/>
                <a:gdLst>
                  <a:gd name="connsiteX0" fmla="*/ 1203 w 253357"/>
                  <a:gd name="connsiteY0" fmla="*/ 542 h 36005"/>
                  <a:gd name="connsiteX1" fmla="*/ 254561 w 253357"/>
                  <a:gd name="connsiteY1" fmla="*/ 542 h 36005"/>
                  <a:gd name="connsiteX2" fmla="*/ 254561 w 253357"/>
                  <a:gd name="connsiteY2" fmla="*/ 36548 h 36005"/>
                  <a:gd name="connsiteX3" fmla="*/ 1203 w 253357"/>
                  <a:gd name="connsiteY3" fmla="*/ 36548 h 36005"/>
                </a:gdLst>
                <a:ahLst/>
                <a:cxnLst>
                  <a:cxn ang="0">
                    <a:pos x="connsiteX0" y="connsiteY0"/>
                  </a:cxn>
                  <a:cxn ang="0">
                    <a:pos x="connsiteX1" y="connsiteY1"/>
                  </a:cxn>
                  <a:cxn ang="0">
                    <a:pos x="connsiteX2" y="connsiteY2"/>
                  </a:cxn>
                  <a:cxn ang="0">
                    <a:pos x="connsiteX3" y="connsiteY3"/>
                  </a:cxn>
                </a:cxnLst>
                <a:rect l="l" t="t" r="r" b="b"/>
                <a:pathLst>
                  <a:path w="253357" h="36005">
                    <a:moveTo>
                      <a:pt x="1203" y="542"/>
                    </a:moveTo>
                    <a:lnTo>
                      <a:pt x="254561" y="542"/>
                    </a:lnTo>
                    <a:lnTo>
                      <a:pt x="254561" y="36548"/>
                    </a:lnTo>
                    <a:lnTo>
                      <a:pt x="1203" y="36548"/>
                    </a:lnTo>
                    <a:close/>
                  </a:path>
                </a:pathLst>
              </a:custGeom>
              <a:solidFill>
                <a:srgbClr val="41A57D"/>
              </a:solidFill>
              <a:ln w="6336" cap="flat">
                <a:noFill/>
                <a:prstDash val="solid"/>
                <a:round/>
              </a:ln>
            </p:spPr>
            <p:txBody>
              <a:bodyPr rtlCol="0" anchor="ctr"/>
              <a:lstStyle/>
              <a:p>
                <a:endParaRPr lang="fr-FR"/>
              </a:p>
            </p:txBody>
          </p:sp>
          <p:sp>
            <p:nvSpPr>
              <p:cNvPr id="147" name="Forme libre : forme 146">
                <a:extLst>
                  <a:ext uri="{FF2B5EF4-FFF2-40B4-BE49-F238E27FC236}">
                    <a16:creationId xmlns:a16="http://schemas.microsoft.com/office/drawing/2014/main" id="{7653B255-2220-42EF-AF3A-403166362794}"/>
                  </a:ext>
                </a:extLst>
              </p:cNvPr>
              <p:cNvSpPr/>
              <p:nvPr/>
            </p:nvSpPr>
            <p:spPr>
              <a:xfrm>
                <a:off x="21304852" y="5153403"/>
                <a:ext cx="123535" cy="36005"/>
              </a:xfrm>
              <a:custGeom>
                <a:avLst/>
                <a:gdLst>
                  <a:gd name="connsiteX0" fmla="*/ 1139 w 123535"/>
                  <a:gd name="connsiteY0" fmla="*/ 542 h 36005"/>
                  <a:gd name="connsiteX1" fmla="*/ 124675 w 123535"/>
                  <a:gd name="connsiteY1" fmla="*/ 542 h 36005"/>
                  <a:gd name="connsiteX2" fmla="*/ 124675 w 123535"/>
                  <a:gd name="connsiteY2" fmla="*/ 36548 h 36005"/>
                  <a:gd name="connsiteX3" fmla="*/ 1139 w 123535"/>
                  <a:gd name="connsiteY3" fmla="*/ 36548 h 36005"/>
                </a:gdLst>
                <a:ahLst/>
                <a:cxnLst>
                  <a:cxn ang="0">
                    <a:pos x="connsiteX0" y="connsiteY0"/>
                  </a:cxn>
                  <a:cxn ang="0">
                    <a:pos x="connsiteX1" y="connsiteY1"/>
                  </a:cxn>
                  <a:cxn ang="0">
                    <a:pos x="connsiteX2" y="connsiteY2"/>
                  </a:cxn>
                  <a:cxn ang="0">
                    <a:pos x="connsiteX3" y="connsiteY3"/>
                  </a:cxn>
                </a:cxnLst>
                <a:rect l="l" t="t" r="r" b="b"/>
                <a:pathLst>
                  <a:path w="123535" h="36005">
                    <a:moveTo>
                      <a:pt x="1139" y="542"/>
                    </a:moveTo>
                    <a:lnTo>
                      <a:pt x="124675" y="542"/>
                    </a:lnTo>
                    <a:lnTo>
                      <a:pt x="124675" y="36548"/>
                    </a:lnTo>
                    <a:lnTo>
                      <a:pt x="1139" y="36548"/>
                    </a:lnTo>
                    <a:close/>
                  </a:path>
                </a:pathLst>
              </a:custGeom>
              <a:solidFill>
                <a:srgbClr val="FFFFFF"/>
              </a:solidFill>
              <a:ln w="6336" cap="flat">
                <a:noFill/>
                <a:prstDash val="solid"/>
                <a:round/>
              </a:ln>
            </p:spPr>
            <p:txBody>
              <a:bodyPr rtlCol="0" anchor="ctr"/>
              <a:lstStyle/>
              <a:p>
                <a:endParaRPr lang="fr-FR"/>
              </a:p>
            </p:txBody>
          </p:sp>
          <p:sp>
            <p:nvSpPr>
              <p:cNvPr id="148" name="Forme libre : forme 147">
                <a:extLst>
                  <a:ext uri="{FF2B5EF4-FFF2-40B4-BE49-F238E27FC236}">
                    <a16:creationId xmlns:a16="http://schemas.microsoft.com/office/drawing/2014/main" id="{B2EC30C6-793A-4DAD-8982-CA9DD09C791B}"/>
                  </a:ext>
                </a:extLst>
              </p:cNvPr>
              <p:cNvSpPr/>
              <p:nvPr/>
            </p:nvSpPr>
            <p:spPr>
              <a:xfrm>
                <a:off x="21428357" y="5153403"/>
                <a:ext cx="211769" cy="36005"/>
              </a:xfrm>
              <a:custGeom>
                <a:avLst/>
                <a:gdLst>
                  <a:gd name="connsiteX0" fmla="*/ 1166 w 211769"/>
                  <a:gd name="connsiteY0" fmla="*/ 542 h 36005"/>
                  <a:gd name="connsiteX1" fmla="*/ 212935 w 211769"/>
                  <a:gd name="connsiteY1" fmla="*/ 542 h 36005"/>
                  <a:gd name="connsiteX2" fmla="*/ 212935 w 211769"/>
                  <a:gd name="connsiteY2" fmla="*/ 36548 h 36005"/>
                  <a:gd name="connsiteX3" fmla="*/ 1166 w 211769"/>
                  <a:gd name="connsiteY3" fmla="*/ 36548 h 36005"/>
                </a:gdLst>
                <a:ahLst/>
                <a:cxnLst>
                  <a:cxn ang="0">
                    <a:pos x="connsiteX0" y="connsiteY0"/>
                  </a:cxn>
                  <a:cxn ang="0">
                    <a:pos x="connsiteX1" y="connsiteY1"/>
                  </a:cxn>
                  <a:cxn ang="0">
                    <a:pos x="connsiteX2" y="connsiteY2"/>
                  </a:cxn>
                  <a:cxn ang="0">
                    <a:pos x="connsiteX3" y="connsiteY3"/>
                  </a:cxn>
                </a:cxnLst>
                <a:rect l="l" t="t" r="r" b="b"/>
                <a:pathLst>
                  <a:path w="211769" h="36005">
                    <a:moveTo>
                      <a:pt x="1166" y="542"/>
                    </a:moveTo>
                    <a:lnTo>
                      <a:pt x="212935" y="542"/>
                    </a:lnTo>
                    <a:lnTo>
                      <a:pt x="212935" y="36548"/>
                    </a:lnTo>
                    <a:lnTo>
                      <a:pt x="1166" y="36548"/>
                    </a:lnTo>
                    <a:close/>
                  </a:path>
                </a:pathLst>
              </a:custGeom>
              <a:solidFill>
                <a:srgbClr val="FFBE23"/>
              </a:solidFill>
              <a:ln w="6336" cap="flat">
                <a:noFill/>
                <a:prstDash val="solid"/>
                <a:round/>
              </a:ln>
            </p:spPr>
            <p:txBody>
              <a:bodyPr rtlCol="0" anchor="ctr"/>
              <a:lstStyle/>
              <a:p>
                <a:endParaRPr lang="fr-FR"/>
              </a:p>
            </p:txBody>
          </p:sp>
          <p:sp>
            <p:nvSpPr>
              <p:cNvPr id="149" name="Forme libre : forme 148">
                <a:extLst>
                  <a:ext uri="{FF2B5EF4-FFF2-40B4-BE49-F238E27FC236}">
                    <a16:creationId xmlns:a16="http://schemas.microsoft.com/office/drawing/2014/main" id="{3EB1B160-8BC5-4E27-8CAB-1EBEDD6B5D2D}"/>
                  </a:ext>
                </a:extLst>
              </p:cNvPr>
              <p:cNvSpPr/>
              <p:nvPr/>
            </p:nvSpPr>
            <p:spPr>
              <a:xfrm>
                <a:off x="20964820" y="5153333"/>
                <a:ext cx="339988" cy="46170"/>
              </a:xfrm>
              <a:custGeom>
                <a:avLst/>
                <a:gdLst>
                  <a:gd name="connsiteX0" fmla="*/ 2335 w 339988"/>
                  <a:gd name="connsiteY0" fmla="*/ 11290 h 46170"/>
                  <a:gd name="connsiteX1" fmla="*/ 4933 w 339988"/>
                  <a:gd name="connsiteY1" fmla="*/ 47201 h 46170"/>
                  <a:gd name="connsiteX2" fmla="*/ 47009 w 339988"/>
                  <a:gd name="connsiteY2" fmla="*/ 44552 h 46170"/>
                  <a:gd name="connsiteX3" fmla="*/ 89118 w 339988"/>
                  <a:gd name="connsiteY3" fmla="*/ 42404 h 46170"/>
                  <a:gd name="connsiteX4" fmla="*/ 173372 w 339988"/>
                  <a:gd name="connsiteY4" fmla="*/ 38938 h 46170"/>
                  <a:gd name="connsiteX5" fmla="*/ 342323 w 339988"/>
                  <a:gd name="connsiteY5" fmla="*/ 37106 h 46170"/>
                  <a:gd name="connsiteX6" fmla="*/ 342323 w 339988"/>
                  <a:gd name="connsiteY6" fmla="*/ 1107 h 46170"/>
                  <a:gd name="connsiteX7" fmla="*/ 172370 w 339988"/>
                  <a:gd name="connsiteY7" fmla="*/ 2945 h 46170"/>
                  <a:gd name="connsiteX8" fmla="*/ 87324 w 339988"/>
                  <a:gd name="connsiteY8" fmla="*/ 6443 h 46170"/>
                  <a:gd name="connsiteX9" fmla="*/ 44811 w 339988"/>
                  <a:gd name="connsiteY9" fmla="*/ 8616 h 46170"/>
                  <a:gd name="connsiteX10" fmla="*/ 2335 w 339988"/>
                  <a:gd name="connsiteY10" fmla="*/ 11290 h 4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988" h="46170">
                    <a:moveTo>
                      <a:pt x="2335" y="11290"/>
                    </a:moveTo>
                    <a:lnTo>
                      <a:pt x="4933" y="47201"/>
                    </a:lnTo>
                    <a:cubicBezTo>
                      <a:pt x="18918" y="45781"/>
                      <a:pt x="32973" y="45312"/>
                      <a:pt x="47009" y="44552"/>
                    </a:cubicBezTo>
                    <a:lnTo>
                      <a:pt x="89118" y="42404"/>
                    </a:lnTo>
                    <a:cubicBezTo>
                      <a:pt x="117202" y="41187"/>
                      <a:pt x="145243" y="38950"/>
                      <a:pt x="173372" y="38938"/>
                    </a:cubicBezTo>
                    <a:cubicBezTo>
                      <a:pt x="229604" y="38031"/>
                      <a:pt x="285717" y="36701"/>
                      <a:pt x="342323" y="37106"/>
                    </a:cubicBezTo>
                    <a:lnTo>
                      <a:pt x="342323" y="1107"/>
                    </a:lnTo>
                    <a:cubicBezTo>
                      <a:pt x="285938" y="695"/>
                      <a:pt x="229104" y="2026"/>
                      <a:pt x="172370" y="2945"/>
                    </a:cubicBezTo>
                    <a:cubicBezTo>
                      <a:pt x="143988" y="2970"/>
                      <a:pt x="115675" y="5213"/>
                      <a:pt x="87324" y="6443"/>
                    </a:cubicBezTo>
                    <a:lnTo>
                      <a:pt x="44811" y="8616"/>
                    </a:lnTo>
                    <a:cubicBezTo>
                      <a:pt x="30648" y="9389"/>
                      <a:pt x="16460" y="9864"/>
                      <a:pt x="2335" y="11290"/>
                    </a:cubicBezTo>
                  </a:path>
                </a:pathLst>
              </a:custGeom>
              <a:solidFill>
                <a:srgbClr val="2382D2"/>
              </a:solidFill>
              <a:ln w="6336" cap="flat">
                <a:noFill/>
                <a:prstDash val="solid"/>
                <a:round/>
              </a:ln>
            </p:spPr>
            <p:txBody>
              <a:bodyPr rtlCol="0" anchor="ctr"/>
              <a:lstStyle/>
              <a:p>
                <a:endParaRPr lang="fr-FR"/>
              </a:p>
            </p:txBody>
          </p:sp>
          <p:sp>
            <p:nvSpPr>
              <p:cNvPr id="150" name="Forme libre : forme 149">
                <a:extLst>
                  <a:ext uri="{FF2B5EF4-FFF2-40B4-BE49-F238E27FC236}">
                    <a16:creationId xmlns:a16="http://schemas.microsoft.com/office/drawing/2014/main" id="{4F7C78A3-29B9-451E-936F-3715A6E99EFC}"/>
                  </a:ext>
                </a:extLst>
              </p:cNvPr>
              <p:cNvSpPr/>
              <p:nvPr/>
            </p:nvSpPr>
            <p:spPr>
              <a:xfrm>
                <a:off x="21893478" y="5153403"/>
                <a:ext cx="459430" cy="36005"/>
              </a:xfrm>
              <a:custGeom>
                <a:avLst/>
                <a:gdLst>
                  <a:gd name="connsiteX0" fmla="*/ 1259 w 459430"/>
                  <a:gd name="connsiteY0" fmla="*/ 542 h 36005"/>
                  <a:gd name="connsiteX1" fmla="*/ 460689 w 459430"/>
                  <a:gd name="connsiteY1" fmla="*/ 542 h 36005"/>
                  <a:gd name="connsiteX2" fmla="*/ 460689 w 459430"/>
                  <a:gd name="connsiteY2" fmla="*/ 36548 h 36005"/>
                  <a:gd name="connsiteX3" fmla="*/ 1259 w 459430"/>
                  <a:gd name="connsiteY3" fmla="*/ 36548 h 36005"/>
                </a:gdLst>
                <a:ahLst/>
                <a:cxnLst>
                  <a:cxn ang="0">
                    <a:pos x="connsiteX0" y="connsiteY0"/>
                  </a:cxn>
                  <a:cxn ang="0">
                    <a:pos x="connsiteX1" y="connsiteY1"/>
                  </a:cxn>
                  <a:cxn ang="0">
                    <a:pos x="connsiteX2" y="connsiteY2"/>
                  </a:cxn>
                  <a:cxn ang="0">
                    <a:pos x="connsiteX3" y="connsiteY3"/>
                  </a:cxn>
                </a:cxnLst>
                <a:rect l="l" t="t" r="r" b="b"/>
                <a:pathLst>
                  <a:path w="459430" h="36005">
                    <a:moveTo>
                      <a:pt x="1259" y="542"/>
                    </a:moveTo>
                    <a:lnTo>
                      <a:pt x="460689" y="542"/>
                    </a:lnTo>
                    <a:lnTo>
                      <a:pt x="460689" y="36548"/>
                    </a:lnTo>
                    <a:lnTo>
                      <a:pt x="1259" y="36548"/>
                    </a:lnTo>
                    <a:close/>
                  </a:path>
                </a:pathLst>
              </a:custGeom>
              <a:solidFill>
                <a:srgbClr val="4BC3C3"/>
              </a:solidFill>
              <a:ln w="6336" cap="flat">
                <a:noFill/>
                <a:prstDash val="solid"/>
                <a:round/>
              </a:ln>
            </p:spPr>
            <p:txBody>
              <a:bodyPr rtlCol="0" anchor="ctr"/>
              <a:lstStyle/>
              <a:p>
                <a:endParaRPr lang="fr-FR"/>
              </a:p>
            </p:txBody>
          </p:sp>
          <p:sp>
            <p:nvSpPr>
              <p:cNvPr id="151" name="Forme libre : forme 150">
                <a:extLst>
                  <a:ext uri="{FF2B5EF4-FFF2-40B4-BE49-F238E27FC236}">
                    <a16:creationId xmlns:a16="http://schemas.microsoft.com/office/drawing/2014/main" id="{0564C5CD-858B-4F0A-814F-ECC323E484CD}"/>
                  </a:ext>
                </a:extLst>
              </p:cNvPr>
              <p:cNvSpPr/>
              <p:nvPr/>
            </p:nvSpPr>
            <p:spPr>
              <a:xfrm>
                <a:off x="22352959" y="5153403"/>
                <a:ext cx="264694" cy="36005"/>
              </a:xfrm>
              <a:custGeom>
                <a:avLst/>
                <a:gdLst>
                  <a:gd name="connsiteX0" fmla="*/ 1316 w 264694"/>
                  <a:gd name="connsiteY0" fmla="*/ 542 h 36005"/>
                  <a:gd name="connsiteX1" fmla="*/ 266010 w 264694"/>
                  <a:gd name="connsiteY1" fmla="*/ 542 h 36005"/>
                  <a:gd name="connsiteX2" fmla="*/ 266010 w 264694"/>
                  <a:gd name="connsiteY2" fmla="*/ 36548 h 36005"/>
                  <a:gd name="connsiteX3" fmla="*/ 1316 w 264694"/>
                  <a:gd name="connsiteY3" fmla="*/ 36548 h 36005"/>
                </a:gdLst>
                <a:ahLst/>
                <a:cxnLst>
                  <a:cxn ang="0">
                    <a:pos x="connsiteX0" y="connsiteY0"/>
                  </a:cxn>
                  <a:cxn ang="0">
                    <a:pos x="connsiteX1" y="connsiteY1"/>
                  </a:cxn>
                  <a:cxn ang="0">
                    <a:pos x="connsiteX2" y="connsiteY2"/>
                  </a:cxn>
                  <a:cxn ang="0">
                    <a:pos x="connsiteX3" y="connsiteY3"/>
                  </a:cxn>
                </a:cxnLst>
                <a:rect l="l" t="t" r="r" b="b"/>
                <a:pathLst>
                  <a:path w="264694" h="36005">
                    <a:moveTo>
                      <a:pt x="1316" y="542"/>
                    </a:moveTo>
                    <a:lnTo>
                      <a:pt x="266010" y="542"/>
                    </a:lnTo>
                    <a:lnTo>
                      <a:pt x="266010" y="36548"/>
                    </a:lnTo>
                    <a:lnTo>
                      <a:pt x="1316" y="36548"/>
                    </a:lnTo>
                    <a:close/>
                  </a:path>
                </a:pathLst>
              </a:custGeom>
              <a:solidFill>
                <a:srgbClr val="FFFFFF"/>
              </a:solidFill>
              <a:ln w="6336" cap="flat">
                <a:noFill/>
                <a:prstDash val="solid"/>
                <a:round/>
              </a:ln>
            </p:spPr>
            <p:txBody>
              <a:bodyPr rtlCol="0" anchor="ctr"/>
              <a:lstStyle/>
              <a:p>
                <a:endParaRPr lang="fr-FR"/>
              </a:p>
            </p:txBody>
          </p:sp>
          <p:sp>
            <p:nvSpPr>
              <p:cNvPr id="152" name="Forme libre : forme 151">
                <a:extLst>
                  <a:ext uri="{FF2B5EF4-FFF2-40B4-BE49-F238E27FC236}">
                    <a16:creationId xmlns:a16="http://schemas.microsoft.com/office/drawing/2014/main" id="{D7FCEADD-699A-4201-85D7-35ED701FDA18}"/>
                  </a:ext>
                </a:extLst>
              </p:cNvPr>
              <p:cNvSpPr/>
              <p:nvPr/>
            </p:nvSpPr>
            <p:spPr>
              <a:xfrm>
                <a:off x="22617647" y="5153403"/>
                <a:ext cx="212422" cy="36005"/>
              </a:xfrm>
              <a:custGeom>
                <a:avLst/>
                <a:gdLst>
                  <a:gd name="connsiteX0" fmla="*/ 1354 w 212422"/>
                  <a:gd name="connsiteY0" fmla="*/ 542 h 36005"/>
                  <a:gd name="connsiteX1" fmla="*/ 213776 w 212422"/>
                  <a:gd name="connsiteY1" fmla="*/ 542 h 36005"/>
                  <a:gd name="connsiteX2" fmla="*/ 213776 w 212422"/>
                  <a:gd name="connsiteY2" fmla="*/ 36548 h 36005"/>
                  <a:gd name="connsiteX3" fmla="*/ 1354 w 212422"/>
                  <a:gd name="connsiteY3" fmla="*/ 36548 h 36005"/>
                </a:gdLst>
                <a:ahLst/>
                <a:cxnLst>
                  <a:cxn ang="0">
                    <a:pos x="connsiteX0" y="connsiteY0"/>
                  </a:cxn>
                  <a:cxn ang="0">
                    <a:pos x="connsiteX1" y="connsiteY1"/>
                  </a:cxn>
                  <a:cxn ang="0">
                    <a:pos x="connsiteX2" y="connsiteY2"/>
                  </a:cxn>
                  <a:cxn ang="0">
                    <a:pos x="connsiteX3" y="connsiteY3"/>
                  </a:cxn>
                </a:cxnLst>
                <a:rect l="l" t="t" r="r" b="b"/>
                <a:pathLst>
                  <a:path w="212422" h="36005">
                    <a:moveTo>
                      <a:pt x="1354" y="542"/>
                    </a:moveTo>
                    <a:lnTo>
                      <a:pt x="213776" y="542"/>
                    </a:lnTo>
                    <a:lnTo>
                      <a:pt x="213776" y="36548"/>
                    </a:lnTo>
                    <a:lnTo>
                      <a:pt x="1354" y="36548"/>
                    </a:lnTo>
                    <a:close/>
                  </a:path>
                </a:pathLst>
              </a:custGeom>
              <a:solidFill>
                <a:srgbClr val="96CD32"/>
              </a:solidFill>
              <a:ln w="6336" cap="flat">
                <a:noFill/>
                <a:prstDash val="solid"/>
                <a:round/>
              </a:ln>
            </p:spPr>
            <p:txBody>
              <a:bodyPr rtlCol="0" anchor="ctr"/>
              <a:lstStyle/>
              <a:p>
                <a:endParaRPr lang="fr-FR"/>
              </a:p>
            </p:txBody>
          </p:sp>
          <p:sp>
            <p:nvSpPr>
              <p:cNvPr id="153" name="Forme libre : forme 152">
                <a:extLst>
                  <a:ext uri="{FF2B5EF4-FFF2-40B4-BE49-F238E27FC236}">
                    <a16:creationId xmlns:a16="http://schemas.microsoft.com/office/drawing/2014/main" id="{2A744DF7-8C24-48D5-89B9-0946D59C5CD3}"/>
                  </a:ext>
                </a:extLst>
              </p:cNvPr>
              <p:cNvSpPr/>
              <p:nvPr/>
            </p:nvSpPr>
            <p:spPr>
              <a:xfrm>
                <a:off x="20250029" y="5163593"/>
                <a:ext cx="717401" cy="158983"/>
              </a:xfrm>
              <a:custGeom>
                <a:avLst/>
                <a:gdLst>
                  <a:gd name="connsiteX0" fmla="*/ 2139 w 717401"/>
                  <a:gd name="connsiteY0" fmla="*/ 125376 h 158983"/>
                  <a:gd name="connsiteX1" fmla="*/ 11911 w 717401"/>
                  <a:gd name="connsiteY1" fmla="*/ 160026 h 158983"/>
                  <a:gd name="connsiteX2" fmla="*/ 362545 w 717401"/>
                  <a:gd name="connsiteY2" fmla="*/ 80379 h 158983"/>
                  <a:gd name="connsiteX3" fmla="*/ 540539 w 717401"/>
                  <a:gd name="connsiteY3" fmla="*/ 54626 h 158983"/>
                  <a:gd name="connsiteX4" fmla="*/ 585188 w 717401"/>
                  <a:gd name="connsiteY4" fmla="*/ 49240 h 158983"/>
                  <a:gd name="connsiteX5" fmla="*/ 607513 w 717401"/>
                  <a:gd name="connsiteY5" fmla="*/ 46553 h 158983"/>
                  <a:gd name="connsiteX6" fmla="*/ 629913 w 717401"/>
                  <a:gd name="connsiteY6" fmla="*/ 44633 h 158983"/>
                  <a:gd name="connsiteX7" fmla="*/ 719541 w 717401"/>
                  <a:gd name="connsiteY7" fmla="*/ 36953 h 158983"/>
                  <a:gd name="connsiteX8" fmla="*/ 716943 w 717401"/>
                  <a:gd name="connsiteY8" fmla="*/ 1042 h 158983"/>
                  <a:gd name="connsiteX9" fmla="*/ 626441 w 717401"/>
                  <a:gd name="connsiteY9" fmla="*/ 8798 h 158983"/>
                  <a:gd name="connsiteX10" fmla="*/ 603818 w 717401"/>
                  <a:gd name="connsiteY10" fmla="*/ 10744 h 158983"/>
                  <a:gd name="connsiteX11" fmla="*/ 581272 w 717401"/>
                  <a:gd name="connsiteY11" fmla="*/ 13449 h 158983"/>
                  <a:gd name="connsiteX12" fmla="*/ 536179 w 717401"/>
                  <a:gd name="connsiteY12" fmla="*/ 18893 h 158983"/>
                  <a:gd name="connsiteX13" fmla="*/ 356385 w 717401"/>
                  <a:gd name="connsiteY13" fmla="*/ 44905 h 158983"/>
                  <a:gd name="connsiteX14" fmla="*/ 2139 w 717401"/>
                  <a:gd name="connsiteY14" fmla="*/ 125376 h 15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7401" h="158983">
                    <a:moveTo>
                      <a:pt x="2139" y="125376"/>
                    </a:moveTo>
                    <a:lnTo>
                      <a:pt x="11911" y="160026"/>
                    </a:lnTo>
                    <a:cubicBezTo>
                      <a:pt x="127487" y="128038"/>
                      <a:pt x="244522" y="101607"/>
                      <a:pt x="362545" y="80379"/>
                    </a:cubicBezTo>
                    <a:cubicBezTo>
                      <a:pt x="421825" y="71431"/>
                      <a:pt x="480878" y="60880"/>
                      <a:pt x="540539" y="54626"/>
                    </a:cubicBezTo>
                    <a:lnTo>
                      <a:pt x="585188" y="49240"/>
                    </a:lnTo>
                    <a:lnTo>
                      <a:pt x="607513" y="46553"/>
                    </a:lnTo>
                    <a:lnTo>
                      <a:pt x="629913" y="44633"/>
                    </a:lnTo>
                    <a:lnTo>
                      <a:pt x="719541" y="36953"/>
                    </a:lnTo>
                    <a:lnTo>
                      <a:pt x="716943" y="1042"/>
                    </a:lnTo>
                    <a:lnTo>
                      <a:pt x="626441" y="8798"/>
                    </a:lnTo>
                    <a:lnTo>
                      <a:pt x="603818" y="10744"/>
                    </a:lnTo>
                    <a:lnTo>
                      <a:pt x="581272" y="13449"/>
                    </a:lnTo>
                    <a:lnTo>
                      <a:pt x="536179" y="18893"/>
                    </a:lnTo>
                    <a:cubicBezTo>
                      <a:pt x="475929" y="25217"/>
                      <a:pt x="416262" y="35856"/>
                      <a:pt x="356385" y="44905"/>
                    </a:cubicBezTo>
                    <a:cubicBezTo>
                      <a:pt x="237146" y="66349"/>
                      <a:pt x="118901" y="93052"/>
                      <a:pt x="2139" y="125376"/>
                    </a:cubicBezTo>
                  </a:path>
                </a:pathLst>
              </a:custGeom>
              <a:solidFill>
                <a:srgbClr val="FFFFFF"/>
              </a:solidFill>
              <a:ln w="6336" cap="flat">
                <a:noFill/>
                <a:prstDash val="solid"/>
                <a:round/>
              </a:ln>
            </p:spPr>
            <p:txBody>
              <a:bodyPr rtlCol="0" anchor="ctr"/>
              <a:lstStyle/>
              <a:p>
                <a:endParaRPr lang="fr-FR"/>
              </a:p>
            </p:txBody>
          </p:sp>
          <p:sp>
            <p:nvSpPr>
              <p:cNvPr id="154" name="Forme libre : forme 153">
                <a:extLst>
                  <a:ext uri="{FF2B5EF4-FFF2-40B4-BE49-F238E27FC236}">
                    <a16:creationId xmlns:a16="http://schemas.microsoft.com/office/drawing/2014/main" id="{35344793-FDB6-4FE1-A17C-466BBCDD8499}"/>
                  </a:ext>
                </a:extLst>
              </p:cNvPr>
              <p:cNvSpPr/>
              <p:nvPr/>
            </p:nvSpPr>
            <p:spPr>
              <a:xfrm>
                <a:off x="22830056" y="5153403"/>
                <a:ext cx="524718" cy="36005"/>
              </a:xfrm>
              <a:custGeom>
                <a:avLst/>
                <a:gdLst>
                  <a:gd name="connsiteX0" fmla="*/ 1412 w 524718"/>
                  <a:gd name="connsiteY0" fmla="*/ 542 h 36005"/>
                  <a:gd name="connsiteX1" fmla="*/ 526131 w 524718"/>
                  <a:gd name="connsiteY1" fmla="*/ 542 h 36005"/>
                  <a:gd name="connsiteX2" fmla="*/ 526131 w 524718"/>
                  <a:gd name="connsiteY2" fmla="*/ 36548 h 36005"/>
                  <a:gd name="connsiteX3" fmla="*/ 1412 w 524718"/>
                  <a:gd name="connsiteY3" fmla="*/ 36548 h 36005"/>
                </a:gdLst>
                <a:ahLst/>
                <a:cxnLst>
                  <a:cxn ang="0">
                    <a:pos x="connsiteX0" y="connsiteY0"/>
                  </a:cxn>
                  <a:cxn ang="0">
                    <a:pos x="connsiteX1" y="connsiteY1"/>
                  </a:cxn>
                  <a:cxn ang="0">
                    <a:pos x="connsiteX2" y="connsiteY2"/>
                  </a:cxn>
                  <a:cxn ang="0">
                    <a:pos x="connsiteX3" y="connsiteY3"/>
                  </a:cxn>
                </a:cxnLst>
                <a:rect l="l" t="t" r="r" b="b"/>
                <a:pathLst>
                  <a:path w="524718" h="36005">
                    <a:moveTo>
                      <a:pt x="1412" y="542"/>
                    </a:moveTo>
                    <a:lnTo>
                      <a:pt x="526131" y="542"/>
                    </a:lnTo>
                    <a:lnTo>
                      <a:pt x="526131" y="36548"/>
                    </a:lnTo>
                    <a:lnTo>
                      <a:pt x="1412" y="36548"/>
                    </a:lnTo>
                    <a:close/>
                  </a:path>
                </a:pathLst>
              </a:custGeom>
              <a:solidFill>
                <a:srgbClr val="4BC3C3"/>
              </a:solidFill>
              <a:ln w="6336" cap="flat">
                <a:noFill/>
                <a:prstDash val="solid"/>
                <a:round/>
              </a:ln>
            </p:spPr>
            <p:txBody>
              <a:bodyPr rtlCol="0" anchor="ctr"/>
              <a:lstStyle/>
              <a:p>
                <a:endParaRPr lang="fr-FR"/>
              </a:p>
            </p:txBody>
          </p:sp>
          <p:sp>
            <p:nvSpPr>
              <p:cNvPr id="155" name="Forme libre : forme 154">
                <a:extLst>
                  <a:ext uri="{FF2B5EF4-FFF2-40B4-BE49-F238E27FC236}">
                    <a16:creationId xmlns:a16="http://schemas.microsoft.com/office/drawing/2014/main" id="{7EC9E497-C6D6-41E0-BE76-35FF6E60AACF}"/>
                  </a:ext>
                </a:extLst>
              </p:cNvPr>
              <p:cNvSpPr/>
              <p:nvPr/>
            </p:nvSpPr>
            <p:spPr>
              <a:xfrm>
                <a:off x="23354743" y="5153403"/>
                <a:ext cx="123548" cy="36005"/>
              </a:xfrm>
              <a:custGeom>
                <a:avLst/>
                <a:gdLst>
                  <a:gd name="connsiteX0" fmla="*/ 1463 w 123548"/>
                  <a:gd name="connsiteY0" fmla="*/ 542 h 36005"/>
                  <a:gd name="connsiteX1" fmla="*/ 125011 w 123548"/>
                  <a:gd name="connsiteY1" fmla="*/ 542 h 36005"/>
                  <a:gd name="connsiteX2" fmla="*/ 125011 w 123548"/>
                  <a:gd name="connsiteY2" fmla="*/ 36548 h 36005"/>
                  <a:gd name="connsiteX3" fmla="*/ 1463 w 123548"/>
                  <a:gd name="connsiteY3" fmla="*/ 36548 h 36005"/>
                </a:gdLst>
                <a:ahLst/>
                <a:cxnLst>
                  <a:cxn ang="0">
                    <a:pos x="connsiteX0" y="connsiteY0"/>
                  </a:cxn>
                  <a:cxn ang="0">
                    <a:pos x="connsiteX1" y="connsiteY1"/>
                  </a:cxn>
                  <a:cxn ang="0">
                    <a:pos x="connsiteX2" y="connsiteY2"/>
                  </a:cxn>
                  <a:cxn ang="0">
                    <a:pos x="connsiteX3" y="connsiteY3"/>
                  </a:cxn>
                </a:cxnLst>
                <a:rect l="l" t="t" r="r" b="b"/>
                <a:pathLst>
                  <a:path w="123548" h="36005">
                    <a:moveTo>
                      <a:pt x="1463" y="542"/>
                    </a:moveTo>
                    <a:lnTo>
                      <a:pt x="125011" y="542"/>
                    </a:lnTo>
                    <a:lnTo>
                      <a:pt x="125011" y="36548"/>
                    </a:lnTo>
                    <a:lnTo>
                      <a:pt x="1463" y="36548"/>
                    </a:lnTo>
                    <a:close/>
                  </a:path>
                </a:pathLst>
              </a:custGeom>
              <a:solidFill>
                <a:srgbClr val="41A57D"/>
              </a:solidFill>
              <a:ln w="6336" cap="flat">
                <a:noFill/>
                <a:prstDash val="solid"/>
                <a:round/>
              </a:ln>
            </p:spPr>
            <p:txBody>
              <a:bodyPr rtlCol="0" anchor="ctr"/>
              <a:lstStyle/>
              <a:p>
                <a:endParaRPr lang="fr-FR"/>
              </a:p>
            </p:txBody>
          </p:sp>
          <p:sp>
            <p:nvSpPr>
              <p:cNvPr id="156" name="Forme libre : forme 155">
                <a:extLst>
                  <a:ext uri="{FF2B5EF4-FFF2-40B4-BE49-F238E27FC236}">
                    <a16:creationId xmlns:a16="http://schemas.microsoft.com/office/drawing/2014/main" id="{F00563CC-43F8-4BB4-8AF3-99F9DB973FD0}"/>
                  </a:ext>
                </a:extLst>
              </p:cNvPr>
              <p:cNvSpPr/>
              <p:nvPr/>
            </p:nvSpPr>
            <p:spPr>
              <a:xfrm>
                <a:off x="23478311" y="5153403"/>
                <a:ext cx="366881" cy="36005"/>
              </a:xfrm>
              <a:custGeom>
                <a:avLst/>
                <a:gdLst>
                  <a:gd name="connsiteX0" fmla="*/ 1501 w 366881"/>
                  <a:gd name="connsiteY0" fmla="*/ 542 h 36005"/>
                  <a:gd name="connsiteX1" fmla="*/ 368383 w 366881"/>
                  <a:gd name="connsiteY1" fmla="*/ 542 h 36005"/>
                  <a:gd name="connsiteX2" fmla="*/ 368383 w 366881"/>
                  <a:gd name="connsiteY2" fmla="*/ 36548 h 36005"/>
                  <a:gd name="connsiteX3" fmla="*/ 1501 w 366881"/>
                  <a:gd name="connsiteY3" fmla="*/ 36548 h 36005"/>
                </a:gdLst>
                <a:ahLst/>
                <a:cxnLst>
                  <a:cxn ang="0">
                    <a:pos x="connsiteX0" y="connsiteY0"/>
                  </a:cxn>
                  <a:cxn ang="0">
                    <a:pos x="connsiteX1" y="connsiteY1"/>
                  </a:cxn>
                  <a:cxn ang="0">
                    <a:pos x="connsiteX2" y="connsiteY2"/>
                  </a:cxn>
                  <a:cxn ang="0">
                    <a:pos x="connsiteX3" y="connsiteY3"/>
                  </a:cxn>
                </a:cxnLst>
                <a:rect l="l" t="t" r="r" b="b"/>
                <a:pathLst>
                  <a:path w="366881" h="36005">
                    <a:moveTo>
                      <a:pt x="1501" y="542"/>
                    </a:moveTo>
                    <a:lnTo>
                      <a:pt x="368383" y="542"/>
                    </a:lnTo>
                    <a:lnTo>
                      <a:pt x="368383" y="36548"/>
                    </a:lnTo>
                    <a:lnTo>
                      <a:pt x="1501" y="36548"/>
                    </a:lnTo>
                    <a:close/>
                  </a:path>
                </a:pathLst>
              </a:custGeom>
              <a:solidFill>
                <a:srgbClr val="96CD32"/>
              </a:solidFill>
              <a:ln w="6336" cap="flat">
                <a:noFill/>
                <a:prstDash val="solid"/>
                <a:round/>
              </a:ln>
            </p:spPr>
            <p:txBody>
              <a:bodyPr rtlCol="0" anchor="ctr"/>
              <a:lstStyle/>
              <a:p>
                <a:endParaRPr lang="fr-FR"/>
              </a:p>
            </p:txBody>
          </p:sp>
          <p:sp>
            <p:nvSpPr>
              <p:cNvPr id="157" name="Forme libre : forme 156">
                <a:extLst>
                  <a:ext uri="{FF2B5EF4-FFF2-40B4-BE49-F238E27FC236}">
                    <a16:creationId xmlns:a16="http://schemas.microsoft.com/office/drawing/2014/main" id="{CA7F2E61-FDDC-416D-B4F3-40D7EE3CCD5D}"/>
                  </a:ext>
                </a:extLst>
              </p:cNvPr>
              <p:cNvSpPr/>
              <p:nvPr/>
            </p:nvSpPr>
            <p:spPr>
              <a:xfrm>
                <a:off x="25242539" y="5153403"/>
                <a:ext cx="253357" cy="36005"/>
              </a:xfrm>
              <a:custGeom>
                <a:avLst/>
                <a:gdLst>
                  <a:gd name="connsiteX0" fmla="*/ 1771 w 253357"/>
                  <a:gd name="connsiteY0" fmla="*/ 542 h 36005"/>
                  <a:gd name="connsiteX1" fmla="*/ 255129 w 253357"/>
                  <a:gd name="connsiteY1" fmla="*/ 542 h 36005"/>
                  <a:gd name="connsiteX2" fmla="*/ 255129 w 253357"/>
                  <a:gd name="connsiteY2" fmla="*/ 36548 h 36005"/>
                  <a:gd name="connsiteX3" fmla="*/ 1771 w 253357"/>
                  <a:gd name="connsiteY3" fmla="*/ 36548 h 36005"/>
                </a:gdLst>
                <a:ahLst/>
                <a:cxnLst>
                  <a:cxn ang="0">
                    <a:pos x="connsiteX0" y="connsiteY0"/>
                  </a:cxn>
                  <a:cxn ang="0">
                    <a:pos x="connsiteX1" y="connsiteY1"/>
                  </a:cxn>
                  <a:cxn ang="0">
                    <a:pos x="connsiteX2" y="connsiteY2"/>
                  </a:cxn>
                  <a:cxn ang="0">
                    <a:pos x="connsiteX3" y="connsiteY3"/>
                  </a:cxn>
                </a:cxnLst>
                <a:rect l="l" t="t" r="r" b="b"/>
                <a:pathLst>
                  <a:path w="253357" h="36005">
                    <a:moveTo>
                      <a:pt x="1771" y="542"/>
                    </a:moveTo>
                    <a:lnTo>
                      <a:pt x="255129" y="542"/>
                    </a:lnTo>
                    <a:lnTo>
                      <a:pt x="255129" y="36548"/>
                    </a:lnTo>
                    <a:lnTo>
                      <a:pt x="1771" y="36548"/>
                    </a:lnTo>
                    <a:close/>
                  </a:path>
                </a:pathLst>
              </a:custGeom>
              <a:solidFill>
                <a:srgbClr val="41A57D"/>
              </a:solidFill>
              <a:ln w="6336" cap="flat">
                <a:noFill/>
                <a:prstDash val="solid"/>
                <a:round/>
              </a:ln>
            </p:spPr>
            <p:txBody>
              <a:bodyPr rtlCol="0" anchor="ctr"/>
              <a:lstStyle/>
              <a:p>
                <a:endParaRPr lang="fr-FR"/>
              </a:p>
            </p:txBody>
          </p:sp>
          <p:sp>
            <p:nvSpPr>
              <p:cNvPr id="158" name="Forme libre : forme 157">
                <a:extLst>
                  <a:ext uri="{FF2B5EF4-FFF2-40B4-BE49-F238E27FC236}">
                    <a16:creationId xmlns:a16="http://schemas.microsoft.com/office/drawing/2014/main" id="{1B83473B-4C1C-46B9-ADE3-BB03D0664A06}"/>
                  </a:ext>
                </a:extLst>
              </p:cNvPr>
              <p:cNvSpPr/>
              <p:nvPr/>
            </p:nvSpPr>
            <p:spPr>
              <a:xfrm>
                <a:off x="24907259" y="5153403"/>
                <a:ext cx="123535" cy="36005"/>
              </a:xfrm>
              <a:custGeom>
                <a:avLst/>
                <a:gdLst>
                  <a:gd name="connsiteX0" fmla="*/ 1708 w 123535"/>
                  <a:gd name="connsiteY0" fmla="*/ 542 h 36005"/>
                  <a:gd name="connsiteX1" fmla="*/ 125243 w 123535"/>
                  <a:gd name="connsiteY1" fmla="*/ 542 h 36005"/>
                  <a:gd name="connsiteX2" fmla="*/ 125243 w 123535"/>
                  <a:gd name="connsiteY2" fmla="*/ 36548 h 36005"/>
                  <a:gd name="connsiteX3" fmla="*/ 1708 w 123535"/>
                  <a:gd name="connsiteY3" fmla="*/ 36548 h 36005"/>
                </a:gdLst>
                <a:ahLst/>
                <a:cxnLst>
                  <a:cxn ang="0">
                    <a:pos x="connsiteX0" y="connsiteY0"/>
                  </a:cxn>
                  <a:cxn ang="0">
                    <a:pos x="connsiteX1" y="connsiteY1"/>
                  </a:cxn>
                  <a:cxn ang="0">
                    <a:pos x="connsiteX2" y="connsiteY2"/>
                  </a:cxn>
                  <a:cxn ang="0">
                    <a:pos x="connsiteX3" y="connsiteY3"/>
                  </a:cxn>
                </a:cxnLst>
                <a:rect l="l" t="t" r="r" b="b"/>
                <a:pathLst>
                  <a:path w="123535" h="36005">
                    <a:moveTo>
                      <a:pt x="1708" y="542"/>
                    </a:moveTo>
                    <a:lnTo>
                      <a:pt x="125243" y="542"/>
                    </a:lnTo>
                    <a:lnTo>
                      <a:pt x="125243" y="36548"/>
                    </a:lnTo>
                    <a:lnTo>
                      <a:pt x="1708" y="36548"/>
                    </a:lnTo>
                    <a:close/>
                  </a:path>
                </a:pathLst>
              </a:custGeom>
              <a:solidFill>
                <a:srgbClr val="FFFFFF"/>
              </a:solidFill>
              <a:ln w="6336" cap="flat">
                <a:noFill/>
                <a:prstDash val="solid"/>
                <a:round/>
              </a:ln>
            </p:spPr>
            <p:txBody>
              <a:bodyPr rtlCol="0" anchor="ctr"/>
              <a:lstStyle/>
              <a:p>
                <a:endParaRPr lang="fr-FR"/>
              </a:p>
            </p:txBody>
          </p:sp>
          <p:sp>
            <p:nvSpPr>
              <p:cNvPr id="159" name="Forme libre : forme 158">
                <a:extLst>
                  <a:ext uri="{FF2B5EF4-FFF2-40B4-BE49-F238E27FC236}">
                    <a16:creationId xmlns:a16="http://schemas.microsoft.com/office/drawing/2014/main" id="{B0AC67A4-2935-4D0C-98D2-77B3A85B7BDC}"/>
                  </a:ext>
                </a:extLst>
              </p:cNvPr>
              <p:cNvSpPr/>
              <p:nvPr/>
            </p:nvSpPr>
            <p:spPr>
              <a:xfrm>
                <a:off x="25030763" y="5153403"/>
                <a:ext cx="211769" cy="36005"/>
              </a:xfrm>
              <a:custGeom>
                <a:avLst/>
                <a:gdLst>
                  <a:gd name="connsiteX0" fmla="*/ 1734 w 211769"/>
                  <a:gd name="connsiteY0" fmla="*/ 542 h 36005"/>
                  <a:gd name="connsiteX1" fmla="*/ 213503 w 211769"/>
                  <a:gd name="connsiteY1" fmla="*/ 542 h 36005"/>
                  <a:gd name="connsiteX2" fmla="*/ 213503 w 211769"/>
                  <a:gd name="connsiteY2" fmla="*/ 36548 h 36005"/>
                  <a:gd name="connsiteX3" fmla="*/ 1734 w 211769"/>
                  <a:gd name="connsiteY3" fmla="*/ 36548 h 36005"/>
                </a:gdLst>
                <a:ahLst/>
                <a:cxnLst>
                  <a:cxn ang="0">
                    <a:pos x="connsiteX0" y="connsiteY0"/>
                  </a:cxn>
                  <a:cxn ang="0">
                    <a:pos x="connsiteX1" y="connsiteY1"/>
                  </a:cxn>
                  <a:cxn ang="0">
                    <a:pos x="connsiteX2" y="connsiteY2"/>
                  </a:cxn>
                  <a:cxn ang="0">
                    <a:pos x="connsiteX3" y="connsiteY3"/>
                  </a:cxn>
                </a:cxnLst>
                <a:rect l="l" t="t" r="r" b="b"/>
                <a:pathLst>
                  <a:path w="211769" h="36005">
                    <a:moveTo>
                      <a:pt x="1734" y="542"/>
                    </a:moveTo>
                    <a:lnTo>
                      <a:pt x="213503" y="542"/>
                    </a:lnTo>
                    <a:lnTo>
                      <a:pt x="213503" y="36548"/>
                    </a:lnTo>
                    <a:lnTo>
                      <a:pt x="1734" y="36548"/>
                    </a:lnTo>
                    <a:close/>
                  </a:path>
                </a:pathLst>
              </a:custGeom>
              <a:solidFill>
                <a:srgbClr val="FFBE23"/>
              </a:solidFill>
              <a:ln w="6336" cap="flat">
                <a:noFill/>
                <a:prstDash val="solid"/>
                <a:round/>
              </a:ln>
            </p:spPr>
            <p:txBody>
              <a:bodyPr rtlCol="0" anchor="ctr"/>
              <a:lstStyle/>
              <a:p>
                <a:endParaRPr lang="fr-FR"/>
              </a:p>
            </p:txBody>
          </p:sp>
          <p:sp>
            <p:nvSpPr>
              <p:cNvPr id="160" name="Forme libre : forme 159">
                <a:extLst>
                  <a:ext uri="{FF2B5EF4-FFF2-40B4-BE49-F238E27FC236}">
                    <a16:creationId xmlns:a16="http://schemas.microsoft.com/office/drawing/2014/main" id="{3029CEA6-6D00-49FD-A095-31771B4F32AB}"/>
                  </a:ext>
                </a:extLst>
              </p:cNvPr>
              <p:cNvSpPr/>
              <p:nvPr/>
            </p:nvSpPr>
            <p:spPr>
              <a:xfrm>
                <a:off x="24568304" y="5153403"/>
                <a:ext cx="338929" cy="36005"/>
              </a:xfrm>
              <a:custGeom>
                <a:avLst/>
                <a:gdLst>
                  <a:gd name="connsiteX0" fmla="*/ 1671 w 338929"/>
                  <a:gd name="connsiteY0" fmla="*/ 542 h 36005"/>
                  <a:gd name="connsiteX1" fmla="*/ 340601 w 338929"/>
                  <a:gd name="connsiteY1" fmla="*/ 542 h 36005"/>
                  <a:gd name="connsiteX2" fmla="*/ 340601 w 338929"/>
                  <a:gd name="connsiteY2" fmla="*/ 36548 h 36005"/>
                  <a:gd name="connsiteX3" fmla="*/ 1671 w 338929"/>
                  <a:gd name="connsiteY3" fmla="*/ 36548 h 36005"/>
                </a:gdLst>
                <a:ahLst/>
                <a:cxnLst>
                  <a:cxn ang="0">
                    <a:pos x="connsiteX0" y="connsiteY0"/>
                  </a:cxn>
                  <a:cxn ang="0">
                    <a:pos x="connsiteX1" y="connsiteY1"/>
                  </a:cxn>
                  <a:cxn ang="0">
                    <a:pos x="connsiteX2" y="connsiteY2"/>
                  </a:cxn>
                  <a:cxn ang="0">
                    <a:pos x="connsiteX3" y="connsiteY3"/>
                  </a:cxn>
                </a:cxnLst>
                <a:rect l="l" t="t" r="r" b="b"/>
                <a:pathLst>
                  <a:path w="338929" h="36005">
                    <a:moveTo>
                      <a:pt x="1671" y="542"/>
                    </a:moveTo>
                    <a:lnTo>
                      <a:pt x="340601" y="542"/>
                    </a:lnTo>
                    <a:lnTo>
                      <a:pt x="340601" y="36548"/>
                    </a:lnTo>
                    <a:lnTo>
                      <a:pt x="1671" y="36548"/>
                    </a:lnTo>
                    <a:close/>
                  </a:path>
                </a:pathLst>
              </a:custGeom>
              <a:solidFill>
                <a:srgbClr val="2382D2"/>
              </a:solidFill>
              <a:ln w="6336" cap="flat">
                <a:noFill/>
                <a:prstDash val="solid"/>
                <a:round/>
              </a:ln>
            </p:spPr>
            <p:txBody>
              <a:bodyPr rtlCol="0" anchor="ctr"/>
              <a:lstStyle/>
              <a:p>
                <a:endParaRPr lang="fr-FR"/>
              </a:p>
            </p:txBody>
          </p:sp>
          <p:sp>
            <p:nvSpPr>
              <p:cNvPr id="161" name="Forme libre : forme 160">
                <a:extLst>
                  <a:ext uri="{FF2B5EF4-FFF2-40B4-BE49-F238E27FC236}">
                    <a16:creationId xmlns:a16="http://schemas.microsoft.com/office/drawing/2014/main" id="{5331FCD6-2E03-4858-89B7-09EDE6E4E988}"/>
                  </a:ext>
                </a:extLst>
              </p:cNvPr>
              <p:cNvSpPr/>
              <p:nvPr/>
            </p:nvSpPr>
            <p:spPr>
              <a:xfrm>
                <a:off x="23845212" y="5153403"/>
                <a:ext cx="723123" cy="36005"/>
              </a:xfrm>
              <a:custGeom>
                <a:avLst/>
                <a:gdLst>
                  <a:gd name="connsiteX0" fmla="*/ 1587 w 723123"/>
                  <a:gd name="connsiteY0" fmla="*/ 542 h 36005"/>
                  <a:gd name="connsiteX1" fmla="*/ 724711 w 723123"/>
                  <a:gd name="connsiteY1" fmla="*/ 542 h 36005"/>
                  <a:gd name="connsiteX2" fmla="*/ 724711 w 723123"/>
                  <a:gd name="connsiteY2" fmla="*/ 36548 h 36005"/>
                  <a:gd name="connsiteX3" fmla="*/ 1587 w 723123"/>
                  <a:gd name="connsiteY3" fmla="*/ 36548 h 36005"/>
                </a:gdLst>
                <a:ahLst/>
                <a:cxnLst>
                  <a:cxn ang="0">
                    <a:pos x="connsiteX0" y="connsiteY0"/>
                  </a:cxn>
                  <a:cxn ang="0">
                    <a:pos x="connsiteX1" y="connsiteY1"/>
                  </a:cxn>
                  <a:cxn ang="0">
                    <a:pos x="connsiteX2" y="connsiteY2"/>
                  </a:cxn>
                  <a:cxn ang="0">
                    <a:pos x="connsiteX3" y="connsiteY3"/>
                  </a:cxn>
                </a:cxnLst>
                <a:rect l="l" t="t" r="r" b="b"/>
                <a:pathLst>
                  <a:path w="723123" h="36005">
                    <a:moveTo>
                      <a:pt x="1587" y="542"/>
                    </a:moveTo>
                    <a:lnTo>
                      <a:pt x="724711" y="542"/>
                    </a:lnTo>
                    <a:lnTo>
                      <a:pt x="724711" y="36548"/>
                    </a:lnTo>
                    <a:lnTo>
                      <a:pt x="1587" y="36548"/>
                    </a:lnTo>
                    <a:close/>
                  </a:path>
                </a:pathLst>
              </a:custGeom>
              <a:solidFill>
                <a:srgbClr val="FFFFFF"/>
              </a:solidFill>
              <a:ln w="6336" cap="flat">
                <a:noFill/>
                <a:prstDash val="solid"/>
                <a:round/>
              </a:ln>
            </p:spPr>
            <p:txBody>
              <a:bodyPr rtlCol="0" anchor="ctr"/>
              <a:lstStyle/>
              <a:p>
                <a:endParaRPr lang="fr-FR"/>
              </a:p>
            </p:txBody>
          </p:sp>
        </p:grpSp>
      </p:grpSp>
    </p:spTree>
    <p:extLst>
      <p:ext uri="{BB962C8B-B14F-4D97-AF65-F5344CB8AC3E}">
        <p14:creationId xmlns:p14="http://schemas.microsoft.com/office/powerpoint/2010/main" val="12458836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hapitre 1 (fond bleu)">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874"/>
            <a:ext cx="7320632" cy="1408847"/>
          </a:xfrm>
        </p:spPr>
        <p:txBody>
          <a:bodyPr anchor="b"/>
          <a:lstStyle>
            <a:lvl1pPr algn="l">
              <a:lnSpc>
                <a:spcPct val="76000"/>
              </a:lnSpc>
              <a:defRPr sz="6000">
                <a:solidFill>
                  <a:schemeClr val="bg1"/>
                </a:solidFill>
              </a:defRPr>
            </a:lvl1pPr>
          </a:lstStyle>
          <a:p>
            <a:r>
              <a:rPr lang="fr-FR"/>
              <a:t>Titre du chapitre</a:t>
            </a:r>
            <a:br>
              <a:rPr lang="fr-FR"/>
            </a:br>
            <a:r>
              <a:rPr lang="fr-FR"/>
              <a:t>sur deux lignes</a:t>
            </a:r>
            <a:endParaRPr lang="en-US"/>
          </a:p>
        </p:txBody>
      </p:sp>
      <p:sp>
        <p:nvSpPr>
          <p:cNvPr id="3" name="Subtitle 2"/>
          <p:cNvSpPr>
            <a:spLocks noGrp="1"/>
          </p:cNvSpPr>
          <p:nvPr>
            <p:ph type="subTitle" idx="1" hasCustomPrompt="1"/>
          </p:nvPr>
        </p:nvSpPr>
        <p:spPr>
          <a:xfrm>
            <a:off x="482248" y="3384370"/>
            <a:ext cx="6432902" cy="615553"/>
          </a:xfrm>
        </p:spPr>
        <p:txBody>
          <a:bodyPr/>
          <a:lstStyle>
            <a:lvl1pPr marL="0" indent="0" algn="l">
              <a:lnSpc>
                <a:spcPct val="80000"/>
              </a:lnSpc>
              <a:buNone/>
              <a:defRPr sz="2500">
                <a:solidFill>
                  <a:schemeClr val="bg1"/>
                </a:solidFill>
                <a:latin typeface="Enedis Light" pitchFamily="50"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Sous-titre du chapitre</a:t>
            </a:r>
            <a:br>
              <a:rPr lang="fr-FR"/>
            </a:br>
            <a:r>
              <a:rPr lang="fr-FR"/>
              <a:t>sur deux lignes</a:t>
            </a:r>
            <a:endParaRPr lang="en-US"/>
          </a:p>
        </p:txBody>
      </p:sp>
      <p:grpSp>
        <p:nvGrpSpPr>
          <p:cNvPr id="7" name="Groupe 6">
            <a:extLst>
              <a:ext uri="{FF2B5EF4-FFF2-40B4-BE49-F238E27FC236}">
                <a16:creationId xmlns:a16="http://schemas.microsoft.com/office/drawing/2014/main" id="{B7BC255B-DFCD-4EF7-9463-34D91D976B6D}"/>
              </a:ext>
            </a:extLst>
          </p:cNvPr>
          <p:cNvGrpSpPr>
            <a:grpSpLocks noChangeAspect="1"/>
          </p:cNvGrpSpPr>
          <p:nvPr userDrawn="1"/>
        </p:nvGrpSpPr>
        <p:grpSpPr>
          <a:xfrm>
            <a:off x="518307" y="6473033"/>
            <a:ext cx="767567" cy="155112"/>
            <a:chOff x="3231832" y="7185063"/>
            <a:chExt cx="5132298" cy="1037158"/>
          </a:xfrm>
        </p:grpSpPr>
        <p:sp>
          <p:nvSpPr>
            <p:cNvPr id="8" name="Forme libre : forme 7">
              <a:extLst>
                <a:ext uri="{FF2B5EF4-FFF2-40B4-BE49-F238E27FC236}">
                  <a16:creationId xmlns:a16="http://schemas.microsoft.com/office/drawing/2014/main" id="{DD506600-C9A7-4A00-A946-6E4283064B70}"/>
                </a:ext>
              </a:extLst>
            </p:cNvPr>
            <p:cNvSpPr/>
            <p:nvPr/>
          </p:nvSpPr>
          <p:spPr>
            <a:xfrm>
              <a:off x="5071966" y="7185101"/>
              <a:ext cx="1117644" cy="1037120"/>
            </a:xfrm>
            <a:custGeom>
              <a:avLst/>
              <a:gdLst>
                <a:gd name="connsiteX0" fmla="*/ 519115 w 1117644"/>
                <a:gd name="connsiteY0" fmla="*/ 848219 h 1037120"/>
                <a:gd name="connsiteX1" fmla="*/ 324919 w 1117644"/>
                <a:gd name="connsiteY1" fmla="*/ 668711 h 1037120"/>
                <a:gd name="connsiteX2" fmla="*/ 325338 w 1117644"/>
                <a:gd name="connsiteY2" fmla="*/ 636136 h 1037120"/>
                <a:gd name="connsiteX3" fmla="*/ 739428 w 1117644"/>
                <a:gd name="connsiteY3" fmla="*/ 636136 h 1037120"/>
                <a:gd name="connsiteX4" fmla="*/ 999289 w 1117644"/>
                <a:gd name="connsiteY4" fmla="*/ 394601 h 1037120"/>
                <a:gd name="connsiteX5" fmla="*/ 999289 w 1117644"/>
                <a:gd name="connsiteY5" fmla="*/ 241572 h 1037120"/>
                <a:gd name="connsiteX6" fmla="*/ 739428 w 1117644"/>
                <a:gd name="connsiteY6" fmla="*/ 37 h 1037120"/>
                <a:gd name="connsiteX7" fmla="*/ 378107 w 1117644"/>
                <a:gd name="connsiteY7" fmla="*/ 37 h 1037120"/>
                <a:gd name="connsiteX8" fmla="*/ 317775 w 1117644"/>
                <a:gd name="connsiteY8" fmla="*/ 4647 h 1037120"/>
                <a:gd name="connsiteX9" fmla="*/ 118684 w 1117644"/>
                <a:gd name="connsiteY9" fmla="*/ 241572 h 1037120"/>
                <a:gd name="connsiteX10" fmla="*/ 118684 w 1117644"/>
                <a:gd name="connsiteY10" fmla="*/ 330402 h 1037120"/>
                <a:gd name="connsiteX11" fmla="*/ 151850 w 1117644"/>
                <a:gd name="connsiteY11" fmla="*/ 367302 h 1037120"/>
                <a:gd name="connsiteX12" fmla="*/ 292096 w 1117644"/>
                <a:gd name="connsiteY12" fmla="*/ 367302 h 1037120"/>
                <a:gd name="connsiteX13" fmla="*/ 325300 w 1117644"/>
                <a:gd name="connsiteY13" fmla="*/ 330402 h 1037120"/>
                <a:gd name="connsiteX14" fmla="*/ 325300 w 1117644"/>
                <a:gd name="connsiteY14" fmla="*/ 273062 h 1037120"/>
                <a:gd name="connsiteX15" fmla="*/ 417369 w 1117644"/>
                <a:gd name="connsiteY15" fmla="*/ 188994 h 1037120"/>
                <a:gd name="connsiteX16" fmla="*/ 700680 w 1117644"/>
                <a:gd name="connsiteY16" fmla="*/ 188994 h 1037120"/>
                <a:gd name="connsiteX17" fmla="*/ 792768 w 1117644"/>
                <a:gd name="connsiteY17" fmla="*/ 273062 h 1037120"/>
                <a:gd name="connsiteX18" fmla="*/ 792768 w 1117644"/>
                <a:gd name="connsiteY18" fmla="*/ 363892 h 1037120"/>
                <a:gd name="connsiteX19" fmla="*/ 700680 w 1117644"/>
                <a:gd name="connsiteY19" fmla="*/ 447884 h 1037120"/>
                <a:gd name="connsiteX20" fmla="*/ 250 w 1117644"/>
                <a:gd name="connsiteY20" fmla="*/ 447884 h 1037120"/>
                <a:gd name="connsiteX21" fmla="*/ 250 w 1117644"/>
                <a:gd name="connsiteY21" fmla="*/ 636136 h 1037120"/>
                <a:gd name="connsiteX22" fmla="*/ 118188 w 1117644"/>
                <a:gd name="connsiteY22" fmla="*/ 636136 h 1037120"/>
                <a:gd name="connsiteX23" fmla="*/ 118188 w 1117644"/>
                <a:gd name="connsiteY23" fmla="*/ 668673 h 1037120"/>
                <a:gd name="connsiteX24" fmla="*/ 519800 w 1117644"/>
                <a:gd name="connsiteY24" fmla="*/ 1037157 h 1037120"/>
                <a:gd name="connsiteX25" fmla="*/ 1117894 w 1117644"/>
                <a:gd name="connsiteY25" fmla="*/ 1037157 h 1037120"/>
                <a:gd name="connsiteX26" fmla="*/ 1117894 w 1117644"/>
                <a:gd name="connsiteY26" fmla="*/ 848200 h 1037120"/>
                <a:gd name="connsiteX27" fmla="*/ 519115 w 1117644"/>
                <a:gd name="connsiteY27" fmla="*/ 848219 h 10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7644" h="1037120">
                  <a:moveTo>
                    <a:pt x="519115" y="848219"/>
                  </a:moveTo>
                  <a:cubicBezTo>
                    <a:pt x="412035" y="848219"/>
                    <a:pt x="324919" y="768248"/>
                    <a:pt x="324919" y="668711"/>
                  </a:cubicBezTo>
                  <a:lnTo>
                    <a:pt x="325338" y="636136"/>
                  </a:lnTo>
                  <a:lnTo>
                    <a:pt x="739428" y="636136"/>
                  </a:lnTo>
                  <a:cubicBezTo>
                    <a:pt x="882741" y="636136"/>
                    <a:pt x="999289" y="527798"/>
                    <a:pt x="999289" y="394601"/>
                  </a:cubicBezTo>
                  <a:lnTo>
                    <a:pt x="999289" y="241572"/>
                  </a:lnTo>
                  <a:cubicBezTo>
                    <a:pt x="999289" y="108375"/>
                    <a:pt x="882741" y="37"/>
                    <a:pt x="739428" y="37"/>
                  </a:cubicBezTo>
                  <a:lnTo>
                    <a:pt x="378107" y="37"/>
                  </a:lnTo>
                  <a:cubicBezTo>
                    <a:pt x="358028" y="37"/>
                    <a:pt x="337740" y="228"/>
                    <a:pt x="317775" y="4647"/>
                  </a:cubicBezTo>
                  <a:cubicBezTo>
                    <a:pt x="200294" y="30727"/>
                    <a:pt x="118684" y="129349"/>
                    <a:pt x="118684" y="241572"/>
                  </a:cubicBezTo>
                  <a:lnTo>
                    <a:pt x="118684" y="330402"/>
                  </a:lnTo>
                  <a:cubicBezTo>
                    <a:pt x="118684" y="350729"/>
                    <a:pt x="133543" y="367302"/>
                    <a:pt x="151850" y="367302"/>
                  </a:cubicBezTo>
                  <a:lnTo>
                    <a:pt x="292096" y="367302"/>
                  </a:lnTo>
                  <a:cubicBezTo>
                    <a:pt x="310422" y="367302"/>
                    <a:pt x="325300" y="350729"/>
                    <a:pt x="325300" y="330402"/>
                  </a:cubicBezTo>
                  <a:lnTo>
                    <a:pt x="325300" y="273062"/>
                  </a:lnTo>
                  <a:cubicBezTo>
                    <a:pt x="325300" y="226713"/>
                    <a:pt x="366600" y="188994"/>
                    <a:pt x="417369" y="188994"/>
                  </a:cubicBezTo>
                  <a:lnTo>
                    <a:pt x="700680" y="188994"/>
                  </a:lnTo>
                  <a:cubicBezTo>
                    <a:pt x="751467" y="188994"/>
                    <a:pt x="792768" y="226713"/>
                    <a:pt x="792768" y="273062"/>
                  </a:cubicBezTo>
                  <a:lnTo>
                    <a:pt x="792768" y="363892"/>
                  </a:lnTo>
                  <a:cubicBezTo>
                    <a:pt x="792768" y="410203"/>
                    <a:pt x="751467" y="447884"/>
                    <a:pt x="700680" y="447884"/>
                  </a:cubicBezTo>
                  <a:lnTo>
                    <a:pt x="250" y="447884"/>
                  </a:lnTo>
                  <a:lnTo>
                    <a:pt x="250" y="636136"/>
                  </a:lnTo>
                  <a:lnTo>
                    <a:pt x="118188" y="636136"/>
                  </a:lnTo>
                  <a:lnTo>
                    <a:pt x="118188" y="668673"/>
                  </a:lnTo>
                  <a:cubicBezTo>
                    <a:pt x="118188" y="872527"/>
                    <a:pt x="298859" y="1037157"/>
                    <a:pt x="519800" y="1037157"/>
                  </a:cubicBezTo>
                  <a:lnTo>
                    <a:pt x="1117894" y="1037157"/>
                  </a:lnTo>
                  <a:lnTo>
                    <a:pt x="1117894" y="848200"/>
                  </a:lnTo>
                  <a:lnTo>
                    <a:pt x="519115" y="848219"/>
                  </a:lnTo>
                  <a:close/>
                </a:path>
              </a:pathLst>
            </a:custGeom>
            <a:solidFill>
              <a:srgbClr val="96CD32"/>
            </a:solidFill>
            <a:ln w="19050" cap="flat">
              <a:noFill/>
              <a:prstDash val="solid"/>
              <a:round/>
            </a:ln>
          </p:spPr>
          <p:txBody>
            <a:bodyPr rtlCol="0" anchor="ctr"/>
            <a:lstStyle/>
            <a:p>
              <a:endParaRPr lang="fr-FR"/>
            </a:p>
          </p:txBody>
        </p:sp>
        <p:sp>
          <p:nvSpPr>
            <p:cNvPr id="9" name="Forme libre : forme 8">
              <a:extLst>
                <a:ext uri="{FF2B5EF4-FFF2-40B4-BE49-F238E27FC236}">
                  <a16:creationId xmlns:a16="http://schemas.microsoft.com/office/drawing/2014/main" id="{E28A74C4-9E5C-4375-A3C1-F3DDF3707BFD}"/>
                </a:ext>
              </a:extLst>
            </p:cNvPr>
            <p:cNvSpPr/>
            <p:nvPr/>
          </p:nvSpPr>
          <p:spPr>
            <a:xfrm>
              <a:off x="3231832" y="7185063"/>
              <a:ext cx="5132298" cy="1037139"/>
            </a:xfrm>
            <a:custGeom>
              <a:avLst/>
              <a:gdLst>
                <a:gd name="connsiteX0" fmla="*/ 4143956 w 5132298"/>
                <a:gd name="connsiteY0" fmla="*/ 78849 h 1037139"/>
                <a:gd name="connsiteX1" fmla="*/ 4143651 w 5132298"/>
                <a:gd name="connsiteY1" fmla="*/ 36939 h 1037139"/>
                <a:gd name="connsiteX2" fmla="*/ 4110447 w 5132298"/>
                <a:gd name="connsiteY2" fmla="*/ 78 h 1037139"/>
                <a:gd name="connsiteX3" fmla="*/ 3970639 w 5132298"/>
                <a:gd name="connsiteY3" fmla="*/ 78 h 1037139"/>
                <a:gd name="connsiteX4" fmla="*/ 3937435 w 5132298"/>
                <a:gd name="connsiteY4" fmla="*/ 36939 h 1037139"/>
                <a:gd name="connsiteX5" fmla="*/ 3937435 w 5132298"/>
                <a:gd name="connsiteY5" fmla="*/ 78849 h 1037139"/>
                <a:gd name="connsiteX6" fmla="*/ 3937454 w 5132298"/>
                <a:gd name="connsiteY6" fmla="*/ 78849 h 1037139"/>
                <a:gd name="connsiteX7" fmla="*/ 3937759 w 5132298"/>
                <a:gd name="connsiteY7" fmla="*/ 152249 h 1037139"/>
                <a:gd name="connsiteX8" fmla="*/ 3970963 w 5132298"/>
                <a:gd name="connsiteY8" fmla="*/ 189111 h 1037139"/>
                <a:gd name="connsiteX9" fmla="*/ 4110771 w 5132298"/>
                <a:gd name="connsiteY9" fmla="*/ 189111 h 1037139"/>
                <a:gd name="connsiteX10" fmla="*/ 4143975 w 5132298"/>
                <a:gd name="connsiteY10" fmla="*/ 152249 h 1037139"/>
                <a:gd name="connsiteX11" fmla="*/ 4143975 w 5132298"/>
                <a:gd name="connsiteY11" fmla="*/ 78849 h 1037139"/>
                <a:gd name="connsiteX12" fmla="*/ 4143956 w 5132298"/>
                <a:gd name="connsiteY12" fmla="*/ 78849 h 1037139"/>
                <a:gd name="connsiteX13" fmla="*/ 4143956 w 5132298"/>
                <a:gd name="connsiteY13" fmla="*/ 653397 h 1037139"/>
                <a:gd name="connsiteX14" fmla="*/ 4143651 w 5132298"/>
                <a:gd name="connsiteY14" fmla="*/ 306706 h 1037139"/>
                <a:gd name="connsiteX15" fmla="*/ 4110447 w 5132298"/>
                <a:gd name="connsiteY15" fmla="*/ 269845 h 1037139"/>
                <a:gd name="connsiteX16" fmla="*/ 3970639 w 5132298"/>
                <a:gd name="connsiteY16" fmla="*/ 269845 h 1037139"/>
                <a:gd name="connsiteX17" fmla="*/ 3937435 w 5132298"/>
                <a:gd name="connsiteY17" fmla="*/ 306706 h 1037139"/>
                <a:gd name="connsiteX18" fmla="*/ 3937435 w 5132298"/>
                <a:gd name="connsiteY18" fmla="*/ 653397 h 1037139"/>
                <a:gd name="connsiteX19" fmla="*/ 3937454 w 5132298"/>
                <a:gd name="connsiteY19" fmla="*/ 653397 h 1037139"/>
                <a:gd name="connsiteX20" fmla="*/ 3937759 w 5132298"/>
                <a:gd name="connsiteY20" fmla="*/ 1000069 h 1037139"/>
                <a:gd name="connsiteX21" fmla="*/ 3970963 w 5132298"/>
                <a:gd name="connsiteY21" fmla="*/ 1036931 h 1037139"/>
                <a:gd name="connsiteX22" fmla="*/ 4110771 w 5132298"/>
                <a:gd name="connsiteY22" fmla="*/ 1036931 h 1037139"/>
                <a:gd name="connsiteX23" fmla="*/ 4143975 w 5132298"/>
                <a:gd name="connsiteY23" fmla="*/ 1000069 h 1037139"/>
                <a:gd name="connsiteX24" fmla="*/ 4143975 w 5132298"/>
                <a:gd name="connsiteY24" fmla="*/ 653397 h 1037139"/>
                <a:gd name="connsiteX25" fmla="*/ 4143956 w 5132298"/>
                <a:gd name="connsiteY25" fmla="*/ 653397 h 1037139"/>
                <a:gd name="connsiteX26" fmla="*/ 3441430 w 5132298"/>
                <a:gd name="connsiteY26" fmla="*/ 78 h 1037139"/>
                <a:gd name="connsiteX27" fmla="*/ 2991355 w 5132298"/>
                <a:gd name="connsiteY27" fmla="*/ 78 h 1037139"/>
                <a:gd name="connsiteX28" fmla="*/ 2958131 w 5132298"/>
                <a:gd name="connsiteY28" fmla="*/ 37035 h 1037139"/>
                <a:gd name="connsiteX29" fmla="*/ 2958131 w 5132298"/>
                <a:gd name="connsiteY29" fmla="*/ 646958 h 1037139"/>
                <a:gd name="connsiteX30" fmla="*/ 2991297 w 5132298"/>
                <a:gd name="connsiteY30" fmla="*/ 683858 h 1037139"/>
                <a:gd name="connsiteX31" fmla="*/ 3131391 w 5132298"/>
                <a:gd name="connsiteY31" fmla="*/ 683858 h 1037139"/>
                <a:gd name="connsiteX32" fmla="*/ 3164595 w 5132298"/>
                <a:gd name="connsiteY32" fmla="*/ 646958 h 1037139"/>
                <a:gd name="connsiteX33" fmla="*/ 3164786 w 5132298"/>
                <a:gd name="connsiteY33" fmla="*/ 189015 h 1037139"/>
                <a:gd name="connsiteX34" fmla="*/ 3418284 w 5132298"/>
                <a:gd name="connsiteY34" fmla="*/ 189111 h 1037139"/>
                <a:gd name="connsiteX35" fmla="*/ 3612499 w 5132298"/>
                <a:gd name="connsiteY35" fmla="*/ 369762 h 1037139"/>
                <a:gd name="connsiteX36" fmla="*/ 3612499 w 5132298"/>
                <a:gd name="connsiteY36" fmla="*/ 702794 h 1037139"/>
                <a:gd name="connsiteX37" fmla="*/ 3418284 w 5132298"/>
                <a:gd name="connsiteY37" fmla="*/ 847822 h 1037139"/>
                <a:gd name="connsiteX38" fmla="*/ 2958131 w 5132298"/>
                <a:gd name="connsiteY38" fmla="*/ 848298 h 1037139"/>
                <a:gd name="connsiteX39" fmla="*/ 2958131 w 5132298"/>
                <a:gd name="connsiteY39" fmla="*/ 1037217 h 1037139"/>
                <a:gd name="connsiteX40" fmla="*/ 3418284 w 5132298"/>
                <a:gd name="connsiteY40" fmla="*/ 1036931 h 1037139"/>
                <a:gd name="connsiteX41" fmla="*/ 3818982 w 5132298"/>
                <a:gd name="connsiteY41" fmla="*/ 702794 h 1037139"/>
                <a:gd name="connsiteX42" fmla="*/ 3818982 w 5132298"/>
                <a:gd name="connsiteY42" fmla="*/ 367590 h 1037139"/>
                <a:gd name="connsiteX43" fmla="*/ 3441430 w 5132298"/>
                <a:gd name="connsiteY43" fmla="*/ 78 h 1037139"/>
                <a:gd name="connsiteX44" fmla="*/ 5132651 w 5132298"/>
                <a:gd name="connsiteY44" fmla="*/ 679820 h 1037139"/>
                <a:gd name="connsiteX45" fmla="*/ 5131660 w 5132298"/>
                <a:gd name="connsiteY45" fmla="*/ 650425 h 1037139"/>
                <a:gd name="connsiteX46" fmla="*/ 4877591 w 5132298"/>
                <a:gd name="connsiteY46" fmla="*/ 447943 h 1037139"/>
                <a:gd name="connsiteX47" fmla="*/ 4567171 w 5132298"/>
                <a:gd name="connsiteY47" fmla="*/ 447943 h 1037139"/>
                <a:gd name="connsiteX48" fmla="*/ 4559208 w 5132298"/>
                <a:gd name="connsiteY48" fmla="*/ 447924 h 1037139"/>
                <a:gd name="connsiteX49" fmla="*/ 4469063 w 5132298"/>
                <a:gd name="connsiteY49" fmla="*/ 349759 h 1037139"/>
                <a:gd name="connsiteX50" fmla="*/ 4469368 w 5132298"/>
                <a:gd name="connsiteY50" fmla="*/ 279312 h 1037139"/>
                <a:gd name="connsiteX51" fmla="*/ 4567533 w 5132298"/>
                <a:gd name="connsiteY51" fmla="*/ 189187 h 1037139"/>
                <a:gd name="connsiteX52" fmla="*/ 4690043 w 5132298"/>
                <a:gd name="connsiteY52" fmla="*/ 189187 h 1037139"/>
                <a:gd name="connsiteX53" fmla="*/ 4691243 w 5132298"/>
                <a:gd name="connsiteY53" fmla="*/ 189225 h 1037139"/>
                <a:gd name="connsiteX54" fmla="*/ 5000825 w 5132298"/>
                <a:gd name="connsiteY54" fmla="*/ 189225 h 1037139"/>
                <a:gd name="connsiteX55" fmla="*/ 5035706 w 5132298"/>
                <a:gd name="connsiteY55" fmla="*/ 166270 h 1037139"/>
                <a:gd name="connsiteX56" fmla="*/ 5037687 w 5132298"/>
                <a:gd name="connsiteY56" fmla="*/ 156021 h 1037139"/>
                <a:gd name="connsiteX57" fmla="*/ 5037687 w 5132298"/>
                <a:gd name="connsiteY57" fmla="*/ 33282 h 1037139"/>
                <a:gd name="connsiteX58" fmla="*/ 5000825 w 5132298"/>
                <a:gd name="connsiteY58" fmla="*/ 116 h 1037139"/>
                <a:gd name="connsiteX59" fmla="*/ 4517869 w 5132298"/>
                <a:gd name="connsiteY59" fmla="*/ 173 h 1037139"/>
                <a:gd name="connsiteX60" fmla="*/ 4262409 w 5132298"/>
                <a:gd name="connsiteY60" fmla="*/ 235555 h 1037139"/>
                <a:gd name="connsiteX61" fmla="*/ 4262428 w 5132298"/>
                <a:gd name="connsiteY61" fmla="*/ 382392 h 1037139"/>
                <a:gd name="connsiteX62" fmla="*/ 4497886 w 5132298"/>
                <a:gd name="connsiteY62" fmla="*/ 636214 h 1037139"/>
                <a:gd name="connsiteX63" fmla="*/ 4836309 w 5132298"/>
                <a:gd name="connsiteY63" fmla="*/ 636214 h 1037139"/>
                <a:gd name="connsiteX64" fmla="*/ 4925977 w 5132298"/>
                <a:gd name="connsiteY64" fmla="*/ 734398 h 1037139"/>
                <a:gd name="connsiteX65" fmla="*/ 4925977 w 5132298"/>
                <a:gd name="connsiteY65" fmla="*/ 757944 h 1037139"/>
                <a:gd name="connsiteX66" fmla="*/ 4828289 w 5132298"/>
                <a:gd name="connsiteY66" fmla="*/ 848050 h 1037139"/>
                <a:gd name="connsiteX67" fmla="*/ 4299290 w 5132298"/>
                <a:gd name="connsiteY67" fmla="*/ 848050 h 1037139"/>
                <a:gd name="connsiteX68" fmla="*/ 4264447 w 5132298"/>
                <a:gd name="connsiteY68" fmla="*/ 870872 h 1037139"/>
                <a:gd name="connsiteX69" fmla="*/ 4262390 w 5132298"/>
                <a:gd name="connsiteY69" fmla="*/ 881216 h 1037139"/>
                <a:gd name="connsiteX70" fmla="*/ 4262390 w 5132298"/>
                <a:gd name="connsiteY70" fmla="*/ 1003955 h 1037139"/>
                <a:gd name="connsiteX71" fmla="*/ 4299290 w 5132298"/>
                <a:gd name="connsiteY71" fmla="*/ 1037160 h 1037139"/>
                <a:gd name="connsiteX72" fmla="*/ 4732296 w 5132298"/>
                <a:gd name="connsiteY72" fmla="*/ 1037160 h 1037139"/>
                <a:gd name="connsiteX73" fmla="*/ 4879172 w 5132298"/>
                <a:gd name="connsiteY73" fmla="*/ 1037083 h 1037139"/>
                <a:gd name="connsiteX74" fmla="*/ 5132651 w 5132298"/>
                <a:gd name="connsiteY74" fmla="*/ 801587 h 1037139"/>
                <a:gd name="connsiteX75" fmla="*/ 5132651 w 5132298"/>
                <a:gd name="connsiteY75" fmla="*/ 679820 h 1037139"/>
                <a:gd name="connsiteX76" fmla="*/ 280863 w 5132298"/>
                <a:gd name="connsiteY76" fmla="*/ 189111 h 1037139"/>
                <a:gd name="connsiteX77" fmla="*/ 825046 w 5132298"/>
                <a:gd name="connsiteY77" fmla="*/ 189111 h 1037139"/>
                <a:gd name="connsiteX78" fmla="*/ 861203 w 5132298"/>
                <a:gd name="connsiteY78" fmla="*/ 156573 h 1037139"/>
                <a:gd name="connsiteX79" fmla="*/ 861203 w 5132298"/>
                <a:gd name="connsiteY79" fmla="*/ 32729 h 1037139"/>
                <a:gd name="connsiteX80" fmla="*/ 825046 w 5132298"/>
                <a:gd name="connsiteY80" fmla="*/ 78 h 1037139"/>
                <a:gd name="connsiteX81" fmla="*/ 277073 w 5132298"/>
                <a:gd name="connsiteY81" fmla="*/ 78 h 1037139"/>
                <a:gd name="connsiteX82" fmla="*/ 352 w 5132298"/>
                <a:gd name="connsiteY82" fmla="*/ 255005 h 1037139"/>
                <a:gd name="connsiteX83" fmla="*/ 352 w 5132298"/>
                <a:gd name="connsiteY83" fmla="*/ 782309 h 1037139"/>
                <a:gd name="connsiteX84" fmla="*/ 277073 w 5132298"/>
                <a:gd name="connsiteY84" fmla="*/ 1037217 h 1037139"/>
                <a:gd name="connsiteX85" fmla="*/ 825046 w 5132298"/>
                <a:gd name="connsiteY85" fmla="*/ 1037217 h 1037139"/>
                <a:gd name="connsiteX86" fmla="*/ 861203 w 5132298"/>
                <a:gd name="connsiteY86" fmla="*/ 1004660 h 1037139"/>
                <a:gd name="connsiteX87" fmla="*/ 861203 w 5132298"/>
                <a:gd name="connsiteY87" fmla="*/ 880816 h 1037139"/>
                <a:gd name="connsiteX88" fmla="*/ 825046 w 5132298"/>
                <a:gd name="connsiteY88" fmla="*/ 848298 h 1037139"/>
                <a:gd name="connsiteX89" fmla="*/ 280863 w 5132298"/>
                <a:gd name="connsiteY89" fmla="*/ 848298 h 1037139"/>
                <a:gd name="connsiteX90" fmla="*/ 207006 w 5132298"/>
                <a:gd name="connsiteY90" fmla="*/ 779051 h 1037139"/>
                <a:gd name="connsiteX91" fmla="*/ 207006 w 5132298"/>
                <a:gd name="connsiteY91" fmla="*/ 634347 h 1037139"/>
                <a:gd name="connsiteX92" fmla="*/ 532457 w 5132298"/>
                <a:gd name="connsiteY92" fmla="*/ 634347 h 1037139"/>
                <a:gd name="connsiteX93" fmla="*/ 568595 w 5132298"/>
                <a:gd name="connsiteY93" fmla="*/ 601772 h 1037139"/>
                <a:gd name="connsiteX94" fmla="*/ 568595 w 5132298"/>
                <a:gd name="connsiteY94" fmla="*/ 480557 h 1037139"/>
                <a:gd name="connsiteX95" fmla="*/ 532457 w 5132298"/>
                <a:gd name="connsiteY95" fmla="*/ 447943 h 1037139"/>
                <a:gd name="connsiteX96" fmla="*/ 207006 w 5132298"/>
                <a:gd name="connsiteY96" fmla="*/ 447943 h 1037139"/>
                <a:gd name="connsiteX97" fmla="*/ 207006 w 5132298"/>
                <a:gd name="connsiteY97" fmla="*/ 258395 h 1037139"/>
                <a:gd name="connsiteX98" fmla="*/ 280863 w 5132298"/>
                <a:gd name="connsiteY98" fmla="*/ 189111 h 1037139"/>
                <a:gd name="connsiteX99" fmla="*/ 1186405 w 5132298"/>
                <a:gd name="connsiteY99" fmla="*/ 189130 h 1037139"/>
                <a:gd name="connsiteX100" fmla="*/ 1186405 w 5132298"/>
                <a:gd name="connsiteY100" fmla="*/ 1000336 h 1037139"/>
                <a:gd name="connsiteX101" fmla="*/ 1153144 w 5132298"/>
                <a:gd name="connsiteY101" fmla="*/ 1037198 h 1037139"/>
                <a:gd name="connsiteX102" fmla="*/ 1012879 w 5132298"/>
                <a:gd name="connsiteY102" fmla="*/ 1037198 h 1037139"/>
                <a:gd name="connsiteX103" fmla="*/ 979656 w 5132298"/>
                <a:gd name="connsiteY103" fmla="*/ 1000336 h 1037139"/>
                <a:gd name="connsiteX104" fmla="*/ 979656 w 5132298"/>
                <a:gd name="connsiteY104" fmla="*/ 37035 h 1037139"/>
                <a:gd name="connsiteX105" fmla="*/ 1012879 w 5132298"/>
                <a:gd name="connsiteY105" fmla="*/ 116 h 1037139"/>
                <a:gd name="connsiteX106" fmla="*/ 1439846 w 5132298"/>
                <a:gd name="connsiteY106" fmla="*/ 116 h 1037139"/>
                <a:gd name="connsiteX107" fmla="*/ 1840506 w 5132298"/>
                <a:gd name="connsiteY107" fmla="*/ 369838 h 1037139"/>
                <a:gd name="connsiteX108" fmla="*/ 1840506 w 5132298"/>
                <a:gd name="connsiteY108" fmla="*/ 1004032 h 1037139"/>
                <a:gd name="connsiteX109" fmla="*/ 1803625 w 5132298"/>
                <a:gd name="connsiteY109" fmla="*/ 1037198 h 1037139"/>
                <a:gd name="connsiteX110" fmla="*/ 1670885 w 5132298"/>
                <a:gd name="connsiteY110" fmla="*/ 1037198 h 1037139"/>
                <a:gd name="connsiteX111" fmla="*/ 1634023 w 5132298"/>
                <a:gd name="connsiteY111" fmla="*/ 1004032 h 1037139"/>
                <a:gd name="connsiteX112" fmla="*/ 1634023 w 5132298"/>
                <a:gd name="connsiteY112" fmla="*/ 369838 h 1037139"/>
                <a:gd name="connsiteX113" fmla="*/ 1439846 w 5132298"/>
                <a:gd name="connsiteY113" fmla="*/ 189225 h 1037139"/>
                <a:gd name="connsiteX114" fmla="*/ 1186405 w 5132298"/>
                <a:gd name="connsiteY114" fmla="*/ 189130 h 103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132298" h="1037139">
                  <a:moveTo>
                    <a:pt x="4143956" y="78849"/>
                  </a:moveTo>
                  <a:lnTo>
                    <a:pt x="4143651" y="36939"/>
                  </a:lnTo>
                  <a:cubicBezTo>
                    <a:pt x="4143651" y="16613"/>
                    <a:pt x="4128754" y="78"/>
                    <a:pt x="4110447" y="78"/>
                  </a:cubicBezTo>
                  <a:lnTo>
                    <a:pt x="3970639" y="78"/>
                  </a:lnTo>
                  <a:cubicBezTo>
                    <a:pt x="3952351" y="78"/>
                    <a:pt x="3937435" y="16613"/>
                    <a:pt x="3937435" y="36939"/>
                  </a:cubicBezTo>
                  <a:lnTo>
                    <a:pt x="3937435" y="78849"/>
                  </a:lnTo>
                  <a:lnTo>
                    <a:pt x="3937454" y="78849"/>
                  </a:lnTo>
                  <a:lnTo>
                    <a:pt x="3937759" y="152249"/>
                  </a:lnTo>
                  <a:cubicBezTo>
                    <a:pt x="3937759" y="172575"/>
                    <a:pt x="3952637" y="189111"/>
                    <a:pt x="3970963" y="189111"/>
                  </a:cubicBezTo>
                  <a:lnTo>
                    <a:pt x="4110771" y="189111"/>
                  </a:lnTo>
                  <a:cubicBezTo>
                    <a:pt x="4129059" y="189111"/>
                    <a:pt x="4143975" y="172575"/>
                    <a:pt x="4143975" y="152249"/>
                  </a:cubicBezTo>
                  <a:lnTo>
                    <a:pt x="4143975" y="78849"/>
                  </a:lnTo>
                  <a:lnTo>
                    <a:pt x="4143956" y="78849"/>
                  </a:lnTo>
                  <a:close/>
                  <a:moveTo>
                    <a:pt x="4143956" y="653397"/>
                  </a:moveTo>
                  <a:lnTo>
                    <a:pt x="4143651" y="306706"/>
                  </a:lnTo>
                  <a:cubicBezTo>
                    <a:pt x="4143651" y="286361"/>
                    <a:pt x="4128754" y="269845"/>
                    <a:pt x="4110447" y="269845"/>
                  </a:cubicBezTo>
                  <a:lnTo>
                    <a:pt x="3970639" y="269845"/>
                  </a:lnTo>
                  <a:cubicBezTo>
                    <a:pt x="3952351" y="269845"/>
                    <a:pt x="3937435" y="286361"/>
                    <a:pt x="3937435" y="306706"/>
                  </a:cubicBezTo>
                  <a:lnTo>
                    <a:pt x="3937435" y="653397"/>
                  </a:lnTo>
                  <a:lnTo>
                    <a:pt x="3937454" y="653397"/>
                  </a:lnTo>
                  <a:lnTo>
                    <a:pt x="3937759" y="1000069"/>
                  </a:lnTo>
                  <a:cubicBezTo>
                    <a:pt x="3937759" y="1020396"/>
                    <a:pt x="3952637" y="1036931"/>
                    <a:pt x="3970963" y="1036931"/>
                  </a:cubicBezTo>
                  <a:lnTo>
                    <a:pt x="4110771" y="1036931"/>
                  </a:lnTo>
                  <a:cubicBezTo>
                    <a:pt x="4129059" y="1036931"/>
                    <a:pt x="4143975" y="1020396"/>
                    <a:pt x="4143975" y="1000069"/>
                  </a:cubicBezTo>
                  <a:lnTo>
                    <a:pt x="4143975" y="653397"/>
                  </a:lnTo>
                  <a:lnTo>
                    <a:pt x="4143956" y="653397"/>
                  </a:lnTo>
                  <a:close/>
                  <a:moveTo>
                    <a:pt x="3441430" y="78"/>
                  </a:moveTo>
                  <a:lnTo>
                    <a:pt x="2991355" y="78"/>
                  </a:lnTo>
                  <a:cubicBezTo>
                    <a:pt x="2973029" y="78"/>
                    <a:pt x="2958131" y="16670"/>
                    <a:pt x="2958131" y="37035"/>
                  </a:cubicBezTo>
                  <a:lnTo>
                    <a:pt x="2958131" y="646958"/>
                  </a:lnTo>
                  <a:cubicBezTo>
                    <a:pt x="2958131" y="667323"/>
                    <a:pt x="2973009" y="683858"/>
                    <a:pt x="2991297" y="683858"/>
                  </a:cubicBezTo>
                  <a:lnTo>
                    <a:pt x="3131391" y="683858"/>
                  </a:lnTo>
                  <a:cubicBezTo>
                    <a:pt x="3149717" y="683858"/>
                    <a:pt x="3164595" y="667323"/>
                    <a:pt x="3164595" y="646958"/>
                  </a:cubicBezTo>
                  <a:lnTo>
                    <a:pt x="3164786" y="189015"/>
                  </a:lnTo>
                  <a:lnTo>
                    <a:pt x="3418284" y="189111"/>
                  </a:lnTo>
                  <a:cubicBezTo>
                    <a:pt x="3525383" y="189111"/>
                    <a:pt x="3612499" y="270149"/>
                    <a:pt x="3612499" y="369762"/>
                  </a:cubicBezTo>
                  <a:lnTo>
                    <a:pt x="3612499" y="702794"/>
                  </a:lnTo>
                  <a:cubicBezTo>
                    <a:pt x="3612499" y="802368"/>
                    <a:pt x="3525383" y="847822"/>
                    <a:pt x="3418284" y="847822"/>
                  </a:cubicBezTo>
                  <a:lnTo>
                    <a:pt x="2958131" y="848298"/>
                  </a:lnTo>
                  <a:lnTo>
                    <a:pt x="2958131" y="1037217"/>
                  </a:lnTo>
                  <a:lnTo>
                    <a:pt x="3418284" y="1036931"/>
                  </a:lnTo>
                  <a:cubicBezTo>
                    <a:pt x="3639226" y="1036931"/>
                    <a:pt x="3818982" y="906648"/>
                    <a:pt x="3818982" y="702794"/>
                  </a:cubicBezTo>
                  <a:lnTo>
                    <a:pt x="3818982" y="367590"/>
                  </a:lnTo>
                  <a:cubicBezTo>
                    <a:pt x="3818982" y="171985"/>
                    <a:pt x="3654866" y="78"/>
                    <a:pt x="3441430" y="78"/>
                  </a:cubicBezTo>
                  <a:moveTo>
                    <a:pt x="5132651" y="679820"/>
                  </a:moveTo>
                  <a:cubicBezTo>
                    <a:pt x="5132651" y="670447"/>
                    <a:pt x="5132575" y="660846"/>
                    <a:pt x="5131660" y="650425"/>
                  </a:cubicBezTo>
                  <a:cubicBezTo>
                    <a:pt x="5121469" y="535230"/>
                    <a:pt x="5002749" y="447943"/>
                    <a:pt x="4877591" y="447943"/>
                  </a:cubicBezTo>
                  <a:lnTo>
                    <a:pt x="4567171" y="447943"/>
                  </a:lnTo>
                  <a:lnTo>
                    <a:pt x="4559208" y="447924"/>
                  </a:lnTo>
                  <a:cubicBezTo>
                    <a:pt x="4509487" y="447924"/>
                    <a:pt x="4469063" y="403861"/>
                    <a:pt x="4469063" y="349759"/>
                  </a:cubicBezTo>
                  <a:lnTo>
                    <a:pt x="4469368" y="279312"/>
                  </a:lnTo>
                  <a:cubicBezTo>
                    <a:pt x="4469368" y="229630"/>
                    <a:pt x="4513412" y="189187"/>
                    <a:pt x="4567533" y="189187"/>
                  </a:cubicBezTo>
                  <a:lnTo>
                    <a:pt x="4690043" y="189187"/>
                  </a:lnTo>
                  <a:lnTo>
                    <a:pt x="4691243" y="189225"/>
                  </a:lnTo>
                  <a:lnTo>
                    <a:pt x="5000825" y="189225"/>
                  </a:lnTo>
                  <a:cubicBezTo>
                    <a:pt x="5016656" y="189225"/>
                    <a:pt x="5030676" y="180005"/>
                    <a:pt x="5035706" y="166270"/>
                  </a:cubicBezTo>
                  <a:cubicBezTo>
                    <a:pt x="5037039" y="162612"/>
                    <a:pt x="5037687" y="159259"/>
                    <a:pt x="5037687" y="156021"/>
                  </a:cubicBezTo>
                  <a:lnTo>
                    <a:pt x="5037687" y="33282"/>
                  </a:lnTo>
                  <a:cubicBezTo>
                    <a:pt x="5037687" y="14956"/>
                    <a:pt x="5021151" y="116"/>
                    <a:pt x="5000825" y="116"/>
                  </a:cubicBezTo>
                  <a:lnTo>
                    <a:pt x="4517869" y="173"/>
                  </a:lnTo>
                  <a:cubicBezTo>
                    <a:pt x="4377928" y="173"/>
                    <a:pt x="4262409" y="105805"/>
                    <a:pt x="4262409" y="235555"/>
                  </a:cubicBezTo>
                  <a:lnTo>
                    <a:pt x="4262428" y="382392"/>
                  </a:lnTo>
                  <a:cubicBezTo>
                    <a:pt x="4262428" y="522352"/>
                    <a:pt x="4368041" y="636214"/>
                    <a:pt x="4497886" y="636214"/>
                  </a:cubicBezTo>
                  <a:lnTo>
                    <a:pt x="4836309" y="636214"/>
                  </a:lnTo>
                  <a:cubicBezTo>
                    <a:pt x="4885992" y="636214"/>
                    <a:pt x="4925977" y="680258"/>
                    <a:pt x="4925977" y="734398"/>
                  </a:cubicBezTo>
                  <a:lnTo>
                    <a:pt x="4925977" y="757944"/>
                  </a:lnTo>
                  <a:cubicBezTo>
                    <a:pt x="4925977" y="807645"/>
                    <a:pt x="4882410" y="848050"/>
                    <a:pt x="4828289" y="848050"/>
                  </a:cubicBezTo>
                  <a:lnTo>
                    <a:pt x="4299290" y="848050"/>
                  </a:lnTo>
                  <a:cubicBezTo>
                    <a:pt x="4283440" y="848050"/>
                    <a:pt x="4269419" y="857213"/>
                    <a:pt x="4264447" y="870872"/>
                  </a:cubicBezTo>
                  <a:cubicBezTo>
                    <a:pt x="4263057" y="874606"/>
                    <a:pt x="4262390" y="877997"/>
                    <a:pt x="4262390" y="881216"/>
                  </a:cubicBezTo>
                  <a:lnTo>
                    <a:pt x="4262390" y="1003955"/>
                  </a:lnTo>
                  <a:cubicBezTo>
                    <a:pt x="4262390" y="1022262"/>
                    <a:pt x="4278944" y="1037160"/>
                    <a:pt x="4299290" y="1037160"/>
                  </a:cubicBezTo>
                  <a:lnTo>
                    <a:pt x="4732296" y="1037160"/>
                  </a:lnTo>
                  <a:lnTo>
                    <a:pt x="4879172" y="1037083"/>
                  </a:lnTo>
                  <a:cubicBezTo>
                    <a:pt x="5019075" y="1037083"/>
                    <a:pt x="5132651" y="931470"/>
                    <a:pt x="5132651" y="801587"/>
                  </a:cubicBezTo>
                  <a:lnTo>
                    <a:pt x="5132651" y="679820"/>
                  </a:lnTo>
                  <a:close/>
                  <a:moveTo>
                    <a:pt x="280863" y="189111"/>
                  </a:moveTo>
                  <a:lnTo>
                    <a:pt x="825046" y="189111"/>
                  </a:lnTo>
                  <a:cubicBezTo>
                    <a:pt x="844972" y="189111"/>
                    <a:pt x="861203" y="174518"/>
                    <a:pt x="861203" y="156573"/>
                  </a:cubicBezTo>
                  <a:lnTo>
                    <a:pt x="861203" y="32729"/>
                  </a:lnTo>
                  <a:cubicBezTo>
                    <a:pt x="861203" y="14746"/>
                    <a:pt x="845734" y="78"/>
                    <a:pt x="825046" y="78"/>
                  </a:cubicBezTo>
                  <a:lnTo>
                    <a:pt x="277073" y="78"/>
                  </a:lnTo>
                  <a:cubicBezTo>
                    <a:pt x="124501" y="78"/>
                    <a:pt x="352" y="114301"/>
                    <a:pt x="352" y="255005"/>
                  </a:cubicBezTo>
                  <a:lnTo>
                    <a:pt x="352" y="782309"/>
                  </a:lnTo>
                  <a:cubicBezTo>
                    <a:pt x="352" y="922955"/>
                    <a:pt x="124501" y="1037217"/>
                    <a:pt x="277073" y="1037217"/>
                  </a:cubicBezTo>
                  <a:lnTo>
                    <a:pt x="825046" y="1037217"/>
                  </a:lnTo>
                  <a:cubicBezTo>
                    <a:pt x="844972" y="1037217"/>
                    <a:pt x="861203" y="1022605"/>
                    <a:pt x="861203" y="1004660"/>
                  </a:cubicBezTo>
                  <a:lnTo>
                    <a:pt x="861203" y="880816"/>
                  </a:lnTo>
                  <a:cubicBezTo>
                    <a:pt x="861203" y="862871"/>
                    <a:pt x="844972" y="848298"/>
                    <a:pt x="825046" y="848298"/>
                  </a:cubicBezTo>
                  <a:lnTo>
                    <a:pt x="280863" y="848298"/>
                  </a:lnTo>
                  <a:cubicBezTo>
                    <a:pt x="240839" y="848298"/>
                    <a:pt x="207006" y="816580"/>
                    <a:pt x="207006" y="779051"/>
                  </a:cubicBezTo>
                  <a:lnTo>
                    <a:pt x="207006" y="634347"/>
                  </a:lnTo>
                  <a:lnTo>
                    <a:pt x="532457" y="634347"/>
                  </a:lnTo>
                  <a:cubicBezTo>
                    <a:pt x="552383" y="634347"/>
                    <a:pt x="568595" y="619717"/>
                    <a:pt x="568595" y="601772"/>
                  </a:cubicBezTo>
                  <a:lnTo>
                    <a:pt x="568595" y="480557"/>
                  </a:lnTo>
                  <a:cubicBezTo>
                    <a:pt x="568595" y="462573"/>
                    <a:pt x="552383" y="447943"/>
                    <a:pt x="532457" y="447943"/>
                  </a:cubicBezTo>
                  <a:lnTo>
                    <a:pt x="207006" y="447943"/>
                  </a:lnTo>
                  <a:lnTo>
                    <a:pt x="207006" y="258395"/>
                  </a:lnTo>
                  <a:cubicBezTo>
                    <a:pt x="207006" y="220829"/>
                    <a:pt x="240839" y="189111"/>
                    <a:pt x="280863" y="189111"/>
                  </a:cubicBezTo>
                  <a:moveTo>
                    <a:pt x="1186405" y="189130"/>
                  </a:moveTo>
                  <a:lnTo>
                    <a:pt x="1186405" y="1000336"/>
                  </a:lnTo>
                  <a:cubicBezTo>
                    <a:pt x="1186405" y="1020662"/>
                    <a:pt x="1171470" y="1037198"/>
                    <a:pt x="1153144" y="1037198"/>
                  </a:cubicBezTo>
                  <a:lnTo>
                    <a:pt x="1012879" y="1037198"/>
                  </a:lnTo>
                  <a:cubicBezTo>
                    <a:pt x="994553" y="1037198"/>
                    <a:pt x="979656" y="1020662"/>
                    <a:pt x="979656" y="1000336"/>
                  </a:cubicBezTo>
                  <a:lnTo>
                    <a:pt x="979656" y="37035"/>
                  </a:lnTo>
                  <a:cubicBezTo>
                    <a:pt x="979656" y="16670"/>
                    <a:pt x="994553" y="116"/>
                    <a:pt x="1012879" y="116"/>
                  </a:cubicBezTo>
                  <a:lnTo>
                    <a:pt x="1439846" y="116"/>
                  </a:lnTo>
                  <a:cubicBezTo>
                    <a:pt x="1660769" y="116"/>
                    <a:pt x="1840506" y="165946"/>
                    <a:pt x="1840506" y="369838"/>
                  </a:cubicBezTo>
                  <a:lnTo>
                    <a:pt x="1840506" y="1004032"/>
                  </a:lnTo>
                  <a:cubicBezTo>
                    <a:pt x="1840506" y="1022339"/>
                    <a:pt x="1823971" y="1037198"/>
                    <a:pt x="1803625" y="1037198"/>
                  </a:cubicBezTo>
                  <a:lnTo>
                    <a:pt x="1670885" y="1037198"/>
                  </a:lnTo>
                  <a:cubicBezTo>
                    <a:pt x="1650559" y="1037198"/>
                    <a:pt x="1634023" y="1022339"/>
                    <a:pt x="1634023" y="1004032"/>
                  </a:cubicBezTo>
                  <a:lnTo>
                    <a:pt x="1634023" y="369838"/>
                  </a:lnTo>
                  <a:cubicBezTo>
                    <a:pt x="1634023" y="270264"/>
                    <a:pt x="1546926" y="189225"/>
                    <a:pt x="1439846" y="189225"/>
                  </a:cubicBezTo>
                  <a:lnTo>
                    <a:pt x="1186405" y="189130"/>
                  </a:lnTo>
                  <a:close/>
                </a:path>
              </a:pathLst>
            </a:custGeom>
            <a:solidFill>
              <a:schemeClr val="bg1"/>
            </a:solidFill>
            <a:ln w="19050" cap="flat">
              <a:noFill/>
              <a:prstDash val="solid"/>
              <a:round/>
            </a:ln>
          </p:spPr>
          <p:txBody>
            <a:bodyPr rtlCol="0" anchor="ctr"/>
            <a:lstStyle/>
            <a:p>
              <a:endParaRPr lang="fr-FR"/>
            </a:p>
          </p:txBody>
        </p:sp>
      </p:gr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bg1"/>
                </a:solidFill>
              </a:defRPr>
            </a:lvl1pPr>
          </a:lstStyle>
          <a:p>
            <a:fld id="{6B54B0F7-55DD-40D6-B7F4-70B586885C0B}" type="slidenum">
              <a:rPr lang="fr-FR" smtClean="0"/>
              <a:pPr/>
              <a:t>‹N°›</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2" y="2964787"/>
            <a:ext cx="349020" cy="47313"/>
          </a:xfrm>
          <a:solidFill>
            <a:schemeClr val="accent1"/>
          </a:solidFill>
        </p:spPr>
        <p:txBody>
          <a:bodyPr>
            <a:noAutofit/>
          </a:bodyPr>
          <a:lstStyle>
            <a:lvl1pPr>
              <a:defRPr sz="100">
                <a:noFill/>
              </a:defRPr>
            </a:lvl1pPr>
          </a:lstStyle>
          <a:p>
            <a:endParaRPr lang="fr-FR"/>
          </a:p>
        </p:txBody>
      </p:sp>
      <p:pic>
        <p:nvPicPr>
          <p:cNvPr id="21" name="Image 20">
            <a:extLst>
              <a:ext uri="{FF2B5EF4-FFF2-40B4-BE49-F238E27FC236}">
                <a16:creationId xmlns:a16="http://schemas.microsoft.com/office/drawing/2014/main" id="{B46F0715-B90C-4A44-8C48-1BCC1F9DF86D}"/>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7706359" y="0"/>
            <a:ext cx="4428491" cy="6810687"/>
          </a:xfrm>
          <a:prstGeom prst="rect">
            <a:avLst/>
          </a:prstGeom>
        </p:spPr>
      </p:pic>
    </p:spTree>
    <p:extLst>
      <p:ext uri="{BB962C8B-B14F-4D97-AF65-F5344CB8AC3E}">
        <p14:creationId xmlns:p14="http://schemas.microsoft.com/office/powerpoint/2010/main" val="384144369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hapitre 2 (fond bleu)">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874"/>
            <a:ext cx="7320632" cy="1408847"/>
          </a:xfrm>
        </p:spPr>
        <p:txBody>
          <a:bodyPr anchor="b"/>
          <a:lstStyle>
            <a:lvl1pPr algn="l">
              <a:lnSpc>
                <a:spcPct val="76000"/>
              </a:lnSpc>
              <a:defRPr sz="6000">
                <a:solidFill>
                  <a:schemeClr val="bg1"/>
                </a:solidFill>
              </a:defRPr>
            </a:lvl1pPr>
          </a:lstStyle>
          <a:p>
            <a:r>
              <a:rPr lang="fr-FR"/>
              <a:t>Titre du chapitre</a:t>
            </a:r>
            <a:br>
              <a:rPr lang="fr-FR"/>
            </a:br>
            <a:r>
              <a:rPr lang="fr-FR"/>
              <a:t>sur deux lignes</a:t>
            </a:r>
            <a:endParaRPr lang="en-US"/>
          </a:p>
        </p:txBody>
      </p:sp>
      <p:sp>
        <p:nvSpPr>
          <p:cNvPr id="3" name="Subtitle 2"/>
          <p:cNvSpPr>
            <a:spLocks noGrp="1"/>
          </p:cNvSpPr>
          <p:nvPr>
            <p:ph type="subTitle" idx="1" hasCustomPrompt="1"/>
          </p:nvPr>
        </p:nvSpPr>
        <p:spPr>
          <a:xfrm>
            <a:off x="482248" y="3384370"/>
            <a:ext cx="6432902" cy="615553"/>
          </a:xfrm>
        </p:spPr>
        <p:txBody>
          <a:bodyPr/>
          <a:lstStyle>
            <a:lvl1pPr marL="0" indent="0" algn="l">
              <a:lnSpc>
                <a:spcPct val="80000"/>
              </a:lnSpc>
              <a:buNone/>
              <a:defRPr sz="2500">
                <a:solidFill>
                  <a:schemeClr val="bg1"/>
                </a:solidFill>
                <a:latin typeface="Enedis Light" pitchFamily="50"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Sous-titre du chapitre</a:t>
            </a:r>
            <a:br>
              <a:rPr lang="fr-FR"/>
            </a:br>
            <a:r>
              <a:rPr lang="fr-FR"/>
              <a:t>sur deux lignes</a:t>
            </a:r>
            <a:endParaRPr lang="en-US"/>
          </a:p>
        </p:txBody>
      </p:sp>
      <p:grpSp>
        <p:nvGrpSpPr>
          <p:cNvPr id="7" name="Groupe 6">
            <a:extLst>
              <a:ext uri="{FF2B5EF4-FFF2-40B4-BE49-F238E27FC236}">
                <a16:creationId xmlns:a16="http://schemas.microsoft.com/office/drawing/2014/main" id="{B7BC255B-DFCD-4EF7-9463-34D91D976B6D}"/>
              </a:ext>
            </a:extLst>
          </p:cNvPr>
          <p:cNvGrpSpPr>
            <a:grpSpLocks noChangeAspect="1"/>
          </p:cNvGrpSpPr>
          <p:nvPr userDrawn="1"/>
        </p:nvGrpSpPr>
        <p:grpSpPr>
          <a:xfrm>
            <a:off x="518307" y="6473033"/>
            <a:ext cx="767567" cy="155112"/>
            <a:chOff x="3231832" y="7185063"/>
            <a:chExt cx="5132298" cy="1037158"/>
          </a:xfrm>
        </p:grpSpPr>
        <p:sp>
          <p:nvSpPr>
            <p:cNvPr id="8" name="Forme libre : forme 7">
              <a:extLst>
                <a:ext uri="{FF2B5EF4-FFF2-40B4-BE49-F238E27FC236}">
                  <a16:creationId xmlns:a16="http://schemas.microsoft.com/office/drawing/2014/main" id="{DD506600-C9A7-4A00-A946-6E4283064B70}"/>
                </a:ext>
              </a:extLst>
            </p:cNvPr>
            <p:cNvSpPr/>
            <p:nvPr/>
          </p:nvSpPr>
          <p:spPr>
            <a:xfrm>
              <a:off x="5071966" y="7185101"/>
              <a:ext cx="1117644" cy="1037120"/>
            </a:xfrm>
            <a:custGeom>
              <a:avLst/>
              <a:gdLst>
                <a:gd name="connsiteX0" fmla="*/ 519115 w 1117644"/>
                <a:gd name="connsiteY0" fmla="*/ 848219 h 1037120"/>
                <a:gd name="connsiteX1" fmla="*/ 324919 w 1117644"/>
                <a:gd name="connsiteY1" fmla="*/ 668711 h 1037120"/>
                <a:gd name="connsiteX2" fmla="*/ 325338 w 1117644"/>
                <a:gd name="connsiteY2" fmla="*/ 636136 h 1037120"/>
                <a:gd name="connsiteX3" fmla="*/ 739428 w 1117644"/>
                <a:gd name="connsiteY3" fmla="*/ 636136 h 1037120"/>
                <a:gd name="connsiteX4" fmla="*/ 999289 w 1117644"/>
                <a:gd name="connsiteY4" fmla="*/ 394601 h 1037120"/>
                <a:gd name="connsiteX5" fmla="*/ 999289 w 1117644"/>
                <a:gd name="connsiteY5" fmla="*/ 241572 h 1037120"/>
                <a:gd name="connsiteX6" fmla="*/ 739428 w 1117644"/>
                <a:gd name="connsiteY6" fmla="*/ 37 h 1037120"/>
                <a:gd name="connsiteX7" fmla="*/ 378107 w 1117644"/>
                <a:gd name="connsiteY7" fmla="*/ 37 h 1037120"/>
                <a:gd name="connsiteX8" fmla="*/ 317775 w 1117644"/>
                <a:gd name="connsiteY8" fmla="*/ 4647 h 1037120"/>
                <a:gd name="connsiteX9" fmla="*/ 118684 w 1117644"/>
                <a:gd name="connsiteY9" fmla="*/ 241572 h 1037120"/>
                <a:gd name="connsiteX10" fmla="*/ 118684 w 1117644"/>
                <a:gd name="connsiteY10" fmla="*/ 330402 h 1037120"/>
                <a:gd name="connsiteX11" fmla="*/ 151850 w 1117644"/>
                <a:gd name="connsiteY11" fmla="*/ 367302 h 1037120"/>
                <a:gd name="connsiteX12" fmla="*/ 292096 w 1117644"/>
                <a:gd name="connsiteY12" fmla="*/ 367302 h 1037120"/>
                <a:gd name="connsiteX13" fmla="*/ 325300 w 1117644"/>
                <a:gd name="connsiteY13" fmla="*/ 330402 h 1037120"/>
                <a:gd name="connsiteX14" fmla="*/ 325300 w 1117644"/>
                <a:gd name="connsiteY14" fmla="*/ 273062 h 1037120"/>
                <a:gd name="connsiteX15" fmla="*/ 417369 w 1117644"/>
                <a:gd name="connsiteY15" fmla="*/ 188994 h 1037120"/>
                <a:gd name="connsiteX16" fmla="*/ 700680 w 1117644"/>
                <a:gd name="connsiteY16" fmla="*/ 188994 h 1037120"/>
                <a:gd name="connsiteX17" fmla="*/ 792768 w 1117644"/>
                <a:gd name="connsiteY17" fmla="*/ 273062 h 1037120"/>
                <a:gd name="connsiteX18" fmla="*/ 792768 w 1117644"/>
                <a:gd name="connsiteY18" fmla="*/ 363892 h 1037120"/>
                <a:gd name="connsiteX19" fmla="*/ 700680 w 1117644"/>
                <a:gd name="connsiteY19" fmla="*/ 447884 h 1037120"/>
                <a:gd name="connsiteX20" fmla="*/ 250 w 1117644"/>
                <a:gd name="connsiteY20" fmla="*/ 447884 h 1037120"/>
                <a:gd name="connsiteX21" fmla="*/ 250 w 1117644"/>
                <a:gd name="connsiteY21" fmla="*/ 636136 h 1037120"/>
                <a:gd name="connsiteX22" fmla="*/ 118188 w 1117644"/>
                <a:gd name="connsiteY22" fmla="*/ 636136 h 1037120"/>
                <a:gd name="connsiteX23" fmla="*/ 118188 w 1117644"/>
                <a:gd name="connsiteY23" fmla="*/ 668673 h 1037120"/>
                <a:gd name="connsiteX24" fmla="*/ 519800 w 1117644"/>
                <a:gd name="connsiteY24" fmla="*/ 1037157 h 1037120"/>
                <a:gd name="connsiteX25" fmla="*/ 1117894 w 1117644"/>
                <a:gd name="connsiteY25" fmla="*/ 1037157 h 1037120"/>
                <a:gd name="connsiteX26" fmla="*/ 1117894 w 1117644"/>
                <a:gd name="connsiteY26" fmla="*/ 848200 h 1037120"/>
                <a:gd name="connsiteX27" fmla="*/ 519115 w 1117644"/>
                <a:gd name="connsiteY27" fmla="*/ 848219 h 10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7644" h="1037120">
                  <a:moveTo>
                    <a:pt x="519115" y="848219"/>
                  </a:moveTo>
                  <a:cubicBezTo>
                    <a:pt x="412035" y="848219"/>
                    <a:pt x="324919" y="768248"/>
                    <a:pt x="324919" y="668711"/>
                  </a:cubicBezTo>
                  <a:lnTo>
                    <a:pt x="325338" y="636136"/>
                  </a:lnTo>
                  <a:lnTo>
                    <a:pt x="739428" y="636136"/>
                  </a:lnTo>
                  <a:cubicBezTo>
                    <a:pt x="882741" y="636136"/>
                    <a:pt x="999289" y="527798"/>
                    <a:pt x="999289" y="394601"/>
                  </a:cubicBezTo>
                  <a:lnTo>
                    <a:pt x="999289" y="241572"/>
                  </a:lnTo>
                  <a:cubicBezTo>
                    <a:pt x="999289" y="108375"/>
                    <a:pt x="882741" y="37"/>
                    <a:pt x="739428" y="37"/>
                  </a:cubicBezTo>
                  <a:lnTo>
                    <a:pt x="378107" y="37"/>
                  </a:lnTo>
                  <a:cubicBezTo>
                    <a:pt x="358028" y="37"/>
                    <a:pt x="337740" y="228"/>
                    <a:pt x="317775" y="4647"/>
                  </a:cubicBezTo>
                  <a:cubicBezTo>
                    <a:pt x="200294" y="30727"/>
                    <a:pt x="118684" y="129349"/>
                    <a:pt x="118684" y="241572"/>
                  </a:cubicBezTo>
                  <a:lnTo>
                    <a:pt x="118684" y="330402"/>
                  </a:lnTo>
                  <a:cubicBezTo>
                    <a:pt x="118684" y="350729"/>
                    <a:pt x="133543" y="367302"/>
                    <a:pt x="151850" y="367302"/>
                  </a:cubicBezTo>
                  <a:lnTo>
                    <a:pt x="292096" y="367302"/>
                  </a:lnTo>
                  <a:cubicBezTo>
                    <a:pt x="310422" y="367302"/>
                    <a:pt x="325300" y="350729"/>
                    <a:pt x="325300" y="330402"/>
                  </a:cubicBezTo>
                  <a:lnTo>
                    <a:pt x="325300" y="273062"/>
                  </a:lnTo>
                  <a:cubicBezTo>
                    <a:pt x="325300" y="226713"/>
                    <a:pt x="366600" y="188994"/>
                    <a:pt x="417369" y="188994"/>
                  </a:cubicBezTo>
                  <a:lnTo>
                    <a:pt x="700680" y="188994"/>
                  </a:lnTo>
                  <a:cubicBezTo>
                    <a:pt x="751467" y="188994"/>
                    <a:pt x="792768" y="226713"/>
                    <a:pt x="792768" y="273062"/>
                  </a:cubicBezTo>
                  <a:lnTo>
                    <a:pt x="792768" y="363892"/>
                  </a:lnTo>
                  <a:cubicBezTo>
                    <a:pt x="792768" y="410203"/>
                    <a:pt x="751467" y="447884"/>
                    <a:pt x="700680" y="447884"/>
                  </a:cubicBezTo>
                  <a:lnTo>
                    <a:pt x="250" y="447884"/>
                  </a:lnTo>
                  <a:lnTo>
                    <a:pt x="250" y="636136"/>
                  </a:lnTo>
                  <a:lnTo>
                    <a:pt x="118188" y="636136"/>
                  </a:lnTo>
                  <a:lnTo>
                    <a:pt x="118188" y="668673"/>
                  </a:lnTo>
                  <a:cubicBezTo>
                    <a:pt x="118188" y="872527"/>
                    <a:pt x="298859" y="1037157"/>
                    <a:pt x="519800" y="1037157"/>
                  </a:cubicBezTo>
                  <a:lnTo>
                    <a:pt x="1117894" y="1037157"/>
                  </a:lnTo>
                  <a:lnTo>
                    <a:pt x="1117894" y="848200"/>
                  </a:lnTo>
                  <a:lnTo>
                    <a:pt x="519115" y="848219"/>
                  </a:lnTo>
                  <a:close/>
                </a:path>
              </a:pathLst>
            </a:custGeom>
            <a:solidFill>
              <a:srgbClr val="96CD32"/>
            </a:solidFill>
            <a:ln w="19050" cap="flat">
              <a:noFill/>
              <a:prstDash val="solid"/>
              <a:round/>
            </a:ln>
          </p:spPr>
          <p:txBody>
            <a:bodyPr rtlCol="0" anchor="ctr"/>
            <a:lstStyle/>
            <a:p>
              <a:endParaRPr lang="fr-FR"/>
            </a:p>
          </p:txBody>
        </p:sp>
        <p:sp>
          <p:nvSpPr>
            <p:cNvPr id="9" name="Forme libre : forme 8">
              <a:extLst>
                <a:ext uri="{FF2B5EF4-FFF2-40B4-BE49-F238E27FC236}">
                  <a16:creationId xmlns:a16="http://schemas.microsoft.com/office/drawing/2014/main" id="{E28A74C4-9E5C-4375-A3C1-F3DDF3707BFD}"/>
                </a:ext>
              </a:extLst>
            </p:cNvPr>
            <p:cNvSpPr/>
            <p:nvPr/>
          </p:nvSpPr>
          <p:spPr>
            <a:xfrm>
              <a:off x="3231832" y="7185063"/>
              <a:ext cx="5132298" cy="1037139"/>
            </a:xfrm>
            <a:custGeom>
              <a:avLst/>
              <a:gdLst>
                <a:gd name="connsiteX0" fmla="*/ 4143956 w 5132298"/>
                <a:gd name="connsiteY0" fmla="*/ 78849 h 1037139"/>
                <a:gd name="connsiteX1" fmla="*/ 4143651 w 5132298"/>
                <a:gd name="connsiteY1" fmla="*/ 36939 h 1037139"/>
                <a:gd name="connsiteX2" fmla="*/ 4110447 w 5132298"/>
                <a:gd name="connsiteY2" fmla="*/ 78 h 1037139"/>
                <a:gd name="connsiteX3" fmla="*/ 3970639 w 5132298"/>
                <a:gd name="connsiteY3" fmla="*/ 78 h 1037139"/>
                <a:gd name="connsiteX4" fmla="*/ 3937435 w 5132298"/>
                <a:gd name="connsiteY4" fmla="*/ 36939 h 1037139"/>
                <a:gd name="connsiteX5" fmla="*/ 3937435 w 5132298"/>
                <a:gd name="connsiteY5" fmla="*/ 78849 h 1037139"/>
                <a:gd name="connsiteX6" fmla="*/ 3937454 w 5132298"/>
                <a:gd name="connsiteY6" fmla="*/ 78849 h 1037139"/>
                <a:gd name="connsiteX7" fmla="*/ 3937759 w 5132298"/>
                <a:gd name="connsiteY7" fmla="*/ 152249 h 1037139"/>
                <a:gd name="connsiteX8" fmla="*/ 3970963 w 5132298"/>
                <a:gd name="connsiteY8" fmla="*/ 189111 h 1037139"/>
                <a:gd name="connsiteX9" fmla="*/ 4110771 w 5132298"/>
                <a:gd name="connsiteY9" fmla="*/ 189111 h 1037139"/>
                <a:gd name="connsiteX10" fmla="*/ 4143975 w 5132298"/>
                <a:gd name="connsiteY10" fmla="*/ 152249 h 1037139"/>
                <a:gd name="connsiteX11" fmla="*/ 4143975 w 5132298"/>
                <a:gd name="connsiteY11" fmla="*/ 78849 h 1037139"/>
                <a:gd name="connsiteX12" fmla="*/ 4143956 w 5132298"/>
                <a:gd name="connsiteY12" fmla="*/ 78849 h 1037139"/>
                <a:gd name="connsiteX13" fmla="*/ 4143956 w 5132298"/>
                <a:gd name="connsiteY13" fmla="*/ 653397 h 1037139"/>
                <a:gd name="connsiteX14" fmla="*/ 4143651 w 5132298"/>
                <a:gd name="connsiteY14" fmla="*/ 306706 h 1037139"/>
                <a:gd name="connsiteX15" fmla="*/ 4110447 w 5132298"/>
                <a:gd name="connsiteY15" fmla="*/ 269845 h 1037139"/>
                <a:gd name="connsiteX16" fmla="*/ 3970639 w 5132298"/>
                <a:gd name="connsiteY16" fmla="*/ 269845 h 1037139"/>
                <a:gd name="connsiteX17" fmla="*/ 3937435 w 5132298"/>
                <a:gd name="connsiteY17" fmla="*/ 306706 h 1037139"/>
                <a:gd name="connsiteX18" fmla="*/ 3937435 w 5132298"/>
                <a:gd name="connsiteY18" fmla="*/ 653397 h 1037139"/>
                <a:gd name="connsiteX19" fmla="*/ 3937454 w 5132298"/>
                <a:gd name="connsiteY19" fmla="*/ 653397 h 1037139"/>
                <a:gd name="connsiteX20" fmla="*/ 3937759 w 5132298"/>
                <a:gd name="connsiteY20" fmla="*/ 1000069 h 1037139"/>
                <a:gd name="connsiteX21" fmla="*/ 3970963 w 5132298"/>
                <a:gd name="connsiteY21" fmla="*/ 1036931 h 1037139"/>
                <a:gd name="connsiteX22" fmla="*/ 4110771 w 5132298"/>
                <a:gd name="connsiteY22" fmla="*/ 1036931 h 1037139"/>
                <a:gd name="connsiteX23" fmla="*/ 4143975 w 5132298"/>
                <a:gd name="connsiteY23" fmla="*/ 1000069 h 1037139"/>
                <a:gd name="connsiteX24" fmla="*/ 4143975 w 5132298"/>
                <a:gd name="connsiteY24" fmla="*/ 653397 h 1037139"/>
                <a:gd name="connsiteX25" fmla="*/ 4143956 w 5132298"/>
                <a:gd name="connsiteY25" fmla="*/ 653397 h 1037139"/>
                <a:gd name="connsiteX26" fmla="*/ 3441430 w 5132298"/>
                <a:gd name="connsiteY26" fmla="*/ 78 h 1037139"/>
                <a:gd name="connsiteX27" fmla="*/ 2991355 w 5132298"/>
                <a:gd name="connsiteY27" fmla="*/ 78 h 1037139"/>
                <a:gd name="connsiteX28" fmla="*/ 2958131 w 5132298"/>
                <a:gd name="connsiteY28" fmla="*/ 37035 h 1037139"/>
                <a:gd name="connsiteX29" fmla="*/ 2958131 w 5132298"/>
                <a:gd name="connsiteY29" fmla="*/ 646958 h 1037139"/>
                <a:gd name="connsiteX30" fmla="*/ 2991297 w 5132298"/>
                <a:gd name="connsiteY30" fmla="*/ 683858 h 1037139"/>
                <a:gd name="connsiteX31" fmla="*/ 3131391 w 5132298"/>
                <a:gd name="connsiteY31" fmla="*/ 683858 h 1037139"/>
                <a:gd name="connsiteX32" fmla="*/ 3164595 w 5132298"/>
                <a:gd name="connsiteY32" fmla="*/ 646958 h 1037139"/>
                <a:gd name="connsiteX33" fmla="*/ 3164786 w 5132298"/>
                <a:gd name="connsiteY33" fmla="*/ 189015 h 1037139"/>
                <a:gd name="connsiteX34" fmla="*/ 3418284 w 5132298"/>
                <a:gd name="connsiteY34" fmla="*/ 189111 h 1037139"/>
                <a:gd name="connsiteX35" fmla="*/ 3612499 w 5132298"/>
                <a:gd name="connsiteY35" fmla="*/ 369762 h 1037139"/>
                <a:gd name="connsiteX36" fmla="*/ 3612499 w 5132298"/>
                <a:gd name="connsiteY36" fmla="*/ 702794 h 1037139"/>
                <a:gd name="connsiteX37" fmla="*/ 3418284 w 5132298"/>
                <a:gd name="connsiteY37" fmla="*/ 847822 h 1037139"/>
                <a:gd name="connsiteX38" fmla="*/ 2958131 w 5132298"/>
                <a:gd name="connsiteY38" fmla="*/ 848298 h 1037139"/>
                <a:gd name="connsiteX39" fmla="*/ 2958131 w 5132298"/>
                <a:gd name="connsiteY39" fmla="*/ 1037217 h 1037139"/>
                <a:gd name="connsiteX40" fmla="*/ 3418284 w 5132298"/>
                <a:gd name="connsiteY40" fmla="*/ 1036931 h 1037139"/>
                <a:gd name="connsiteX41" fmla="*/ 3818982 w 5132298"/>
                <a:gd name="connsiteY41" fmla="*/ 702794 h 1037139"/>
                <a:gd name="connsiteX42" fmla="*/ 3818982 w 5132298"/>
                <a:gd name="connsiteY42" fmla="*/ 367590 h 1037139"/>
                <a:gd name="connsiteX43" fmla="*/ 3441430 w 5132298"/>
                <a:gd name="connsiteY43" fmla="*/ 78 h 1037139"/>
                <a:gd name="connsiteX44" fmla="*/ 5132651 w 5132298"/>
                <a:gd name="connsiteY44" fmla="*/ 679820 h 1037139"/>
                <a:gd name="connsiteX45" fmla="*/ 5131660 w 5132298"/>
                <a:gd name="connsiteY45" fmla="*/ 650425 h 1037139"/>
                <a:gd name="connsiteX46" fmla="*/ 4877591 w 5132298"/>
                <a:gd name="connsiteY46" fmla="*/ 447943 h 1037139"/>
                <a:gd name="connsiteX47" fmla="*/ 4567171 w 5132298"/>
                <a:gd name="connsiteY47" fmla="*/ 447943 h 1037139"/>
                <a:gd name="connsiteX48" fmla="*/ 4559208 w 5132298"/>
                <a:gd name="connsiteY48" fmla="*/ 447924 h 1037139"/>
                <a:gd name="connsiteX49" fmla="*/ 4469063 w 5132298"/>
                <a:gd name="connsiteY49" fmla="*/ 349759 h 1037139"/>
                <a:gd name="connsiteX50" fmla="*/ 4469368 w 5132298"/>
                <a:gd name="connsiteY50" fmla="*/ 279312 h 1037139"/>
                <a:gd name="connsiteX51" fmla="*/ 4567533 w 5132298"/>
                <a:gd name="connsiteY51" fmla="*/ 189187 h 1037139"/>
                <a:gd name="connsiteX52" fmla="*/ 4690043 w 5132298"/>
                <a:gd name="connsiteY52" fmla="*/ 189187 h 1037139"/>
                <a:gd name="connsiteX53" fmla="*/ 4691243 w 5132298"/>
                <a:gd name="connsiteY53" fmla="*/ 189225 h 1037139"/>
                <a:gd name="connsiteX54" fmla="*/ 5000825 w 5132298"/>
                <a:gd name="connsiteY54" fmla="*/ 189225 h 1037139"/>
                <a:gd name="connsiteX55" fmla="*/ 5035706 w 5132298"/>
                <a:gd name="connsiteY55" fmla="*/ 166270 h 1037139"/>
                <a:gd name="connsiteX56" fmla="*/ 5037687 w 5132298"/>
                <a:gd name="connsiteY56" fmla="*/ 156021 h 1037139"/>
                <a:gd name="connsiteX57" fmla="*/ 5037687 w 5132298"/>
                <a:gd name="connsiteY57" fmla="*/ 33282 h 1037139"/>
                <a:gd name="connsiteX58" fmla="*/ 5000825 w 5132298"/>
                <a:gd name="connsiteY58" fmla="*/ 116 h 1037139"/>
                <a:gd name="connsiteX59" fmla="*/ 4517869 w 5132298"/>
                <a:gd name="connsiteY59" fmla="*/ 173 h 1037139"/>
                <a:gd name="connsiteX60" fmla="*/ 4262409 w 5132298"/>
                <a:gd name="connsiteY60" fmla="*/ 235555 h 1037139"/>
                <a:gd name="connsiteX61" fmla="*/ 4262428 w 5132298"/>
                <a:gd name="connsiteY61" fmla="*/ 382392 h 1037139"/>
                <a:gd name="connsiteX62" fmla="*/ 4497886 w 5132298"/>
                <a:gd name="connsiteY62" fmla="*/ 636214 h 1037139"/>
                <a:gd name="connsiteX63" fmla="*/ 4836309 w 5132298"/>
                <a:gd name="connsiteY63" fmla="*/ 636214 h 1037139"/>
                <a:gd name="connsiteX64" fmla="*/ 4925977 w 5132298"/>
                <a:gd name="connsiteY64" fmla="*/ 734398 h 1037139"/>
                <a:gd name="connsiteX65" fmla="*/ 4925977 w 5132298"/>
                <a:gd name="connsiteY65" fmla="*/ 757944 h 1037139"/>
                <a:gd name="connsiteX66" fmla="*/ 4828289 w 5132298"/>
                <a:gd name="connsiteY66" fmla="*/ 848050 h 1037139"/>
                <a:gd name="connsiteX67" fmla="*/ 4299290 w 5132298"/>
                <a:gd name="connsiteY67" fmla="*/ 848050 h 1037139"/>
                <a:gd name="connsiteX68" fmla="*/ 4264447 w 5132298"/>
                <a:gd name="connsiteY68" fmla="*/ 870872 h 1037139"/>
                <a:gd name="connsiteX69" fmla="*/ 4262390 w 5132298"/>
                <a:gd name="connsiteY69" fmla="*/ 881216 h 1037139"/>
                <a:gd name="connsiteX70" fmla="*/ 4262390 w 5132298"/>
                <a:gd name="connsiteY70" fmla="*/ 1003955 h 1037139"/>
                <a:gd name="connsiteX71" fmla="*/ 4299290 w 5132298"/>
                <a:gd name="connsiteY71" fmla="*/ 1037160 h 1037139"/>
                <a:gd name="connsiteX72" fmla="*/ 4732296 w 5132298"/>
                <a:gd name="connsiteY72" fmla="*/ 1037160 h 1037139"/>
                <a:gd name="connsiteX73" fmla="*/ 4879172 w 5132298"/>
                <a:gd name="connsiteY73" fmla="*/ 1037083 h 1037139"/>
                <a:gd name="connsiteX74" fmla="*/ 5132651 w 5132298"/>
                <a:gd name="connsiteY74" fmla="*/ 801587 h 1037139"/>
                <a:gd name="connsiteX75" fmla="*/ 5132651 w 5132298"/>
                <a:gd name="connsiteY75" fmla="*/ 679820 h 1037139"/>
                <a:gd name="connsiteX76" fmla="*/ 280863 w 5132298"/>
                <a:gd name="connsiteY76" fmla="*/ 189111 h 1037139"/>
                <a:gd name="connsiteX77" fmla="*/ 825046 w 5132298"/>
                <a:gd name="connsiteY77" fmla="*/ 189111 h 1037139"/>
                <a:gd name="connsiteX78" fmla="*/ 861203 w 5132298"/>
                <a:gd name="connsiteY78" fmla="*/ 156573 h 1037139"/>
                <a:gd name="connsiteX79" fmla="*/ 861203 w 5132298"/>
                <a:gd name="connsiteY79" fmla="*/ 32729 h 1037139"/>
                <a:gd name="connsiteX80" fmla="*/ 825046 w 5132298"/>
                <a:gd name="connsiteY80" fmla="*/ 78 h 1037139"/>
                <a:gd name="connsiteX81" fmla="*/ 277073 w 5132298"/>
                <a:gd name="connsiteY81" fmla="*/ 78 h 1037139"/>
                <a:gd name="connsiteX82" fmla="*/ 352 w 5132298"/>
                <a:gd name="connsiteY82" fmla="*/ 255005 h 1037139"/>
                <a:gd name="connsiteX83" fmla="*/ 352 w 5132298"/>
                <a:gd name="connsiteY83" fmla="*/ 782309 h 1037139"/>
                <a:gd name="connsiteX84" fmla="*/ 277073 w 5132298"/>
                <a:gd name="connsiteY84" fmla="*/ 1037217 h 1037139"/>
                <a:gd name="connsiteX85" fmla="*/ 825046 w 5132298"/>
                <a:gd name="connsiteY85" fmla="*/ 1037217 h 1037139"/>
                <a:gd name="connsiteX86" fmla="*/ 861203 w 5132298"/>
                <a:gd name="connsiteY86" fmla="*/ 1004660 h 1037139"/>
                <a:gd name="connsiteX87" fmla="*/ 861203 w 5132298"/>
                <a:gd name="connsiteY87" fmla="*/ 880816 h 1037139"/>
                <a:gd name="connsiteX88" fmla="*/ 825046 w 5132298"/>
                <a:gd name="connsiteY88" fmla="*/ 848298 h 1037139"/>
                <a:gd name="connsiteX89" fmla="*/ 280863 w 5132298"/>
                <a:gd name="connsiteY89" fmla="*/ 848298 h 1037139"/>
                <a:gd name="connsiteX90" fmla="*/ 207006 w 5132298"/>
                <a:gd name="connsiteY90" fmla="*/ 779051 h 1037139"/>
                <a:gd name="connsiteX91" fmla="*/ 207006 w 5132298"/>
                <a:gd name="connsiteY91" fmla="*/ 634347 h 1037139"/>
                <a:gd name="connsiteX92" fmla="*/ 532457 w 5132298"/>
                <a:gd name="connsiteY92" fmla="*/ 634347 h 1037139"/>
                <a:gd name="connsiteX93" fmla="*/ 568595 w 5132298"/>
                <a:gd name="connsiteY93" fmla="*/ 601772 h 1037139"/>
                <a:gd name="connsiteX94" fmla="*/ 568595 w 5132298"/>
                <a:gd name="connsiteY94" fmla="*/ 480557 h 1037139"/>
                <a:gd name="connsiteX95" fmla="*/ 532457 w 5132298"/>
                <a:gd name="connsiteY95" fmla="*/ 447943 h 1037139"/>
                <a:gd name="connsiteX96" fmla="*/ 207006 w 5132298"/>
                <a:gd name="connsiteY96" fmla="*/ 447943 h 1037139"/>
                <a:gd name="connsiteX97" fmla="*/ 207006 w 5132298"/>
                <a:gd name="connsiteY97" fmla="*/ 258395 h 1037139"/>
                <a:gd name="connsiteX98" fmla="*/ 280863 w 5132298"/>
                <a:gd name="connsiteY98" fmla="*/ 189111 h 1037139"/>
                <a:gd name="connsiteX99" fmla="*/ 1186405 w 5132298"/>
                <a:gd name="connsiteY99" fmla="*/ 189130 h 1037139"/>
                <a:gd name="connsiteX100" fmla="*/ 1186405 w 5132298"/>
                <a:gd name="connsiteY100" fmla="*/ 1000336 h 1037139"/>
                <a:gd name="connsiteX101" fmla="*/ 1153144 w 5132298"/>
                <a:gd name="connsiteY101" fmla="*/ 1037198 h 1037139"/>
                <a:gd name="connsiteX102" fmla="*/ 1012879 w 5132298"/>
                <a:gd name="connsiteY102" fmla="*/ 1037198 h 1037139"/>
                <a:gd name="connsiteX103" fmla="*/ 979656 w 5132298"/>
                <a:gd name="connsiteY103" fmla="*/ 1000336 h 1037139"/>
                <a:gd name="connsiteX104" fmla="*/ 979656 w 5132298"/>
                <a:gd name="connsiteY104" fmla="*/ 37035 h 1037139"/>
                <a:gd name="connsiteX105" fmla="*/ 1012879 w 5132298"/>
                <a:gd name="connsiteY105" fmla="*/ 116 h 1037139"/>
                <a:gd name="connsiteX106" fmla="*/ 1439846 w 5132298"/>
                <a:gd name="connsiteY106" fmla="*/ 116 h 1037139"/>
                <a:gd name="connsiteX107" fmla="*/ 1840506 w 5132298"/>
                <a:gd name="connsiteY107" fmla="*/ 369838 h 1037139"/>
                <a:gd name="connsiteX108" fmla="*/ 1840506 w 5132298"/>
                <a:gd name="connsiteY108" fmla="*/ 1004032 h 1037139"/>
                <a:gd name="connsiteX109" fmla="*/ 1803625 w 5132298"/>
                <a:gd name="connsiteY109" fmla="*/ 1037198 h 1037139"/>
                <a:gd name="connsiteX110" fmla="*/ 1670885 w 5132298"/>
                <a:gd name="connsiteY110" fmla="*/ 1037198 h 1037139"/>
                <a:gd name="connsiteX111" fmla="*/ 1634023 w 5132298"/>
                <a:gd name="connsiteY111" fmla="*/ 1004032 h 1037139"/>
                <a:gd name="connsiteX112" fmla="*/ 1634023 w 5132298"/>
                <a:gd name="connsiteY112" fmla="*/ 369838 h 1037139"/>
                <a:gd name="connsiteX113" fmla="*/ 1439846 w 5132298"/>
                <a:gd name="connsiteY113" fmla="*/ 189225 h 1037139"/>
                <a:gd name="connsiteX114" fmla="*/ 1186405 w 5132298"/>
                <a:gd name="connsiteY114" fmla="*/ 189130 h 103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132298" h="1037139">
                  <a:moveTo>
                    <a:pt x="4143956" y="78849"/>
                  </a:moveTo>
                  <a:lnTo>
                    <a:pt x="4143651" y="36939"/>
                  </a:lnTo>
                  <a:cubicBezTo>
                    <a:pt x="4143651" y="16613"/>
                    <a:pt x="4128754" y="78"/>
                    <a:pt x="4110447" y="78"/>
                  </a:cubicBezTo>
                  <a:lnTo>
                    <a:pt x="3970639" y="78"/>
                  </a:lnTo>
                  <a:cubicBezTo>
                    <a:pt x="3952351" y="78"/>
                    <a:pt x="3937435" y="16613"/>
                    <a:pt x="3937435" y="36939"/>
                  </a:cubicBezTo>
                  <a:lnTo>
                    <a:pt x="3937435" y="78849"/>
                  </a:lnTo>
                  <a:lnTo>
                    <a:pt x="3937454" y="78849"/>
                  </a:lnTo>
                  <a:lnTo>
                    <a:pt x="3937759" y="152249"/>
                  </a:lnTo>
                  <a:cubicBezTo>
                    <a:pt x="3937759" y="172575"/>
                    <a:pt x="3952637" y="189111"/>
                    <a:pt x="3970963" y="189111"/>
                  </a:cubicBezTo>
                  <a:lnTo>
                    <a:pt x="4110771" y="189111"/>
                  </a:lnTo>
                  <a:cubicBezTo>
                    <a:pt x="4129059" y="189111"/>
                    <a:pt x="4143975" y="172575"/>
                    <a:pt x="4143975" y="152249"/>
                  </a:cubicBezTo>
                  <a:lnTo>
                    <a:pt x="4143975" y="78849"/>
                  </a:lnTo>
                  <a:lnTo>
                    <a:pt x="4143956" y="78849"/>
                  </a:lnTo>
                  <a:close/>
                  <a:moveTo>
                    <a:pt x="4143956" y="653397"/>
                  </a:moveTo>
                  <a:lnTo>
                    <a:pt x="4143651" y="306706"/>
                  </a:lnTo>
                  <a:cubicBezTo>
                    <a:pt x="4143651" y="286361"/>
                    <a:pt x="4128754" y="269845"/>
                    <a:pt x="4110447" y="269845"/>
                  </a:cubicBezTo>
                  <a:lnTo>
                    <a:pt x="3970639" y="269845"/>
                  </a:lnTo>
                  <a:cubicBezTo>
                    <a:pt x="3952351" y="269845"/>
                    <a:pt x="3937435" y="286361"/>
                    <a:pt x="3937435" y="306706"/>
                  </a:cubicBezTo>
                  <a:lnTo>
                    <a:pt x="3937435" y="653397"/>
                  </a:lnTo>
                  <a:lnTo>
                    <a:pt x="3937454" y="653397"/>
                  </a:lnTo>
                  <a:lnTo>
                    <a:pt x="3937759" y="1000069"/>
                  </a:lnTo>
                  <a:cubicBezTo>
                    <a:pt x="3937759" y="1020396"/>
                    <a:pt x="3952637" y="1036931"/>
                    <a:pt x="3970963" y="1036931"/>
                  </a:cubicBezTo>
                  <a:lnTo>
                    <a:pt x="4110771" y="1036931"/>
                  </a:lnTo>
                  <a:cubicBezTo>
                    <a:pt x="4129059" y="1036931"/>
                    <a:pt x="4143975" y="1020396"/>
                    <a:pt x="4143975" y="1000069"/>
                  </a:cubicBezTo>
                  <a:lnTo>
                    <a:pt x="4143975" y="653397"/>
                  </a:lnTo>
                  <a:lnTo>
                    <a:pt x="4143956" y="653397"/>
                  </a:lnTo>
                  <a:close/>
                  <a:moveTo>
                    <a:pt x="3441430" y="78"/>
                  </a:moveTo>
                  <a:lnTo>
                    <a:pt x="2991355" y="78"/>
                  </a:lnTo>
                  <a:cubicBezTo>
                    <a:pt x="2973029" y="78"/>
                    <a:pt x="2958131" y="16670"/>
                    <a:pt x="2958131" y="37035"/>
                  </a:cubicBezTo>
                  <a:lnTo>
                    <a:pt x="2958131" y="646958"/>
                  </a:lnTo>
                  <a:cubicBezTo>
                    <a:pt x="2958131" y="667323"/>
                    <a:pt x="2973009" y="683858"/>
                    <a:pt x="2991297" y="683858"/>
                  </a:cubicBezTo>
                  <a:lnTo>
                    <a:pt x="3131391" y="683858"/>
                  </a:lnTo>
                  <a:cubicBezTo>
                    <a:pt x="3149717" y="683858"/>
                    <a:pt x="3164595" y="667323"/>
                    <a:pt x="3164595" y="646958"/>
                  </a:cubicBezTo>
                  <a:lnTo>
                    <a:pt x="3164786" y="189015"/>
                  </a:lnTo>
                  <a:lnTo>
                    <a:pt x="3418284" y="189111"/>
                  </a:lnTo>
                  <a:cubicBezTo>
                    <a:pt x="3525383" y="189111"/>
                    <a:pt x="3612499" y="270149"/>
                    <a:pt x="3612499" y="369762"/>
                  </a:cubicBezTo>
                  <a:lnTo>
                    <a:pt x="3612499" y="702794"/>
                  </a:lnTo>
                  <a:cubicBezTo>
                    <a:pt x="3612499" y="802368"/>
                    <a:pt x="3525383" y="847822"/>
                    <a:pt x="3418284" y="847822"/>
                  </a:cubicBezTo>
                  <a:lnTo>
                    <a:pt x="2958131" y="848298"/>
                  </a:lnTo>
                  <a:lnTo>
                    <a:pt x="2958131" y="1037217"/>
                  </a:lnTo>
                  <a:lnTo>
                    <a:pt x="3418284" y="1036931"/>
                  </a:lnTo>
                  <a:cubicBezTo>
                    <a:pt x="3639226" y="1036931"/>
                    <a:pt x="3818982" y="906648"/>
                    <a:pt x="3818982" y="702794"/>
                  </a:cubicBezTo>
                  <a:lnTo>
                    <a:pt x="3818982" y="367590"/>
                  </a:lnTo>
                  <a:cubicBezTo>
                    <a:pt x="3818982" y="171985"/>
                    <a:pt x="3654866" y="78"/>
                    <a:pt x="3441430" y="78"/>
                  </a:cubicBezTo>
                  <a:moveTo>
                    <a:pt x="5132651" y="679820"/>
                  </a:moveTo>
                  <a:cubicBezTo>
                    <a:pt x="5132651" y="670447"/>
                    <a:pt x="5132575" y="660846"/>
                    <a:pt x="5131660" y="650425"/>
                  </a:cubicBezTo>
                  <a:cubicBezTo>
                    <a:pt x="5121469" y="535230"/>
                    <a:pt x="5002749" y="447943"/>
                    <a:pt x="4877591" y="447943"/>
                  </a:cubicBezTo>
                  <a:lnTo>
                    <a:pt x="4567171" y="447943"/>
                  </a:lnTo>
                  <a:lnTo>
                    <a:pt x="4559208" y="447924"/>
                  </a:lnTo>
                  <a:cubicBezTo>
                    <a:pt x="4509487" y="447924"/>
                    <a:pt x="4469063" y="403861"/>
                    <a:pt x="4469063" y="349759"/>
                  </a:cubicBezTo>
                  <a:lnTo>
                    <a:pt x="4469368" y="279312"/>
                  </a:lnTo>
                  <a:cubicBezTo>
                    <a:pt x="4469368" y="229630"/>
                    <a:pt x="4513412" y="189187"/>
                    <a:pt x="4567533" y="189187"/>
                  </a:cubicBezTo>
                  <a:lnTo>
                    <a:pt x="4690043" y="189187"/>
                  </a:lnTo>
                  <a:lnTo>
                    <a:pt x="4691243" y="189225"/>
                  </a:lnTo>
                  <a:lnTo>
                    <a:pt x="5000825" y="189225"/>
                  </a:lnTo>
                  <a:cubicBezTo>
                    <a:pt x="5016656" y="189225"/>
                    <a:pt x="5030676" y="180005"/>
                    <a:pt x="5035706" y="166270"/>
                  </a:cubicBezTo>
                  <a:cubicBezTo>
                    <a:pt x="5037039" y="162612"/>
                    <a:pt x="5037687" y="159259"/>
                    <a:pt x="5037687" y="156021"/>
                  </a:cubicBezTo>
                  <a:lnTo>
                    <a:pt x="5037687" y="33282"/>
                  </a:lnTo>
                  <a:cubicBezTo>
                    <a:pt x="5037687" y="14956"/>
                    <a:pt x="5021151" y="116"/>
                    <a:pt x="5000825" y="116"/>
                  </a:cubicBezTo>
                  <a:lnTo>
                    <a:pt x="4517869" y="173"/>
                  </a:lnTo>
                  <a:cubicBezTo>
                    <a:pt x="4377928" y="173"/>
                    <a:pt x="4262409" y="105805"/>
                    <a:pt x="4262409" y="235555"/>
                  </a:cubicBezTo>
                  <a:lnTo>
                    <a:pt x="4262428" y="382392"/>
                  </a:lnTo>
                  <a:cubicBezTo>
                    <a:pt x="4262428" y="522352"/>
                    <a:pt x="4368041" y="636214"/>
                    <a:pt x="4497886" y="636214"/>
                  </a:cubicBezTo>
                  <a:lnTo>
                    <a:pt x="4836309" y="636214"/>
                  </a:lnTo>
                  <a:cubicBezTo>
                    <a:pt x="4885992" y="636214"/>
                    <a:pt x="4925977" y="680258"/>
                    <a:pt x="4925977" y="734398"/>
                  </a:cubicBezTo>
                  <a:lnTo>
                    <a:pt x="4925977" y="757944"/>
                  </a:lnTo>
                  <a:cubicBezTo>
                    <a:pt x="4925977" y="807645"/>
                    <a:pt x="4882410" y="848050"/>
                    <a:pt x="4828289" y="848050"/>
                  </a:cubicBezTo>
                  <a:lnTo>
                    <a:pt x="4299290" y="848050"/>
                  </a:lnTo>
                  <a:cubicBezTo>
                    <a:pt x="4283440" y="848050"/>
                    <a:pt x="4269419" y="857213"/>
                    <a:pt x="4264447" y="870872"/>
                  </a:cubicBezTo>
                  <a:cubicBezTo>
                    <a:pt x="4263057" y="874606"/>
                    <a:pt x="4262390" y="877997"/>
                    <a:pt x="4262390" y="881216"/>
                  </a:cubicBezTo>
                  <a:lnTo>
                    <a:pt x="4262390" y="1003955"/>
                  </a:lnTo>
                  <a:cubicBezTo>
                    <a:pt x="4262390" y="1022262"/>
                    <a:pt x="4278944" y="1037160"/>
                    <a:pt x="4299290" y="1037160"/>
                  </a:cubicBezTo>
                  <a:lnTo>
                    <a:pt x="4732296" y="1037160"/>
                  </a:lnTo>
                  <a:lnTo>
                    <a:pt x="4879172" y="1037083"/>
                  </a:lnTo>
                  <a:cubicBezTo>
                    <a:pt x="5019075" y="1037083"/>
                    <a:pt x="5132651" y="931470"/>
                    <a:pt x="5132651" y="801587"/>
                  </a:cubicBezTo>
                  <a:lnTo>
                    <a:pt x="5132651" y="679820"/>
                  </a:lnTo>
                  <a:close/>
                  <a:moveTo>
                    <a:pt x="280863" y="189111"/>
                  </a:moveTo>
                  <a:lnTo>
                    <a:pt x="825046" y="189111"/>
                  </a:lnTo>
                  <a:cubicBezTo>
                    <a:pt x="844972" y="189111"/>
                    <a:pt x="861203" y="174518"/>
                    <a:pt x="861203" y="156573"/>
                  </a:cubicBezTo>
                  <a:lnTo>
                    <a:pt x="861203" y="32729"/>
                  </a:lnTo>
                  <a:cubicBezTo>
                    <a:pt x="861203" y="14746"/>
                    <a:pt x="845734" y="78"/>
                    <a:pt x="825046" y="78"/>
                  </a:cubicBezTo>
                  <a:lnTo>
                    <a:pt x="277073" y="78"/>
                  </a:lnTo>
                  <a:cubicBezTo>
                    <a:pt x="124501" y="78"/>
                    <a:pt x="352" y="114301"/>
                    <a:pt x="352" y="255005"/>
                  </a:cubicBezTo>
                  <a:lnTo>
                    <a:pt x="352" y="782309"/>
                  </a:lnTo>
                  <a:cubicBezTo>
                    <a:pt x="352" y="922955"/>
                    <a:pt x="124501" y="1037217"/>
                    <a:pt x="277073" y="1037217"/>
                  </a:cubicBezTo>
                  <a:lnTo>
                    <a:pt x="825046" y="1037217"/>
                  </a:lnTo>
                  <a:cubicBezTo>
                    <a:pt x="844972" y="1037217"/>
                    <a:pt x="861203" y="1022605"/>
                    <a:pt x="861203" y="1004660"/>
                  </a:cubicBezTo>
                  <a:lnTo>
                    <a:pt x="861203" y="880816"/>
                  </a:lnTo>
                  <a:cubicBezTo>
                    <a:pt x="861203" y="862871"/>
                    <a:pt x="844972" y="848298"/>
                    <a:pt x="825046" y="848298"/>
                  </a:cubicBezTo>
                  <a:lnTo>
                    <a:pt x="280863" y="848298"/>
                  </a:lnTo>
                  <a:cubicBezTo>
                    <a:pt x="240839" y="848298"/>
                    <a:pt x="207006" y="816580"/>
                    <a:pt x="207006" y="779051"/>
                  </a:cubicBezTo>
                  <a:lnTo>
                    <a:pt x="207006" y="634347"/>
                  </a:lnTo>
                  <a:lnTo>
                    <a:pt x="532457" y="634347"/>
                  </a:lnTo>
                  <a:cubicBezTo>
                    <a:pt x="552383" y="634347"/>
                    <a:pt x="568595" y="619717"/>
                    <a:pt x="568595" y="601772"/>
                  </a:cubicBezTo>
                  <a:lnTo>
                    <a:pt x="568595" y="480557"/>
                  </a:lnTo>
                  <a:cubicBezTo>
                    <a:pt x="568595" y="462573"/>
                    <a:pt x="552383" y="447943"/>
                    <a:pt x="532457" y="447943"/>
                  </a:cubicBezTo>
                  <a:lnTo>
                    <a:pt x="207006" y="447943"/>
                  </a:lnTo>
                  <a:lnTo>
                    <a:pt x="207006" y="258395"/>
                  </a:lnTo>
                  <a:cubicBezTo>
                    <a:pt x="207006" y="220829"/>
                    <a:pt x="240839" y="189111"/>
                    <a:pt x="280863" y="189111"/>
                  </a:cubicBezTo>
                  <a:moveTo>
                    <a:pt x="1186405" y="189130"/>
                  </a:moveTo>
                  <a:lnTo>
                    <a:pt x="1186405" y="1000336"/>
                  </a:lnTo>
                  <a:cubicBezTo>
                    <a:pt x="1186405" y="1020662"/>
                    <a:pt x="1171470" y="1037198"/>
                    <a:pt x="1153144" y="1037198"/>
                  </a:cubicBezTo>
                  <a:lnTo>
                    <a:pt x="1012879" y="1037198"/>
                  </a:lnTo>
                  <a:cubicBezTo>
                    <a:pt x="994553" y="1037198"/>
                    <a:pt x="979656" y="1020662"/>
                    <a:pt x="979656" y="1000336"/>
                  </a:cubicBezTo>
                  <a:lnTo>
                    <a:pt x="979656" y="37035"/>
                  </a:lnTo>
                  <a:cubicBezTo>
                    <a:pt x="979656" y="16670"/>
                    <a:pt x="994553" y="116"/>
                    <a:pt x="1012879" y="116"/>
                  </a:cubicBezTo>
                  <a:lnTo>
                    <a:pt x="1439846" y="116"/>
                  </a:lnTo>
                  <a:cubicBezTo>
                    <a:pt x="1660769" y="116"/>
                    <a:pt x="1840506" y="165946"/>
                    <a:pt x="1840506" y="369838"/>
                  </a:cubicBezTo>
                  <a:lnTo>
                    <a:pt x="1840506" y="1004032"/>
                  </a:lnTo>
                  <a:cubicBezTo>
                    <a:pt x="1840506" y="1022339"/>
                    <a:pt x="1823971" y="1037198"/>
                    <a:pt x="1803625" y="1037198"/>
                  </a:cubicBezTo>
                  <a:lnTo>
                    <a:pt x="1670885" y="1037198"/>
                  </a:lnTo>
                  <a:cubicBezTo>
                    <a:pt x="1650559" y="1037198"/>
                    <a:pt x="1634023" y="1022339"/>
                    <a:pt x="1634023" y="1004032"/>
                  </a:cubicBezTo>
                  <a:lnTo>
                    <a:pt x="1634023" y="369838"/>
                  </a:lnTo>
                  <a:cubicBezTo>
                    <a:pt x="1634023" y="270264"/>
                    <a:pt x="1546926" y="189225"/>
                    <a:pt x="1439846" y="189225"/>
                  </a:cubicBezTo>
                  <a:lnTo>
                    <a:pt x="1186405" y="189130"/>
                  </a:lnTo>
                  <a:close/>
                </a:path>
              </a:pathLst>
            </a:custGeom>
            <a:solidFill>
              <a:schemeClr val="bg1"/>
            </a:solidFill>
            <a:ln w="19050" cap="flat">
              <a:noFill/>
              <a:prstDash val="solid"/>
              <a:round/>
            </a:ln>
          </p:spPr>
          <p:txBody>
            <a:bodyPr rtlCol="0" anchor="ctr"/>
            <a:lstStyle/>
            <a:p>
              <a:endParaRPr lang="fr-FR"/>
            </a:p>
          </p:txBody>
        </p:sp>
      </p:gr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bg1"/>
                </a:solidFill>
              </a:defRPr>
            </a:lvl1pPr>
          </a:lstStyle>
          <a:p>
            <a:fld id="{6B54B0F7-55DD-40D6-B7F4-70B586885C0B}" type="slidenum">
              <a:rPr lang="fr-FR" smtClean="0"/>
              <a:pPr/>
              <a:t>‹N°›</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2" y="2964787"/>
            <a:ext cx="349020" cy="47313"/>
          </a:xfrm>
          <a:solidFill>
            <a:schemeClr val="accent1"/>
          </a:solidFill>
        </p:spPr>
        <p:txBody>
          <a:bodyPr>
            <a:noAutofit/>
          </a:bodyPr>
          <a:lstStyle>
            <a:lvl1pPr>
              <a:defRPr sz="100">
                <a:noFill/>
              </a:defRPr>
            </a:lvl1pPr>
          </a:lstStyle>
          <a:p>
            <a:endParaRPr lang="fr-FR"/>
          </a:p>
        </p:txBody>
      </p:sp>
      <p:pic>
        <p:nvPicPr>
          <p:cNvPr id="10" name="Image 9">
            <a:extLst>
              <a:ext uri="{FF2B5EF4-FFF2-40B4-BE49-F238E27FC236}">
                <a16:creationId xmlns:a16="http://schemas.microsoft.com/office/drawing/2014/main" id="{BA5DA9CA-2140-4EA8-A0CF-52B782AAB1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742300" y="-1"/>
            <a:ext cx="5449700" cy="6858001"/>
          </a:xfrm>
          <a:prstGeom prst="rect">
            <a:avLst/>
          </a:prstGeom>
        </p:spPr>
      </p:pic>
    </p:spTree>
    <p:extLst>
      <p:ext uri="{BB962C8B-B14F-4D97-AF65-F5344CB8AC3E}">
        <p14:creationId xmlns:p14="http://schemas.microsoft.com/office/powerpoint/2010/main" val="36483729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apositive O">
    <p:spTree>
      <p:nvGrpSpPr>
        <p:cNvPr id="1" name=""/>
        <p:cNvGrpSpPr/>
        <p:nvPr/>
      </p:nvGrpSpPr>
      <p:grpSpPr>
        <a:xfrm>
          <a:off x="0" y="0"/>
          <a:ext cx="0" cy="0"/>
          <a:chOff x="0" y="0"/>
          <a:chExt cx="0" cy="0"/>
        </a:xfrm>
      </p:grpSpPr>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p:txBody>
          <a:bodyPr/>
          <a:lstStyle>
            <a:lvl1pPr>
              <a:defRPr>
                <a:solidFill>
                  <a:schemeClr val="tx2"/>
                </a:solidFill>
              </a:defRPr>
            </a:lvl1pPr>
          </a:lstStyle>
          <a:p>
            <a:r>
              <a:rPr lang="fr-FR" smtClean="0"/>
              <a:t>Les communautés énergétiques dans le paysage énergétique       09/09/2022</a:t>
            </a:r>
            <a:endParaRPr lang="fr-FR"/>
          </a:p>
        </p:txBody>
      </p:sp>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p:txBody>
          <a:bodyPr/>
          <a:lstStyle/>
          <a:p>
            <a:r>
              <a:rPr lang="fr-FR" smtClean="0"/>
              <a:t>Les activités de demain... </a:t>
            </a:r>
            <a:endParaRPr lang="fr-F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tx2"/>
                </a:solidFill>
              </a:defRPr>
            </a:lvl1pPr>
          </a:lstStyle>
          <a:p>
            <a:fld id="{6B54B0F7-55DD-40D6-B7F4-70B586885C0B}" type="slidenum">
              <a:rPr lang="fr-FR" smtClean="0"/>
              <a:pPr/>
              <a:t>‹N°›</a:t>
            </a:fld>
            <a:endParaRPr lang="fr-FR"/>
          </a:p>
        </p:txBody>
      </p:sp>
      <p:sp>
        <p:nvSpPr>
          <p:cNvPr id="16" name="Titre 8">
            <a:extLst>
              <a:ext uri="{FF2B5EF4-FFF2-40B4-BE49-F238E27FC236}">
                <a16:creationId xmlns:a16="http://schemas.microsoft.com/office/drawing/2014/main" id="{EC6C1856-89A9-40CF-B4C0-D16A188E2C62}"/>
              </a:ext>
            </a:extLst>
          </p:cNvPr>
          <p:cNvSpPr>
            <a:spLocks noGrp="1"/>
          </p:cNvSpPr>
          <p:nvPr>
            <p:ph type="title" hasCustomPrompt="1"/>
          </p:nvPr>
        </p:nvSpPr>
        <p:spPr>
          <a:xfrm>
            <a:off x="493391" y="488357"/>
            <a:ext cx="11175540" cy="891911"/>
          </a:xfrm>
        </p:spPr>
        <p:txBody>
          <a:bodyPr/>
          <a:lstStyle>
            <a:lvl1pPr>
              <a:lnSpc>
                <a:spcPct val="84000"/>
              </a:lnSpc>
              <a:defRPr sz="3450"/>
            </a:lvl1pPr>
          </a:lstStyle>
          <a:p>
            <a:r>
              <a:rPr lang="fr-FR"/>
              <a:t>Lorem ipsum </a:t>
            </a:r>
            <a:r>
              <a:rPr lang="fr-FR" err="1"/>
              <a:t>dolor</a:t>
            </a:r>
            <a:r>
              <a:rPr lang="fr-FR"/>
              <a:t> </a:t>
            </a:r>
            <a:r>
              <a:rPr lang="fr-FR" err="1"/>
              <a:t>sit</a:t>
            </a:r>
            <a:r>
              <a:rPr lang="fr-FR"/>
              <a:t> </a:t>
            </a:r>
            <a:r>
              <a:rPr lang="fr-FR" err="1"/>
              <a:t>amet</a:t>
            </a:r>
            <a:r>
              <a:rPr lang="fr-FR"/>
              <a:t>, </a:t>
            </a:r>
            <a:r>
              <a:rPr lang="fr-FR" err="1"/>
              <a:t>consectetuer</a:t>
            </a:r>
            <a:r>
              <a:rPr lang="fr-FR"/>
              <a:t/>
            </a:r>
            <a:br>
              <a:rPr lang="fr-FR"/>
            </a:b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endParaRPr lang="fr-FR"/>
          </a:p>
        </p:txBody>
      </p:sp>
      <p:sp>
        <p:nvSpPr>
          <p:cNvPr id="18" name="Espace réservé du texte 12">
            <a:extLst>
              <a:ext uri="{FF2B5EF4-FFF2-40B4-BE49-F238E27FC236}">
                <a16:creationId xmlns:a16="http://schemas.microsoft.com/office/drawing/2014/main" id="{DCE6F3B6-60EE-44F2-BA84-2C199F1096D5}"/>
              </a:ext>
            </a:extLst>
          </p:cNvPr>
          <p:cNvSpPr>
            <a:spLocks noGrp="1"/>
          </p:cNvSpPr>
          <p:nvPr>
            <p:ph type="body" sz="quarter" idx="18" hasCustomPrompt="1"/>
          </p:nvPr>
        </p:nvSpPr>
        <p:spPr>
          <a:xfrm>
            <a:off x="520774" y="4536796"/>
            <a:ext cx="5422192" cy="401648"/>
          </a:xfrm>
        </p:spPr>
        <p:txBody>
          <a:bodyPr/>
          <a:lstStyle>
            <a:lvl1pPr algn="l">
              <a:defRPr/>
            </a:lvl1pPr>
            <a:lvl2pPr algn="l">
              <a:buNone/>
              <a:defRPr lang="fr-FR" sz="1700" kern="1200" dirty="0">
                <a:solidFill>
                  <a:schemeClr val="tx2"/>
                </a:solidFill>
                <a:latin typeface="+mj-lt"/>
                <a:ea typeface="+mn-ea"/>
                <a:cs typeface="+mn-cs"/>
              </a:defRPr>
            </a:lvl2pPr>
            <a:lvl5pPr>
              <a:defRPr/>
            </a:lvl5pPr>
          </a:lstStyle>
          <a:p>
            <a:pPr lvl="0"/>
            <a:r>
              <a:rPr lang="fr-FR"/>
              <a:t>Lorem ipsum </a:t>
            </a:r>
            <a:r>
              <a:rPr lang="fr-FR" err="1"/>
              <a:t>dolor</a:t>
            </a:r>
            <a:r>
              <a:rPr lang="fr-FR"/>
              <a:t> </a:t>
            </a:r>
            <a:r>
              <a:rPr lang="fr-FR" err="1"/>
              <a:t>sit</a:t>
            </a:r>
            <a:r>
              <a:rPr lang="fr-FR"/>
              <a:t> </a:t>
            </a:r>
            <a:r>
              <a:rPr lang="fr-FR" err="1"/>
              <a:t>amet</a:t>
            </a:r>
            <a:endParaRPr lang="fr-FR"/>
          </a:p>
          <a:p>
            <a:pPr lvl="1"/>
            <a:r>
              <a:rPr lang="fr-FR"/>
              <a:t>Lorem ipsum </a:t>
            </a:r>
            <a:r>
              <a:rPr lang="fr-FR" err="1"/>
              <a:t>dolor</a:t>
            </a:r>
            <a:endParaRPr lang="fr-FR"/>
          </a:p>
        </p:txBody>
      </p:sp>
      <p:sp>
        <p:nvSpPr>
          <p:cNvPr id="19" name="Espace réservé du texte 12">
            <a:extLst>
              <a:ext uri="{FF2B5EF4-FFF2-40B4-BE49-F238E27FC236}">
                <a16:creationId xmlns:a16="http://schemas.microsoft.com/office/drawing/2014/main" id="{E90E33E1-0062-466D-BE7B-A10AECB0F08B}"/>
              </a:ext>
            </a:extLst>
          </p:cNvPr>
          <p:cNvSpPr>
            <a:spLocks noGrp="1"/>
          </p:cNvSpPr>
          <p:nvPr>
            <p:ph type="body" sz="quarter" idx="23" hasCustomPrompt="1"/>
          </p:nvPr>
        </p:nvSpPr>
        <p:spPr>
          <a:xfrm>
            <a:off x="6249035" y="4536796"/>
            <a:ext cx="5419896" cy="401648"/>
          </a:xfrm>
        </p:spPr>
        <p:txBody>
          <a:bodyPr/>
          <a:lstStyle>
            <a:lvl1pPr algn="l">
              <a:defRPr/>
            </a:lvl1pPr>
            <a:lvl2pPr algn="l">
              <a:buNone/>
              <a:defRPr lang="fr-FR" sz="1700" kern="1200" dirty="0">
                <a:solidFill>
                  <a:schemeClr val="tx2"/>
                </a:solidFill>
                <a:latin typeface="+mj-lt"/>
                <a:ea typeface="+mn-ea"/>
                <a:cs typeface="+mn-cs"/>
              </a:defRPr>
            </a:lvl2pPr>
            <a:lvl5pPr>
              <a:defRPr/>
            </a:lvl5pPr>
          </a:lstStyle>
          <a:p>
            <a:pPr lvl="0"/>
            <a:r>
              <a:rPr lang="fr-FR"/>
              <a:t>Lorem ipsum </a:t>
            </a:r>
            <a:r>
              <a:rPr lang="fr-FR" err="1"/>
              <a:t>dolor</a:t>
            </a:r>
            <a:r>
              <a:rPr lang="fr-FR"/>
              <a:t> </a:t>
            </a:r>
            <a:r>
              <a:rPr lang="fr-FR" err="1"/>
              <a:t>sit</a:t>
            </a:r>
            <a:r>
              <a:rPr lang="fr-FR"/>
              <a:t> </a:t>
            </a:r>
            <a:r>
              <a:rPr lang="fr-FR" err="1"/>
              <a:t>amet</a:t>
            </a:r>
            <a:endParaRPr lang="fr-FR"/>
          </a:p>
          <a:p>
            <a:pPr lvl="1"/>
            <a:r>
              <a:rPr lang="fr-FR"/>
              <a:t>Lorem ipsum </a:t>
            </a:r>
            <a:r>
              <a:rPr lang="fr-FR" err="1"/>
              <a:t>dolor</a:t>
            </a:r>
            <a:endParaRPr lang="fr-FR"/>
          </a:p>
        </p:txBody>
      </p:sp>
      <p:sp>
        <p:nvSpPr>
          <p:cNvPr id="13" name="Espace réservé pour une image  9">
            <a:extLst>
              <a:ext uri="{FF2B5EF4-FFF2-40B4-BE49-F238E27FC236}">
                <a16:creationId xmlns:a16="http://schemas.microsoft.com/office/drawing/2014/main" id="{D477D808-AC77-4B40-8AE2-7D345B62B029}"/>
              </a:ext>
            </a:extLst>
          </p:cNvPr>
          <p:cNvSpPr>
            <a:spLocks noGrp="1"/>
          </p:cNvSpPr>
          <p:nvPr>
            <p:ph type="pic" sz="quarter" idx="17"/>
          </p:nvPr>
        </p:nvSpPr>
        <p:spPr>
          <a:xfrm>
            <a:off x="527123" y="1820021"/>
            <a:ext cx="5415841" cy="2592000"/>
          </a:xfrm>
        </p:spPr>
        <p:txBody>
          <a:bodyPr>
            <a:noAutofit/>
          </a:bodyPr>
          <a:lstStyle>
            <a:lvl1pPr>
              <a:defRPr>
                <a:noFill/>
              </a:defRPr>
            </a:lvl1pPr>
          </a:lstStyle>
          <a:p>
            <a:endParaRPr lang="fr-FR"/>
          </a:p>
        </p:txBody>
      </p:sp>
      <p:sp>
        <p:nvSpPr>
          <p:cNvPr id="14" name="Espace réservé pour une image  9">
            <a:extLst>
              <a:ext uri="{FF2B5EF4-FFF2-40B4-BE49-F238E27FC236}">
                <a16:creationId xmlns:a16="http://schemas.microsoft.com/office/drawing/2014/main" id="{12200753-697D-48D4-A664-F86D69A9FBC7}"/>
              </a:ext>
            </a:extLst>
          </p:cNvPr>
          <p:cNvSpPr>
            <a:spLocks noGrp="1"/>
          </p:cNvSpPr>
          <p:nvPr>
            <p:ph type="pic" sz="quarter" idx="25"/>
          </p:nvPr>
        </p:nvSpPr>
        <p:spPr>
          <a:xfrm>
            <a:off x="6249034" y="1820021"/>
            <a:ext cx="5415841" cy="2592000"/>
          </a:xfrm>
        </p:spPr>
        <p:txBody>
          <a:bodyPr>
            <a:noAutofit/>
          </a:bodyPr>
          <a:lstStyle>
            <a:lvl1pPr>
              <a:defRPr>
                <a:noFill/>
              </a:defRPr>
            </a:lvl1pPr>
          </a:lstStyle>
          <a:p>
            <a:endParaRPr lang="fr-FR"/>
          </a:p>
        </p:txBody>
      </p:sp>
    </p:spTree>
    <p:extLst>
      <p:ext uri="{BB962C8B-B14F-4D97-AF65-F5344CB8AC3E}">
        <p14:creationId xmlns:p14="http://schemas.microsoft.com/office/powerpoint/2010/main" val="291047236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Chapitre 3 (fond bleu)">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874"/>
            <a:ext cx="7320632" cy="1408847"/>
          </a:xfrm>
        </p:spPr>
        <p:txBody>
          <a:bodyPr anchor="b"/>
          <a:lstStyle>
            <a:lvl1pPr algn="l">
              <a:lnSpc>
                <a:spcPct val="76000"/>
              </a:lnSpc>
              <a:defRPr sz="6000">
                <a:solidFill>
                  <a:schemeClr val="bg1"/>
                </a:solidFill>
              </a:defRPr>
            </a:lvl1pPr>
          </a:lstStyle>
          <a:p>
            <a:r>
              <a:rPr lang="fr-FR"/>
              <a:t>Titre du chapitre</a:t>
            </a:r>
            <a:br>
              <a:rPr lang="fr-FR"/>
            </a:br>
            <a:r>
              <a:rPr lang="fr-FR"/>
              <a:t>sur deux lignes</a:t>
            </a:r>
            <a:endParaRPr lang="en-US"/>
          </a:p>
        </p:txBody>
      </p:sp>
      <p:sp>
        <p:nvSpPr>
          <p:cNvPr id="3" name="Subtitle 2"/>
          <p:cNvSpPr>
            <a:spLocks noGrp="1"/>
          </p:cNvSpPr>
          <p:nvPr>
            <p:ph type="subTitle" idx="1" hasCustomPrompt="1"/>
          </p:nvPr>
        </p:nvSpPr>
        <p:spPr>
          <a:xfrm>
            <a:off x="482248" y="3384370"/>
            <a:ext cx="6432902" cy="615553"/>
          </a:xfrm>
        </p:spPr>
        <p:txBody>
          <a:bodyPr/>
          <a:lstStyle>
            <a:lvl1pPr marL="0" indent="0" algn="l">
              <a:lnSpc>
                <a:spcPct val="80000"/>
              </a:lnSpc>
              <a:buNone/>
              <a:defRPr sz="2500">
                <a:solidFill>
                  <a:schemeClr val="bg1"/>
                </a:solidFill>
                <a:latin typeface="Enedis Light" pitchFamily="50"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Sous-titre du chapitre</a:t>
            </a:r>
            <a:br>
              <a:rPr lang="fr-FR"/>
            </a:br>
            <a:r>
              <a:rPr lang="fr-FR"/>
              <a:t>sur deux lignes</a:t>
            </a:r>
            <a:endParaRPr lang="en-US"/>
          </a:p>
        </p:txBody>
      </p:sp>
      <p:grpSp>
        <p:nvGrpSpPr>
          <p:cNvPr id="7" name="Groupe 6">
            <a:extLst>
              <a:ext uri="{FF2B5EF4-FFF2-40B4-BE49-F238E27FC236}">
                <a16:creationId xmlns:a16="http://schemas.microsoft.com/office/drawing/2014/main" id="{B7BC255B-DFCD-4EF7-9463-34D91D976B6D}"/>
              </a:ext>
            </a:extLst>
          </p:cNvPr>
          <p:cNvGrpSpPr>
            <a:grpSpLocks noChangeAspect="1"/>
          </p:cNvGrpSpPr>
          <p:nvPr userDrawn="1"/>
        </p:nvGrpSpPr>
        <p:grpSpPr>
          <a:xfrm>
            <a:off x="518307" y="6473033"/>
            <a:ext cx="767567" cy="155112"/>
            <a:chOff x="3231832" y="7185063"/>
            <a:chExt cx="5132298" cy="1037158"/>
          </a:xfrm>
        </p:grpSpPr>
        <p:sp>
          <p:nvSpPr>
            <p:cNvPr id="8" name="Forme libre : forme 7">
              <a:extLst>
                <a:ext uri="{FF2B5EF4-FFF2-40B4-BE49-F238E27FC236}">
                  <a16:creationId xmlns:a16="http://schemas.microsoft.com/office/drawing/2014/main" id="{DD506600-C9A7-4A00-A946-6E4283064B70}"/>
                </a:ext>
              </a:extLst>
            </p:cNvPr>
            <p:cNvSpPr/>
            <p:nvPr/>
          </p:nvSpPr>
          <p:spPr>
            <a:xfrm>
              <a:off x="5071966" y="7185101"/>
              <a:ext cx="1117644" cy="1037120"/>
            </a:xfrm>
            <a:custGeom>
              <a:avLst/>
              <a:gdLst>
                <a:gd name="connsiteX0" fmla="*/ 519115 w 1117644"/>
                <a:gd name="connsiteY0" fmla="*/ 848219 h 1037120"/>
                <a:gd name="connsiteX1" fmla="*/ 324919 w 1117644"/>
                <a:gd name="connsiteY1" fmla="*/ 668711 h 1037120"/>
                <a:gd name="connsiteX2" fmla="*/ 325338 w 1117644"/>
                <a:gd name="connsiteY2" fmla="*/ 636136 h 1037120"/>
                <a:gd name="connsiteX3" fmla="*/ 739428 w 1117644"/>
                <a:gd name="connsiteY3" fmla="*/ 636136 h 1037120"/>
                <a:gd name="connsiteX4" fmla="*/ 999289 w 1117644"/>
                <a:gd name="connsiteY4" fmla="*/ 394601 h 1037120"/>
                <a:gd name="connsiteX5" fmla="*/ 999289 w 1117644"/>
                <a:gd name="connsiteY5" fmla="*/ 241572 h 1037120"/>
                <a:gd name="connsiteX6" fmla="*/ 739428 w 1117644"/>
                <a:gd name="connsiteY6" fmla="*/ 37 h 1037120"/>
                <a:gd name="connsiteX7" fmla="*/ 378107 w 1117644"/>
                <a:gd name="connsiteY7" fmla="*/ 37 h 1037120"/>
                <a:gd name="connsiteX8" fmla="*/ 317775 w 1117644"/>
                <a:gd name="connsiteY8" fmla="*/ 4647 h 1037120"/>
                <a:gd name="connsiteX9" fmla="*/ 118684 w 1117644"/>
                <a:gd name="connsiteY9" fmla="*/ 241572 h 1037120"/>
                <a:gd name="connsiteX10" fmla="*/ 118684 w 1117644"/>
                <a:gd name="connsiteY10" fmla="*/ 330402 h 1037120"/>
                <a:gd name="connsiteX11" fmla="*/ 151850 w 1117644"/>
                <a:gd name="connsiteY11" fmla="*/ 367302 h 1037120"/>
                <a:gd name="connsiteX12" fmla="*/ 292096 w 1117644"/>
                <a:gd name="connsiteY12" fmla="*/ 367302 h 1037120"/>
                <a:gd name="connsiteX13" fmla="*/ 325300 w 1117644"/>
                <a:gd name="connsiteY13" fmla="*/ 330402 h 1037120"/>
                <a:gd name="connsiteX14" fmla="*/ 325300 w 1117644"/>
                <a:gd name="connsiteY14" fmla="*/ 273062 h 1037120"/>
                <a:gd name="connsiteX15" fmla="*/ 417369 w 1117644"/>
                <a:gd name="connsiteY15" fmla="*/ 188994 h 1037120"/>
                <a:gd name="connsiteX16" fmla="*/ 700680 w 1117644"/>
                <a:gd name="connsiteY16" fmla="*/ 188994 h 1037120"/>
                <a:gd name="connsiteX17" fmla="*/ 792768 w 1117644"/>
                <a:gd name="connsiteY17" fmla="*/ 273062 h 1037120"/>
                <a:gd name="connsiteX18" fmla="*/ 792768 w 1117644"/>
                <a:gd name="connsiteY18" fmla="*/ 363892 h 1037120"/>
                <a:gd name="connsiteX19" fmla="*/ 700680 w 1117644"/>
                <a:gd name="connsiteY19" fmla="*/ 447884 h 1037120"/>
                <a:gd name="connsiteX20" fmla="*/ 250 w 1117644"/>
                <a:gd name="connsiteY20" fmla="*/ 447884 h 1037120"/>
                <a:gd name="connsiteX21" fmla="*/ 250 w 1117644"/>
                <a:gd name="connsiteY21" fmla="*/ 636136 h 1037120"/>
                <a:gd name="connsiteX22" fmla="*/ 118188 w 1117644"/>
                <a:gd name="connsiteY22" fmla="*/ 636136 h 1037120"/>
                <a:gd name="connsiteX23" fmla="*/ 118188 w 1117644"/>
                <a:gd name="connsiteY23" fmla="*/ 668673 h 1037120"/>
                <a:gd name="connsiteX24" fmla="*/ 519800 w 1117644"/>
                <a:gd name="connsiteY24" fmla="*/ 1037157 h 1037120"/>
                <a:gd name="connsiteX25" fmla="*/ 1117894 w 1117644"/>
                <a:gd name="connsiteY25" fmla="*/ 1037157 h 1037120"/>
                <a:gd name="connsiteX26" fmla="*/ 1117894 w 1117644"/>
                <a:gd name="connsiteY26" fmla="*/ 848200 h 1037120"/>
                <a:gd name="connsiteX27" fmla="*/ 519115 w 1117644"/>
                <a:gd name="connsiteY27" fmla="*/ 848219 h 10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7644" h="1037120">
                  <a:moveTo>
                    <a:pt x="519115" y="848219"/>
                  </a:moveTo>
                  <a:cubicBezTo>
                    <a:pt x="412035" y="848219"/>
                    <a:pt x="324919" y="768248"/>
                    <a:pt x="324919" y="668711"/>
                  </a:cubicBezTo>
                  <a:lnTo>
                    <a:pt x="325338" y="636136"/>
                  </a:lnTo>
                  <a:lnTo>
                    <a:pt x="739428" y="636136"/>
                  </a:lnTo>
                  <a:cubicBezTo>
                    <a:pt x="882741" y="636136"/>
                    <a:pt x="999289" y="527798"/>
                    <a:pt x="999289" y="394601"/>
                  </a:cubicBezTo>
                  <a:lnTo>
                    <a:pt x="999289" y="241572"/>
                  </a:lnTo>
                  <a:cubicBezTo>
                    <a:pt x="999289" y="108375"/>
                    <a:pt x="882741" y="37"/>
                    <a:pt x="739428" y="37"/>
                  </a:cubicBezTo>
                  <a:lnTo>
                    <a:pt x="378107" y="37"/>
                  </a:lnTo>
                  <a:cubicBezTo>
                    <a:pt x="358028" y="37"/>
                    <a:pt x="337740" y="228"/>
                    <a:pt x="317775" y="4647"/>
                  </a:cubicBezTo>
                  <a:cubicBezTo>
                    <a:pt x="200294" y="30727"/>
                    <a:pt x="118684" y="129349"/>
                    <a:pt x="118684" y="241572"/>
                  </a:cubicBezTo>
                  <a:lnTo>
                    <a:pt x="118684" y="330402"/>
                  </a:lnTo>
                  <a:cubicBezTo>
                    <a:pt x="118684" y="350729"/>
                    <a:pt x="133543" y="367302"/>
                    <a:pt x="151850" y="367302"/>
                  </a:cubicBezTo>
                  <a:lnTo>
                    <a:pt x="292096" y="367302"/>
                  </a:lnTo>
                  <a:cubicBezTo>
                    <a:pt x="310422" y="367302"/>
                    <a:pt x="325300" y="350729"/>
                    <a:pt x="325300" y="330402"/>
                  </a:cubicBezTo>
                  <a:lnTo>
                    <a:pt x="325300" y="273062"/>
                  </a:lnTo>
                  <a:cubicBezTo>
                    <a:pt x="325300" y="226713"/>
                    <a:pt x="366600" y="188994"/>
                    <a:pt x="417369" y="188994"/>
                  </a:cubicBezTo>
                  <a:lnTo>
                    <a:pt x="700680" y="188994"/>
                  </a:lnTo>
                  <a:cubicBezTo>
                    <a:pt x="751467" y="188994"/>
                    <a:pt x="792768" y="226713"/>
                    <a:pt x="792768" y="273062"/>
                  </a:cubicBezTo>
                  <a:lnTo>
                    <a:pt x="792768" y="363892"/>
                  </a:lnTo>
                  <a:cubicBezTo>
                    <a:pt x="792768" y="410203"/>
                    <a:pt x="751467" y="447884"/>
                    <a:pt x="700680" y="447884"/>
                  </a:cubicBezTo>
                  <a:lnTo>
                    <a:pt x="250" y="447884"/>
                  </a:lnTo>
                  <a:lnTo>
                    <a:pt x="250" y="636136"/>
                  </a:lnTo>
                  <a:lnTo>
                    <a:pt x="118188" y="636136"/>
                  </a:lnTo>
                  <a:lnTo>
                    <a:pt x="118188" y="668673"/>
                  </a:lnTo>
                  <a:cubicBezTo>
                    <a:pt x="118188" y="872527"/>
                    <a:pt x="298859" y="1037157"/>
                    <a:pt x="519800" y="1037157"/>
                  </a:cubicBezTo>
                  <a:lnTo>
                    <a:pt x="1117894" y="1037157"/>
                  </a:lnTo>
                  <a:lnTo>
                    <a:pt x="1117894" y="848200"/>
                  </a:lnTo>
                  <a:lnTo>
                    <a:pt x="519115" y="848219"/>
                  </a:lnTo>
                  <a:close/>
                </a:path>
              </a:pathLst>
            </a:custGeom>
            <a:solidFill>
              <a:srgbClr val="96CD32"/>
            </a:solidFill>
            <a:ln w="19050" cap="flat">
              <a:noFill/>
              <a:prstDash val="solid"/>
              <a:round/>
            </a:ln>
          </p:spPr>
          <p:txBody>
            <a:bodyPr rtlCol="0" anchor="ctr"/>
            <a:lstStyle/>
            <a:p>
              <a:endParaRPr lang="fr-FR"/>
            </a:p>
          </p:txBody>
        </p:sp>
        <p:sp>
          <p:nvSpPr>
            <p:cNvPr id="9" name="Forme libre : forme 8">
              <a:extLst>
                <a:ext uri="{FF2B5EF4-FFF2-40B4-BE49-F238E27FC236}">
                  <a16:creationId xmlns:a16="http://schemas.microsoft.com/office/drawing/2014/main" id="{E28A74C4-9E5C-4375-A3C1-F3DDF3707BFD}"/>
                </a:ext>
              </a:extLst>
            </p:cNvPr>
            <p:cNvSpPr/>
            <p:nvPr/>
          </p:nvSpPr>
          <p:spPr>
            <a:xfrm>
              <a:off x="3231832" y="7185063"/>
              <a:ext cx="5132298" cy="1037139"/>
            </a:xfrm>
            <a:custGeom>
              <a:avLst/>
              <a:gdLst>
                <a:gd name="connsiteX0" fmla="*/ 4143956 w 5132298"/>
                <a:gd name="connsiteY0" fmla="*/ 78849 h 1037139"/>
                <a:gd name="connsiteX1" fmla="*/ 4143651 w 5132298"/>
                <a:gd name="connsiteY1" fmla="*/ 36939 h 1037139"/>
                <a:gd name="connsiteX2" fmla="*/ 4110447 w 5132298"/>
                <a:gd name="connsiteY2" fmla="*/ 78 h 1037139"/>
                <a:gd name="connsiteX3" fmla="*/ 3970639 w 5132298"/>
                <a:gd name="connsiteY3" fmla="*/ 78 h 1037139"/>
                <a:gd name="connsiteX4" fmla="*/ 3937435 w 5132298"/>
                <a:gd name="connsiteY4" fmla="*/ 36939 h 1037139"/>
                <a:gd name="connsiteX5" fmla="*/ 3937435 w 5132298"/>
                <a:gd name="connsiteY5" fmla="*/ 78849 h 1037139"/>
                <a:gd name="connsiteX6" fmla="*/ 3937454 w 5132298"/>
                <a:gd name="connsiteY6" fmla="*/ 78849 h 1037139"/>
                <a:gd name="connsiteX7" fmla="*/ 3937759 w 5132298"/>
                <a:gd name="connsiteY7" fmla="*/ 152249 h 1037139"/>
                <a:gd name="connsiteX8" fmla="*/ 3970963 w 5132298"/>
                <a:gd name="connsiteY8" fmla="*/ 189111 h 1037139"/>
                <a:gd name="connsiteX9" fmla="*/ 4110771 w 5132298"/>
                <a:gd name="connsiteY9" fmla="*/ 189111 h 1037139"/>
                <a:gd name="connsiteX10" fmla="*/ 4143975 w 5132298"/>
                <a:gd name="connsiteY10" fmla="*/ 152249 h 1037139"/>
                <a:gd name="connsiteX11" fmla="*/ 4143975 w 5132298"/>
                <a:gd name="connsiteY11" fmla="*/ 78849 h 1037139"/>
                <a:gd name="connsiteX12" fmla="*/ 4143956 w 5132298"/>
                <a:gd name="connsiteY12" fmla="*/ 78849 h 1037139"/>
                <a:gd name="connsiteX13" fmla="*/ 4143956 w 5132298"/>
                <a:gd name="connsiteY13" fmla="*/ 653397 h 1037139"/>
                <a:gd name="connsiteX14" fmla="*/ 4143651 w 5132298"/>
                <a:gd name="connsiteY14" fmla="*/ 306706 h 1037139"/>
                <a:gd name="connsiteX15" fmla="*/ 4110447 w 5132298"/>
                <a:gd name="connsiteY15" fmla="*/ 269845 h 1037139"/>
                <a:gd name="connsiteX16" fmla="*/ 3970639 w 5132298"/>
                <a:gd name="connsiteY16" fmla="*/ 269845 h 1037139"/>
                <a:gd name="connsiteX17" fmla="*/ 3937435 w 5132298"/>
                <a:gd name="connsiteY17" fmla="*/ 306706 h 1037139"/>
                <a:gd name="connsiteX18" fmla="*/ 3937435 w 5132298"/>
                <a:gd name="connsiteY18" fmla="*/ 653397 h 1037139"/>
                <a:gd name="connsiteX19" fmla="*/ 3937454 w 5132298"/>
                <a:gd name="connsiteY19" fmla="*/ 653397 h 1037139"/>
                <a:gd name="connsiteX20" fmla="*/ 3937759 w 5132298"/>
                <a:gd name="connsiteY20" fmla="*/ 1000069 h 1037139"/>
                <a:gd name="connsiteX21" fmla="*/ 3970963 w 5132298"/>
                <a:gd name="connsiteY21" fmla="*/ 1036931 h 1037139"/>
                <a:gd name="connsiteX22" fmla="*/ 4110771 w 5132298"/>
                <a:gd name="connsiteY22" fmla="*/ 1036931 h 1037139"/>
                <a:gd name="connsiteX23" fmla="*/ 4143975 w 5132298"/>
                <a:gd name="connsiteY23" fmla="*/ 1000069 h 1037139"/>
                <a:gd name="connsiteX24" fmla="*/ 4143975 w 5132298"/>
                <a:gd name="connsiteY24" fmla="*/ 653397 h 1037139"/>
                <a:gd name="connsiteX25" fmla="*/ 4143956 w 5132298"/>
                <a:gd name="connsiteY25" fmla="*/ 653397 h 1037139"/>
                <a:gd name="connsiteX26" fmla="*/ 3441430 w 5132298"/>
                <a:gd name="connsiteY26" fmla="*/ 78 h 1037139"/>
                <a:gd name="connsiteX27" fmla="*/ 2991355 w 5132298"/>
                <a:gd name="connsiteY27" fmla="*/ 78 h 1037139"/>
                <a:gd name="connsiteX28" fmla="*/ 2958131 w 5132298"/>
                <a:gd name="connsiteY28" fmla="*/ 37035 h 1037139"/>
                <a:gd name="connsiteX29" fmla="*/ 2958131 w 5132298"/>
                <a:gd name="connsiteY29" fmla="*/ 646958 h 1037139"/>
                <a:gd name="connsiteX30" fmla="*/ 2991297 w 5132298"/>
                <a:gd name="connsiteY30" fmla="*/ 683858 h 1037139"/>
                <a:gd name="connsiteX31" fmla="*/ 3131391 w 5132298"/>
                <a:gd name="connsiteY31" fmla="*/ 683858 h 1037139"/>
                <a:gd name="connsiteX32" fmla="*/ 3164595 w 5132298"/>
                <a:gd name="connsiteY32" fmla="*/ 646958 h 1037139"/>
                <a:gd name="connsiteX33" fmla="*/ 3164786 w 5132298"/>
                <a:gd name="connsiteY33" fmla="*/ 189015 h 1037139"/>
                <a:gd name="connsiteX34" fmla="*/ 3418284 w 5132298"/>
                <a:gd name="connsiteY34" fmla="*/ 189111 h 1037139"/>
                <a:gd name="connsiteX35" fmla="*/ 3612499 w 5132298"/>
                <a:gd name="connsiteY35" fmla="*/ 369762 h 1037139"/>
                <a:gd name="connsiteX36" fmla="*/ 3612499 w 5132298"/>
                <a:gd name="connsiteY36" fmla="*/ 702794 h 1037139"/>
                <a:gd name="connsiteX37" fmla="*/ 3418284 w 5132298"/>
                <a:gd name="connsiteY37" fmla="*/ 847822 h 1037139"/>
                <a:gd name="connsiteX38" fmla="*/ 2958131 w 5132298"/>
                <a:gd name="connsiteY38" fmla="*/ 848298 h 1037139"/>
                <a:gd name="connsiteX39" fmla="*/ 2958131 w 5132298"/>
                <a:gd name="connsiteY39" fmla="*/ 1037217 h 1037139"/>
                <a:gd name="connsiteX40" fmla="*/ 3418284 w 5132298"/>
                <a:gd name="connsiteY40" fmla="*/ 1036931 h 1037139"/>
                <a:gd name="connsiteX41" fmla="*/ 3818982 w 5132298"/>
                <a:gd name="connsiteY41" fmla="*/ 702794 h 1037139"/>
                <a:gd name="connsiteX42" fmla="*/ 3818982 w 5132298"/>
                <a:gd name="connsiteY42" fmla="*/ 367590 h 1037139"/>
                <a:gd name="connsiteX43" fmla="*/ 3441430 w 5132298"/>
                <a:gd name="connsiteY43" fmla="*/ 78 h 1037139"/>
                <a:gd name="connsiteX44" fmla="*/ 5132651 w 5132298"/>
                <a:gd name="connsiteY44" fmla="*/ 679820 h 1037139"/>
                <a:gd name="connsiteX45" fmla="*/ 5131660 w 5132298"/>
                <a:gd name="connsiteY45" fmla="*/ 650425 h 1037139"/>
                <a:gd name="connsiteX46" fmla="*/ 4877591 w 5132298"/>
                <a:gd name="connsiteY46" fmla="*/ 447943 h 1037139"/>
                <a:gd name="connsiteX47" fmla="*/ 4567171 w 5132298"/>
                <a:gd name="connsiteY47" fmla="*/ 447943 h 1037139"/>
                <a:gd name="connsiteX48" fmla="*/ 4559208 w 5132298"/>
                <a:gd name="connsiteY48" fmla="*/ 447924 h 1037139"/>
                <a:gd name="connsiteX49" fmla="*/ 4469063 w 5132298"/>
                <a:gd name="connsiteY49" fmla="*/ 349759 h 1037139"/>
                <a:gd name="connsiteX50" fmla="*/ 4469368 w 5132298"/>
                <a:gd name="connsiteY50" fmla="*/ 279312 h 1037139"/>
                <a:gd name="connsiteX51" fmla="*/ 4567533 w 5132298"/>
                <a:gd name="connsiteY51" fmla="*/ 189187 h 1037139"/>
                <a:gd name="connsiteX52" fmla="*/ 4690043 w 5132298"/>
                <a:gd name="connsiteY52" fmla="*/ 189187 h 1037139"/>
                <a:gd name="connsiteX53" fmla="*/ 4691243 w 5132298"/>
                <a:gd name="connsiteY53" fmla="*/ 189225 h 1037139"/>
                <a:gd name="connsiteX54" fmla="*/ 5000825 w 5132298"/>
                <a:gd name="connsiteY54" fmla="*/ 189225 h 1037139"/>
                <a:gd name="connsiteX55" fmla="*/ 5035706 w 5132298"/>
                <a:gd name="connsiteY55" fmla="*/ 166270 h 1037139"/>
                <a:gd name="connsiteX56" fmla="*/ 5037687 w 5132298"/>
                <a:gd name="connsiteY56" fmla="*/ 156021 h 1037139"/>
                <a:gd name="connsiteX57" fmla="*/ 5037687 w 5132298"/>
                <a:gd name="connsiteY57" fmla="*/ 33282 h 1037139"/>
                <a:gd name="connsiteX58" fmla="*/ 5000825 w 5132298"/>
                <a:gd name="connsiteY58" fmla="*/ 116 h 1037139"/>
                <a:gd name="connsiteX59" fmla="*/ 4517869 w 5132298"/>
                <a:gd name="connsiteY59" fmla="*/ 173 h 1037139"/>
                <a:gd name="connsiteX60" fmla="*/ 4262409 w 5132298"/>
                <a:gd name="connsiteY60" fmla="*/ 235555 h 1037139"/>
                <a:gd name="connsiteX61" fmla="*/ 4262428 w 5132298"/>
                <a:gd name="connsiteY61" fmla="*/ 382392 h 1037139"/>
                <a:gd name="connsiteX62" fmla="*/ 4497886 w 5132298"/>
                <a:gd name="connsiteY62" fmla="*/ 636214 h 1037139"/>
                <a:gd name="connsiteX63" fmla="*/ 4836309 w 5132298"/>
                <a:gd name="connsiteY63" fmla="*/ 636214 h 1037139"/>
                <a:gd name="connsiteX64" fmla="*/ 4925977 w 5132298"/>
                <a:gd name="connsiteY64" fmla="*/ 734398 h 1037139"/>
                <a:gd name="connsiteX65" fmla="*/ 4925977 w 5132298"/>
                <a:gd name="connsiteY65" fmla="*/ 757944 h 1037139"/>
                <a:gd name="connsiteX66" fmla="*/ 4828289 w 5132298"/>
                <a:gd name="connsiteY66" fmla="*/ 848050 h 1037139"/>
                <a:gd name="connsiteX67" fmla="*/ 4299290 w 5132298"/>
                <a:gd name="connsiteY67" fmla="*/ 848050 h 1037139"/>
                <a:gd name="connsiteX68" fmla="*/ 4264447 w 5132298"/>
                <a:gd name="connsiteY68" fmla="*/ 870872 h 1037139"/>
                <a:gd name="connsiteX69" fmla="*/ 4262390 w 5132298"/>
                <a:gd name="connsiteY69" fmla="*/ 881216 h 1037139"/>
                <a:gd name="connsiteX70" fmla="*/ 4262390 w 5132298"/>
                <a:gd name="connsiteY70" fmla="*/ 1003955 h 1037139"/>
                <a:gd name="connsiteX71" fmla="*/ 4299290 w 5132298"/>
                <a:gd name="connsiteY71" fmla="*/ 1037160 h 1037139"/>
                <a:gd name="connsiteX72" fmla="*/ 4732296 w 5132298"/>
                <a:gd name="connsiteY72" fmla="*/ 1037160 h 1037139"/>
                <a:gd name="connsiteX73" fmla="*/ 4879172 w 5132298"/>
                <a:gd name="connsiteY73" fmla="*/ 1037083 h 1037139"/>
                <a:gd name="connsiteX74" fmla="*/ 5132651 w 5132298"/>
                <a:gd name="connsiteY74" fmla="*/ 801587 h 1037139"/>
                <a:gd name="connsiteX75" fmla="*/ 5132651 w 5132298"/>
                <a:gd name="connsiteY75" fmla="*/ 679820 h 1037139"/>
                <a:gd name="connsiteX76" fmla="*/ 280863 w 5132298"/>
                <a:gd name="connsiteY76" fmla="*/ 189111 h 1037139"/>
                <a:gd name="connsiteX77" fmla="*/ 825046 w 5132298"/>
                <a:gd name="connsiteY77" fmla="*/ 189111 h 1037139"/>
                <a:gd name="connsiteX78" fmla="*/ 861203 w 5132298"/>
                <a:gd name="connsiteY78" fmla="*/ 156573 h 1037139"/>
                <a:gd name="connsiteX79" fmla="*/ 861203 w 5132298"/>
                <a:gd name="connsiteY79" fmla="*/ 32729 h 1037139"/>
                <a:gd name="connsiteX80" fmla="*/ 825046 w 5132298"/>
                <a:gd name="connsiteY80" fmla="*/ 78 h 1037139"/>
                <a:gd name="connsiteX81" fmla="*/ 277073 w 5132298"/>
                <a:gd name="connsiteY81" fmla="*/ 78 h 1037139"/>
                <a:gd name="connsiteX82" fmla="*/ 352 w 5132298"/>
                <a:gd name="connsiteY82" fmla="*/ 255005 h 1037139"/>
                <a:gd name="connsiteX83" fmla="*/ 352 w 5132298"/>
                <a:gd name="connsiteY83" fmla="*/ 782309 h 1037139"/>
                <a:gd name="connsiteX84" fmla="*/ 277073 w 5132298"/>
                <a:gd name="connsiteY84" fmla="*/ 1037217 h 1037139"/>
                <a:gd name="connsiteX85" fmla="*/ 825046 w 5132298"/>
                <a:gd name="connsiteY85" fmla="*/ 1037217 h 1037139"/>
                <a:gd name="connsiteX86" fmla="*/ 861203 w 5132298"/>
                <a:gd name="connsiteY86" fmla="*/ 1004660 h 1037139"/>
                <a:gd name="connsiteX87" fmla="*/ 861203 w 5132298"/>
                <a:gd name="connsiteY87" fmla="*/ 880816 h 1037139"/>
                <a:gd name="connsiteX88" fmla="*/ 825046 w 5132298"/>
                <a:gd name="connsiteY88" fmla="*/ 848298 h 1037139"/>
                <a:gd name="connsiteX89" fmla="*/ 280863 w 5132298"/>
                <a:gd name="connsiteY89" fmla="*/ 848298 h 1037139"/>
                <a:gd name="connsiteX90" fmla="*/ 207006 w 5132298"/>
                <a:gd name="connsiteY90" fmla="*/ 779051 h 1037139"/>
                <a:gd name="connsiteX91" fmla="*/ 207006 w 5132298"/>
                <a:gd name="connsiteY91" fmla="*/ 634347 h 1037139"/>
                <a:gd name="connsiteX92" fmla="*/ 532457 w 5132298"/>
                <a:gd name="connsiteY92" fmla="*/ 634347 h 1037139"/>
                <a:gd name="connsiteX93" fmla="*/ 568595 w 5132298"/>
                <a:gd name="connsiteY93" fmla="*/ 601772 h 1037139"/>
                <a:gd name="connsiteX94" fmla="*/ 568595 w 5132298"/>
                <a:gd name="connsiteY94" fmla="*/ 480557 h 1037139"/>
                <a:gd name="connsiteX95" fmla="*/ 532457 w 5132298"/>
                <a:gd name="connsiteY95" fmla="*/ 447943 h 1037139"/>
                <a:gd name="connsiteX96" fmla="*/ 207006 w 5132298"/>
                <a:gd name="connsiteY96" fmla="*/ 447943 h 1037139"/>
                <a:gd name="connsiteX97" fmla="*/ 207006 w 5132298"/>
                <a:gd name="connsiteY97" fmla="*/ 258395 h 1037139"/>
                <a:gd name="connsiteX98" fmla="*/ 280863 w 5132298"/>
                <a:gd name="connsiteY98" fmla="*/ 189111 h 1037139"/>
                <a:gd name="connsiteX99" fmla="*/ 1186405 w 5132298"/>
                <a:gd name="connsiteY99" fmla="*/ 189130 h 1037139"/>
                <a:gd name="connsiteX100" fmla="*/ 1186405 w 5132298"/>
                <a:gd name="connsiteY100" fmla="*/ 1000336 h 1037139"/>
                <a:gd name="connsiteX101" fmla="*/ 1153144 w 5132298"/>
                <a:gd name="connsiteY101" fmla="*/ 1037198 h 1037139"/>
                <a:gd name="connsiteX102" fmla="*/ 1012879 w 5132298"/>
                <a:gd name="connsiteY102" fmla="*/ 1037198 h 1037139"/>
                <a:gd name="connsiteX103" fmla="*/ 979656 w 5132298"/>
                <a:gd name="connsiteY103" fmla="*/ 1000336 h 1037139"/>
                <a:gd name="connsiteX104" fmla="*/ 979656 w 5132298"/>
                <a:gd name="connsiteY104" fmla="*/ 37035 h 1037139"/>
                <a:gd name="connsiteX105" fmla="*/ 1012879 w 5132298"/>
                <a:gd name="connsiteY105" fmla="*/ 116 h 1037139"/>
                <a:gd name="connsiteX106" fmla="*/ 1439846 w 5132298"/>
                <a:gd name="connsiteY106" fmla="*/ 116 h 1037139"/>
                <a:gd name="connsiteX107" fmla="*/ 1840506 w 5132298"/>
                <a:gd name="connsiteY107" fmla="*/ 369838 h 1037139"/>
                <a:gd name="connsiteX108" fmla="*/ 1840506 w 5132298"/>
                <a:gd name="connsiteY108" fmla="*/ 1004032 h 1037139"/>
                <a:gd name="connsiteX109" fmla="*/ 1803625 w 5132298"/>
                <a:gd name="connsiteY109" fmla="*/ 1037198 h 1037139"/>
                <a:gd name="connsiteX110" fmla="*/ 1670885 w 5132298"/>
                <a:gd name="connsiteY110" fmla="*/ 1037198 h 1037139"/>
                <a:gd name="connsiteX111" fmla="*/ 1634023 w 5132298"/>
                <a:gd name="connsiteY111" fmla="*/ 1004032 h 1037139"/>
                <a:gd name="connsiteX112" fmla="*/ 1634023 w 5132298"/>
                <a:gd name="connsiteY112" fmla="*/ 369838 h 1037139"/>
                <a:gd name="connsiteX113" fmla="*/ 1439846 w 5132298"/>
                <a:gd name="connsiteY113" fmla="*/ 189225 h 1037139"/>
                <a:gd name="connsiteX114" fmla="*/ 1186405 w 5132298"/>
                <a:gd name="connsiteY114" fmla="*/ 189130 h 103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132298" h="1037139">
                  <a:moveTo>
                    <a:pt x="4143956" y="78849"/>
                  </a:moveTo>
                  <a:lnTo>
                    <a:pt x="4143651" y="36939"/>
                  </a:lnTo>
                  <a:cubicBezTo>
                    <a:pt x="4143651" y="16613"/>
                    <a:pt x="4128754" y="78"/>
                    <a:pt x="4110447" y="78"/>
                  </a:cubicBezTo>
                  <a:lnTo>
                    <a:pt x="3970639" y="78"/>
                  </a:lnTo>
                  <a:cubicBezTo>
                    <a:pt x="3952351" y="78"/>
                    <a:pt x="3937435" y="16613"/>
                    <a:pt x="3937435" y="36939"/>
                  </a:cubicBezTo>
                  <a:lnTo>
                    <a:pt x="3937435" y="78849"/>
                  </a:lnTo>
                  <a:lnTo>
                    <a:pt x="3937454" y="78849"/>
                  </a:lnTo>
                  <a:lnTo>
                    <a:pt x="3937759" y="152249"/>
                  </a:lnTo>
                  <a:cubicBezTo>
                    <a:pt x="3937759" y="172575"/>
                    <a:pt x="3952637" y="189111"/>
                    <a:pt x="3970963" y="189111"/>
                  </a:cubicBezTo>
                  <a:lnTo>
                    <a:pt x="4110771" y="189111"/>
                  </a:lnTo>
                  <a:cubicBezTo>
                    <a:pt x="4129059" y="189111"/>
                    <a:pt x="4143975" y="172575"/>
                    <a:pt x="4143975" y="152249"/>
                  </a:cubicBezTo>
                  <a:lnTo>
                    <a:pt x="4143975" y="78849"/>
                  </a:lnTo>
                  <a:lnTo>
                    <a:pt x="4143956" y="78849"/>
                  </a:lnTo>
                  <a:close/>
                  <a:moveTo>
                    <a:pt x="4143956" y="653397"/>
                  </a:moveTo>
                  <a:lnTo>
                    <a:pt x="4143651" y="306706"/>
                  </a:lnTo>
                  <a:cubicBezTo>
                    <a:pt x="4143651" y="286361"/>
                    <a:pt x="4128754" y="269845"/>
                    <a:pt x="4110447" y="269845"/>
                  </a:cubicBezTo>
                  <a:lnTo>
                    <a:pt x="3970639" y="269845"/>
                  </a:lnTo>
                  <a:cubicBezTo>
                    <a:pt x="3952351" y="269845"/>
                    <a:pt x="3937435" y="286361"/>
                    <a:pt x="3937435" y="306706"/>
                  </a:cubicBezTo>
                  <a:lnTo>
                    <a:pt x="3937435" y="653397"/>
                  </a:lnTo>
                  <a:lnTo>
                    <a:pt x="3937454" y="653397"/>
                  </a:lnTo>
                  <a:lnTo>
                    <a:pt x="3937759" y="1000069"/>
                  </a:lnTo>
                  <a:cubicBezTo>
                    <a:pt x="3937759" y="1020396"/>
                    <a:pt x="3952637" y="1036931"/>
                    <a:pt x="3970963" y="1036931"/>
                  </a:cubicBezTo>
                  <a:lnTo>
                    <a:pt x="4110771" y="1036931"/>
                  </a:lnTo>
                  <a:cubicBezTo>
                    <a:pt x="4129059" y="1036931"/>
                    <a:pt x="4143975" y="1020396"/>
                    <a:pt x="4143975" y="1000069"/>
                  </a:cubicBezTo>
                  <a:lnTo>
                    <a:pt x="4143975" y="653397"/>
                  </a:lnTo>
                  <a:lnTo>
                    <a:pt x="4143956" y="653397"/>
                  </a:lnTo>
                  <a:close/>
                  <a:moveTo>
                    <a:pt x="3441430" y="78"/>
                  </a:moveTo>
                  <a:lnTo>
                    <a:pt x="2991355" y="78"/>
                  </a:lnTo>
                  <a:cubicBezTo>
                    <a:pt x="2973029" y="78"/>
                    <a:pt x="2958131" y="16670"/>
                    <a:pt x="2958131" y="37035"/>
                  </a:cubicBezTo>
                  <a:lnTo>
                    <a:pt x="2958131" y="646958"/>
                  </a:lnTo>
                  <a:cubicBezTo>
                    <a:pt x="2958131" y="667323"/>
                    <a:pt x="2973009" y="683858"/>
                    <a:pt x="2991297" y="683858"/>
                  </a:cubicBezTo>
                  <a:lnTo>
                    <a:pt x="3131391" y="683858"/>
                  </a:lnTo>
                  <a:cubicBezTo>
                    <a:pt x="3149717" y="683858"/>
                    <a:pt x="3164595" y="667323"/>
                    <a:pt x="3164595" y="646958"/>
                  </a:cubicBezTo>
                  <a:lnTo>
                    <a:pt x="3164786" y="189015"/>
                  </a:lnTo>
                  <a:lnTo>
                    <a:pt x="3418284" y="189111"/>
                  </a:lnTo>
                  <a:cubicBezTo>
                    <a:pt x="3525383" y="189111"/>
                    <a:pt x="3612499" y="270149"/>
                    <a:pt x="3612499" y="369762"/>
                  </a:cubicBezTo>
                  <a:lnTo>
                    <a:pt x="3612499" y="702794"/>
                  </a:lnTo>
                  <a:cubicBezTo>
                    <a:pt x="3612499" y="802368"/>
                    <a:pt x="3525383" y="847822"/>
                    <a:pt x="3418284" y="847822"/>
                  </a:cubicBezTo>
                  <a:lnTo>
                    <a:pt x="2958131" y="848298"/>
                  </a:lnTo>
                  <a:lnTo>
                    <a:pt x="2958131" y="1037217"/>
                  </a:lnTo>
                  <a:lnTo>
                    <a:pt x="3418284" y="1036931"/>
                  </a:lnTo>
                  <a:cubicBezTo>
                    <a:pt x="3639226" y="1036931"/>
                    <a:pt x="3818982" y="906648"/>
                    <a:pt x="3818982" y="702794"/>
                  </a:cubicBezTo>
                  <a:lnTo>
                    <a:pt x="3818982" y="367590"/>
                  </a:lnTo>
                  <a:cubicBezTo>
                    <a:pt x="3818982" y="171985"/>
                    <a:pt x="3654866" y="78"/>
                    <a:pt x="3441430" y="78"/>
                  </a:cubicBezTo>
                  <a:moveTo>
                    <a:pt x="5132651" y="679820"/>
                  </a:moveTo>
                  <a:cubicBezTo>
                    <a:pt x="5132651" y="670447"/>
                    <a:pt x="5132575" y="660846"/>
                    <a:pt x="5131660" y="650425"/>
                  </a:cubicBezTo>
                  <a:cubicBezTo>
                    <a:pt x="5121469" y="535230"/>
                    <a:pt x="5002749" y="447943"/>
                    <a:pt x="4877591" y="447943"/>
                  </a:cubicBezTo>
                  <a:lnTo>
                    <a:pt x="4567171" y="447943"/>
                  </a:lnTo>
                  <a:lnTo>
                    <a:pt x="4559208" y="447924"/>
                  </a:lnTo>
                  <a:cubicBezTo>
                    <a:pt x="4509487" y="447924"/>
                    <a:pt x="4469063" y="403861"/>
                    <a:pt x="4469063" y="349759"/>
                  </a:cubicBezTo>
                  <a:lnTo>
                    <a:pt x="4469368" y="279312"/>
                  </a:lnTo>
                  <a:cubicBezTo>
                    <a:pt x="4469368" y="229630"/>
                    <a:pt x="4513412" y="189187"/>
                    <a:pt x="4567533" y="189187"/>
                  </a:cubicBezTo>
                  <a:lnTo>
                    <a:pt x="4690043" y="189187"/>
                  </a:lnTo>
                  <a:lnTo>
                    <a:pt x="4691243" y="189225"/>
                  </a:lnTo>
                  <a:lnTo>
                    <a:pt x="5000825" y="189225"/>
                  </a:lnTo>
                  <a:cubicBezTo>
                    <a:pt x="5016656" y="189225"/>
                    <a:pt x="5030676" y="180005"/>
                    <a:pt x="5035706" y="166270"/>
                  </a:cubicBezTo>
                  <a:cubicBezTo>
                    <a:pt x="5037039" y="162612"/>
                    <a:pt x="5037687" y="159259"/>
                    <a:pt x="5037687" y="156021"/>
                  </a:cubicBezTo>
                  <a:lnTo>
                    <a:pt x="5037687" y="33282"/>
                  </a:lnTo>
                  <a:cubicBezTo>
                    <a:pt x="5037687" y="14956"/>
                    <a:pt x="5021151" y="116"/>
                    <a:pt x="5000825" y="116"/>
                  </a:cubicBezTo>
                  <a:lnTo>
                    <a:pt x="4517869" y="173"/>
                  </a:lnTo>
                  <a:cubicBezTo>
                    <a:pt x="4377928" y="173"/>
                    <a:pt x="4262409" y="105805"/>
                    <a:pt x="4262409" y="235555"/>
                  </a:cubicBezTo>
                  <a:lnTo>
                    <a:pt x="4262428" y="382392"/>
                  </a:lnTo>
                  <a:cubicBezTo>
                    <a:pt x="4262428" y="522352"/>
                    <a:pt x="4368041" y="636214"/>
                    <a:pt x="4497886" y="636214"/>
                  </a:cubicBezTo>
                  <a:lnTo>
                    <a:pt x="4836309" y="636214"/>
                  </a:lnTo>
                  <a:cubicBezTo>
                    <a:pt x="4885992" y="636214"/>
                    <a:pt x="4925977" y="680258"/>
                    <a:pt x="4925977" y="734398"/>
                  </a:cubicBezTo>
                  <a:lnTo>
                    <a:pt x="4925977" y="757944"/>
                  </a:lnTo>
                  <a:cubicBezTo>
                    <a:pt x="4925977" y="807645"/>
                    <a:pt x="4882410" y="848050"/>
                    <a:pt x="4828289" y="848050"/>
                  </a:cubicBezTo>
                  <a:lnTo>
                    <a:pt x="4299290" y="848050"/>
                  </a:lnTo>
                  <a:cubicBezTo>
                    <a:pt x="4283440" y="848050"/>
                    <a:pt x="4269419" y="857213"/>
                    <a:pt x="4264447" y="870872"/>
                  </a:cubicBezTo>
                  <a:cubicBezTo>
                    <a:pt x="4263057" y="874606"/>
                    <a:pt x="4262390" y="877997"/>
                    <a:pt x="4262390" y="881216"/>
                  </a:cubicBezTo>
                  <a:lnTo>
                    <a:pt x="4262390" y="1003955"/>
                  </a:lnTo>
                  <a:cubicBezTo>
                    <a:pt x="4262390" y="1022262"/>
                    <a:pt x="4278944" y="1037160"/>
                    <a:pt x="4299290" y="1037160"/>
                  </a:cubicBezTo>
                  <a:lnTo>
                    <a:pt x="4732296" y="1037160"/>
                  </a:lnTo>
                  <a:lnTo>
                    <a:pt x="4879172" y="1037083"/>
                  </a:lnTo>
                  <a:cubicBezTo>
                    <a:pt x="5019075" y="1037083"/>
                    <a:pt x="5132651" y="931470"/>
                    <a:pt x="5132651" y="801587"/>
                  </a:cubicBezTo>
                  <a:lnTo>
                    <a:pt x="5132651" y="679820"/>
                  </a:lnTo>
                  <a:close/>
                  <a:moveTo>
                    <a:pt x="280863" y="189111"/>
                  </a:moveTo>
                  <a:lnTo>
                    <a:pt x="825046" y="189111"/>
                  </a:lnTo>
                  <a:cubicBezTo>
                    <a:pt x="844972" y="189111"/>
                    <a:pt x="861203" y="174518"/>
                    <a:pt x="861203" y="156573"/>
                  </a:cubicBezTo>
                  <a:lnTo>
                    <a:pt x="861203" y="32729"/>
                  </a:lnTo>
                  <a:cubicBezTo>
                    <a:pt x="861203" y="14746"/>
                    <a:pt x="845734" y="78"/>
                    <a:pt x="825046" y="78"/>
                  </a:cubicBezTo>
                  <a:lnTo>
                    <a:pt x="277073" y="78"/>
                  </a:lnTo>
                  <a:cubicBezTo>
                    <a:pt x="124501" y="78"/>
                    <a:pt x="352" y="114301"/>
                    <a:pt x="352" y="255005"/>
                  </a:cubicBezTo>
                  <a:lnTo>
                    <a:pt x="352" y="782309"/>
                  </a:lnTo>
                  <a:cubicBezTo>
                    <a:pt x="352" y="922955"/>
                    <a:pt x="124501" y="1037217"/>
                    <a:pt x="277073" y="1037217"/>
                  </a:cubicBezTo>
                  <a:lnTo>
                    <a:pt x="825046" y="1037217"/>
                  </a:lnTo>
                  <a:cubicBezTo>
                    <a:pt x="844972" y="1037217"/>
                    <a:pt x="861203" y="1022605"/>
                    <a:pt x="861203" y="1004660"/>
                  </a:cubicBezTo>
                  <a:lnTo>
                    <a:pt x="861203" y="880816"/>
                  </a:lnTo>
                  <a:cubicBezTo>
                    <a:pt x="861203" y="862871"/>
                    <a:pt x="844972" y="848298"/>
                    <a:pt x="825046" y="848298"/>
                  </a:cubicBezTo>
                  <a:lnTo>
                    <a:pt x="280863" y="848298"/>
                  </a:lnTo>
                  <a:cubicBezTo>
                    <a:pt x="240839" y="848298"/>
                    <a:pt x="207006" y="816580"/>
                    <a:pt x="207006" y="779051"/>
                  </a:cubicBezTo>
                  <a:lnTo>
                    <a:pt x="207006" y="634347"/>
                  </a:lnTo>
                  <a:lnTo>
                    <a:pt x="532457" y="634347"/>
                  </a:lnTo>
                  <a:cubicBezTo>
                    <a:pt x="552383" y="634347"/>
                    <a:pt x="568595" y="619717"/>
                    <a:pt x="568595" y="601772"/>
                  </a:cubicBezTo>
                  <a:lnTo>
                    <a:pt x="568595" y="480557"/>
                  </a:lnTo>
                  <a:cubicBezTo>
                    <a:pt x="568595" y="462573"/>
                    <a:pt x="552383" y="447943"/>
                    <a:pt x="532457" y="447943"/>
                  </a:cubicBezTo>
                  <a:lnTo>
                    <a:pt x="207006" y="447943"/>
                  </a:lnTo>
                  <a:lnTo>
                    <a:pt x="207006" y="258395"/>
                  </a:lnTo>
                  <a:cubicBezTo>
                    <a:pt x="207006" y="220829"/>
                    <a:pt x="240839" y="189111"/>
                    <a:pt x="280863" y="189111"/>
                  </a:cubicBezTo>
                  <a:moveTo>
                    <a:pt x="1186405" y="189130"/>
                  </a:moveTo>
                  <a:lnTo>
                    <a:pt x="1186405" y="1000336"/>
                  </a:lnTo>
                  <a:cubicBezTo>
                    <a:pt x="1186405" y="1020662"/>
                    <a:pt x="1171470" y="1037198"/>
                    <a:pt x="1153144" y="1037198"/>
                  </a:cubicBezTo>
                  <a:lnTo>
                    <a:pt x="1012879" y="1037198"/>
                  </a:lnTo>
                  <a:cubicBezTo>
                    <a:pt x="994553" y="1037198"/>
                    <a:pt x="979656" y="1020662"/>
                    <a:pt x="979656" y="1000336"/>
                  </a:cubicBezTo>
                  <a:lnTo>
                    <a:pt x="979656" y="37035"/>
                  </a:lnTo>
                  <a:cubicBezTo>
                    <a:pt x="979656" y="16670"/>
                    <a:pt x="994553" y="116"/>
                    <a:pt x="1012879" y="116"/>
                  </a:cubicBezTo>
                  <a:lnTo>
                    <a:pt x="1439846" y="116"/>
                  </a:lnTo>
                  <a:cubicBezTo>
                    <a:pt x="1660769" y="116"/>
                    <a:pt x="1840506" y="165946"/>
                    <a:pt x="1840506" y="369838"/>
                  </a:cubicBezTo>
                  <a:lnTo>
                    <a:pt x="1840506" y="1004032"/>
                  </a:lnTo>
                  <a:cubicBezTo>
                    <a:pt x="1840506" y="1022339"/>
                    <a:pt x="1823971" y="1037198"/>
                    <a:pt x="1803625" y="1037198"/>
                  </a:cubicBezTo>
                  <a:lnTo>
                    <a:pt x="1670885" y="1037198"/>
                  </a:lnTo>
                  <a:cubicBezTo>
                    <a:pt x="1650559" y="1037198"/>
                    <a:pt x="1634023" y="1022339"/>
                    <a:pt x="1634023" y="1004032"/>
                  </a:cubicBezTo>
                  <a:lnTo>
                    <a:pt x="1634023" y="369838"/>
                  </a:lnTo>
                  <a:cubicBezTo>
                    <a:pt x="1634023" y="270264"/>
                    <a:pt x="1546926" y="189225"/>
                    <a:pt x="1439846" y="189225"/>
                  </a:cubicBezTo>
                  <a:lnTo>
                    <a:pt x="1186405" y="189130"/>
                  </a:lnTo>
                  <a:close/>
                </a:path>
              </a:pathLst>
            </a:custGeom>
            <a:solidFill>
              <a:schemeClr val="bg1"/>
            </a:solidFill>
            <a:ln w="19050" cap="flat">
              <a:noFill/>
              <a:prstDash val="solid"/>
              <a:round/>
            </a:ln>
          </p:spPr>
          <p:txBody>
            <a:bodyPr rtlCol="0" anchor="ctr"/>
            <a:lstStyle/>
            <a:p>
              <a:endParaRPr lang="fr-FR"/>
            </a:p>
          </p:txBody>
        </p:sp>
      </p:gr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bg1"/>
                </a:solidFill>
              </a:defRPr>
            </a:lvl1pPr>
          </a:lstStyle>
          <a:p>
            <a:fld id="{6B54B0F7-55DD-40D6-B7F4-70B586885C0B}" type="slidenum">
              <a:rPr lang="fr-FR" smtClean="0"/>
              <a:pPr/>
              <a:t>‹N°›</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2" y="2964787"/>
            <a:ext cx="349020" cy="47313"/>
          </a:xfrm>
          <a:solidFill>
            <a:schemeClr val="accent1"/>
          </a:solidFill>
        </p:spPr>
        <p:txBody>
          <a:bodyPr>
            <a:noAutofit/>
          </a:bodyPr>
          <a:lstStyle>
            <a:lvl1pPr>
              <a:defRPr sz="100">
                <a:noFill/>
              </a:defRPr>
            </a:lvl1pPr>
          </a:lstStyle>
          <a:p>
            <a:endParaRPr lang="fr-FR"/>
          </a:p>
        </p:txBody>
      </p:sp>
      <p:pic>
        <p:nvPicPr>
          <p:cNvPr id="11" name="Image 10">
            <a:extLst>
              <a:ext uri="{FF2B5EF4-FFF2-40B4-BE49-F238E27FC236}">
                <a16:creationId xmlns:a16="http://schemas.microsoft.com/office/drawing/2014/main" id="{84C175D5-CD29-441B-8B15-D8DF0ADB6D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943083" y="0"/>
            <a:ext cx="5248917" cy="6858000"/>
          </a:xfrm>
          <a:prstGeom prst="rect">
            <a:avLst/>
          </a:prstGeom>
        </p:spPr>
      </p:pic>
    </p:spTree>
    <p:extLst>
      <p:ext uri="{BB962C8B-B14F-4D97-AF65-F5344CB8AC3E}">
        <p14:creationId xmlns:p14="http://schemas.microsoft.com/office/powerpoint/2010/main" val="40387456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anifesto C">
    <p:bg>
      <p:bgPr>
        <a:solidFill>
          <a:schemeClr val="tx2"/>
        </a:solidFill>
        <a:effectLst/>
      </p:bgPr>
    </p:bg>
    <p:spTree>
      <p:nvGrpSpPr>
        <p:cNvPr id="1" name=""/>
        <p:cNvGrpSpPr/>
        <p:nvPr/>
      </p:nvGrpSpPr>
      <p:grpSpPr>
        <a:xfrm>
          <a:off x="0" y="0"/>
          <a:ext cx="0" cy="0"/>
          <a:chOff x="0" y="0"/>
          <a:chExt cx="0" cy="0"/>
        </a:xfrm>
      </p:grpSpPr>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p:txBody>
          <a:bodyPr/>
          <a:lstStyle>
            <a:lvl1pPr>
              <a:defRPr>
                <a:solidFill>
                  <a:schemeClr val="bg1"/>
                </a:solidFill>
              </a:defRPr>
            </a:lvl1pPr>
          </a:lstStyle>
          <a:p>
            <a:r>
              <a:rPr lang="fr-FR"/>
              <a:t>Document confidentiel - ne pas diffuser                          00 / 00 /2021</a:t>
            </a:r>
          </a:p>
        </p:txBody>
      </p:sp>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p:txBody>
          <a:bodyPr/>
          <a:lstStyle>
            <a:lvl1pPr>
              <a:defRPr>
                <a:solidFill>
                  <a:schemeClr val="bg1"/>
                </a:solidFill>
              </a:defRPr>
            </a:lvl1pPr>
          </a:lstStyle>
          <a:p>
            <a:r>
              <a:rPr lang="fr-FR"/>
              <a:t>Sujet du document</a:t>
            </a: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bg1"/>
                </a:solidFill>
              </a:defRPr>
            </a:lvl1pPr>
          </a:lstStyle>
          <a:p>
            <a:fld id="{6B54B0F7-55DD-40D6-B7F4-70B586885C0B}" type="slidenum">
              <a:rPr lang="fr-FR" smtClean="0"/>
              <a:pPr/>
              <a:t>‹N°›</a:t>
            </a:fld>
            <a:endParaRPr lang="fr-FR"/>
          </a:p>
        </p:txBody>
      </p:sp>
      <p:grpSp>
        <p:nvGrpSpPr>
          <p:cNvPr id="15" name="Groupe 14">
            <a:extLst>
              <a:ext uri="{FF2B5EF4-FFF2-40B4-BE49-F238E27FC236}">
                <a16:creationId xmlns:a16="http://schemas.microsoft.com/office/drawing/2014/main" id="{C19A4B2A-8736-4B82-A793-007180C52A50}"/>
              </a:ext>
            </a:extLst>
          </p:cNvPr>
          <p:cNvGrpSpPr>
            <a:grpSpLocks noChangeAspect="1"/>
          </p:cNvGrpSpPr>
          <p:nvPr userDrawn="1"/>
        </p:nvGrpSpPr>
        <p:grpSpPr>
          <a:xfrm>
            <a:off x="518307" y="6473033"/>
            <a:ext cx="767567" cy="155112"/>
            <a:chOff x="3231832" y="7185063"/>
            <a:chExt cx="5132298" cy="1037158"/>
          </a:xfrm>
        </p:grpSpPr>
        <p:sp>
          <p:nvSpPr>
            <p:cNvPr id="17" name="Forme libre : forme 16">
              <a:extLst>
                <a:ext uri="{FF2B5EF4-FFF2-40B4-BE49-F238E27FC236}">
                  <a16:creationId xmlns:a16="http://schemas.microsoft.com/office/drawing/2014/main" id="{E84B3FD2-F691-45FF-87E5-C621BA65D5B6}"/>
                </a:ext>
              </a:extLst>
            </p:cNvPr>
            <p:cNvSpPr/>
            <p:nvPr/>
          </p:nvSpPr>
          <p:spPr>
            <a:xfrm>
              <a:off x="5071966" y="7185101"/>
              <a:ext cx="1117644" cy="1037120"/>
            </a:xfrm>
            <a:custGeom>
              <a:avLst/>
              <a:gdLst>
                <a:gd name="connsiteX0" fmla="*/ 519115 w 1117644"/>
                <a:gd name="connsiteY0" fmla="*/ 848219 h 1037120"/>
                <a:gd name="connsiteX1" fmla="*/ 324919 w 1117644"/>
                <a:gd name="connsiteY1" fmla="*/ 668711 h 1037120"/>
                <a:gd name="connsiteX2" fmla="*/ 325338 w 1117644"/>
                <a:gd name="connsiteY2" fmla="*/ 636136 h 1037120"/>
                <a:gd name="connsiteX3" fmla="*/ 739428 w 1117644"/>
                <a:gd name="connsiteY3" fmla="*/ 636136 h 1037120"/>
                <a:gd name="connsiteX4" fmla="*/ 999289 w 1117644"/>
                <a:gd name="connsiteY4" fmla="*/ 394601 h 1037120"/>
                <a:gd name="connsiteX5" fmla="*/ 999289 w 1117644"/>
                <a:gd name="connsiteY5" fmla="*/ 241572 h 1037120"/>
                <a:gd name="connsiteX6" fmla="*/ 739428 w 1117644"/>
                <a:gd name="connsiteY6" fmla="*/ 37 h 1037120"/>
                <a:gd name="connsiteX7" fmla="*/ 378107 w 1117644"/>
                <a:gd name="connsiteY7" fmla="*/ 37 h 1037120"/>
                <a:gd name="connsiteX8" fmla="*/ 317775 w 1117644"/>
                <a:gd name="connsiteY8" fmla="*/ 4647 h 1037120"/>
                <a:gd name="connsiteX9" fmla="*/ 118684 w 1117644"/>
                <a:gd name="connsiteY9" fmla="*/ 241572 h 1037120"/>
                <a:gd name="connsiteX10" fmla="*/ 118684 w 1117644"/>
                <a:gd name="connsiteY10" fmla="*/ 330402 h 1037120"/>
                <a:gd name="connsiteX11" fmla="*/ 151850 w 1117644"/>
                <a:gd name="connsiteY11" fmla="*/ 367302 h 1037120"/>
                <a:gd name="connsiteX12" fmla="*/ 292096 w 1117644"/>
                <a:gd name="connsiteY12" fmla="*/ 367302 h 1037120"/>
                <a:gd name="connsiteX13" fmla="*/ 325300 w 1117644"/>
                <a:gd name="connsiteY13" fmla="*/ 330402 h 1037120"/>
                <a:gd name="connsiteX14" fmla="*/ 325300 w 1117644"/>
                <a:gd name="connsiteY14" fmla="*/ 273062 h 1037120"/>
                <a:gd name="connsiteX15" fmla="*/ 417369 w 1117644"/>
                <a:gd name="connsiteY15" fmla="*/ 188994 h 1037120"/>
                <a:gd name="connsiteX16" fmla="*/ 700680 w 1117644"/>
                <a:gd name="connsiteY16" fmla="*/ 188994 h 1037120"/>
                <a:gd name="connsiteX17" fmla="*/ 792768 w 1117644"/>
                <a:gd name="connsiteY17" fmla="*/ 273062 h 1037120"/>
                <a:gd name="connsiteX18" fmla="*/ 792768 w 1117644"/>
                <a:gd name="connsiteY18" fmla="*/ 363892 h 1037120"/>
                <a:gd name="connsiteX19" fmla="*/ 700680 w 1117644"/>
                <a:gd name="connsiteY19" fmla="*/ 447884 h 1037120"/>
                <a:gd name="connsiteX20" fmla="*/ 250 w 1117644"/>
                <a:gd name="connsiteY20" fmla="*/ 447884 h 1037120"/>
                <a:gd name="connsiteX21" fmla="*/ 250 w 1117644"/>
                <a:gd name="connsiteY21" fmla="*/ 636136 h 1037120"/>
                <a:gd name="connsiteX22" fmla="*/ 118188 w 1117644"/>
                <a:gd name="connsiteY22" fmla="*/ 636136 h 1037120"/>
                <a:gd name="connsiteX23" fmla="*/ 118188 w 1117644"/>
                <a:gd name="connsiteY23" fmla="*/ 668673 h 1037120"/>
                <a:gd name="connsiteX24" fmla="*/ 519800 w 1117644"/>
                <a:gd name="connsiteY24" fmla="*/ 1037157 h 1037120"/>
                <a:gd name="connsiteX25" fmla="*/ 1117894 w 1117644"/>
                <a:gd name="connsiteY25" fmla="*/ 1037157 h 1037120"/>
                <a:gd name="connsiteX26" fmla="*/ 1117894 w 1117644"/>
                <a:gd name="connsiteY26" fmla="*/ 848200 h 1037120"/>
                <a:gd name="connsiteX27" fmla="*/ 519115 w 1117644"/>
                <a:gd name="connsiteY27" fmla="*/ 848219 h 10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7644" h="1037120">
                  <a:moveTo>
                    <a:pt x="519115" y="848219"/>
                  </a:moveTo>
                  <a:cubicBezTo>
                    <a:pt x="412035" y="848219"/>
                    <a:pt x="324919" y="768248"/>
                    <a:pt x="324919" y="668711"/>
                  </a:cubicBezTo>
                  <a:lnTo>
                    <a:pt x="325338" y="636136"/>
                  </a:lnTo>
                  <a:lnTo>
                    <a:pt x="739428" y="636136"/>
                  </a:lnTo>
                  <a:cubicBezTo>
                    <a:pt x="882741" y="636136"/>
                    <a:pt x="999289" y="527798"/>
                    <a:pt x="999289" y="394601"/>
                  </a:cubicBezTo>
                  <a:lnTo>
                    <a:pt x="999289" y="241572"/>
                  </a:lnTo>
                  <a:cubicBezTo>
                    <a:pt x="999289" y="108375"/>
                    <a:pt x="882741" y="37"/>
                    <a:pt x="739428" y="37"/>
                  </a:cubicBezTo>
                  <a:lnTo>
                    <a:pt x="378107" y="37"/>
                  </a:lnTo>
                  <a:cubicBezTo>
                    <a:pt x="358028" y="37"/>
                    <a:pt x="337740" y="228"/>
                    <a:pt x="317775" y="4647"/>
                  </a:cubicBezTo>
                  <a:cubicBezTo>
                    <a:pt x="200294" y="30727"/>
                    <a:pt x="118684" y="129349"/>
                    <a:pt x="118684" y="241572"/>
                  </a:cubicBezTo>
                  <a:lnTo>
                    <a:pt x="118684" y="330402"/>
                  </a:lnTo>
                  <a:cubicBezTo>
                    <a:pt x="118684" y="350729"/>
                    <a:pt x="133543" y="367302"/>
                    <a:pt x="151850" y="367302"/>
                  </a:cubicBezTo>
                  <a:lnTo>
                    <a:pt x="292096" y="367302"/>
                  </a:lnTo>
                  <a:cubicBezTo>
                    <a:pt x="310422" y="367302"/>
                    <a:pt x="325300" y="350729"/>
                    <a:pt x="325300" y="330402"/>
                  </a:cubicBezTo>
                  <a:lnTo>
                    <a:pt x="325300" y="273062"/>
                  </a:lnTo>
                  <a:cubicBezTo>
                    <a:pt x="325300" y="226713"/>
                    <a:pt x="366600" y="188994"/>
                    <a:pt x="417369" y="188994"/>
                  </a:cubicBezTo>
                  <a:lnTo>
                    <a:pt x="700680" y="188994"/>
                  </a:lnTo>
                  <a:cubicBezTo>
                    <a:pt x="751467" y="188994"/>
                    <a:pt x="792768" y="226713"/>
                    <a:pt x="792768" y="273062"/>
                  </a:cubicBezTo>
                  <a:lnTo>
                    <a:pt x="792768" y="363892"/>
                  </a:lnTo>
                  <a:cubicBezTo>
                    <a:pt x="792768" y="410203"/>
                    <a:pt x="751467" y="447884"/>
                    <a:pt x="700680" y="447884"/>
                  </a:cubicBezTo>
                  <a:lnTo>
                    <a:pt x="250" y="447884"/>
                  </a:lnTo>
                  <a:lnTo>
                    <a:pt x="250" y="636136"/>
                  </a:lnTo>
                  <a:lnTo>
                    <a:pt x="118188" y="636136"/>
                  </a:lnTo>
                  <a:lnTo>
                    <a:pt x="118188" y="668673"/>
                  </a:lnTo>
                  <a:cubicBezTo>
                    <a:pt x="118188" y="872527"/>
                    <a:pt x="298859" y="1037157"/>
                    <a:pt x="519800" y="1037157"/>
                  </a:cubicBezTo>
                  <a:lnTo>
                    <a:pt x="1117894" y="1037157"/>
                  </a:lnTo>
                  <a:lnTo>
                    <a:pt x="1117894" y="848200"/>
                  </a:lnTo>
                  <a:lnTo>
                    <a:pt x="519115" y="848219"/>
                  </a:lnTo>
                  <a:close/>
                </a:path>
              </a:pathLst>
            </a:custGeom>
            <a:solidFill>
              <a:srgbClr val="96CD32"/>
            </a:solidFill>
            <a:ln w="19050" cap="flat">
              <a:noFill/>
              <a:prstDash val="solid"/>
              <a:round/>
            </a:ln>
          </p:spPr>
          <p:txBody>
            <a:bodyPr rtlCol="0" anchor="ctr"/>
            <a:lstStyle/>
            <a:p>
              <a:endParaRPr lang="fr-FR"/>
            </a:p>
          </p:txBody>
        </p:sp>
        <p:sp>
          <p:nvSpPr>
            <p:cNvPr id="18" name="Forme libre : forme 17">
              <a:extLst>
                <a:ext uri="{FF2B5EF4-FFF2-40B4-BE49-F238E27FC236}">
                  <a16:creationId xmlns:a16="http://schemas.microsoft.com/office/drawing/2014/main" id="{140C30BB-7156-4C7C-9EA1-A28421DBB5B2}"/>
                </a:ext>
              </a:extLst>
            </p:cNvPr>
            <p:cNvSpPr/>
            <p:nvPr/>
          </p:nvSpPr>
          <p:spPr>
            <a:xfrm>
              <a:off x="3231832" y="7185063"/>
              <a:ext cx="5132298" cy="1037139"/>
            </a:xfrm>
            <a:custGeom>
              <a:avLst/>
              <a:gdLst>
                <a:gd name="connsiteX0" fmla="*/ 4143956 w 5132298"/>
                <a:gd name="connsiteY0" fmla="*/ 78849 h 1037139"/>
                <a:gd name="connsiteX1" fmla="*/ 4143651 w 5132298"/>
                <a:gd name="connsiteY1" fmla="*/ 36939 h 1037139"/>
                <a:gd name="connsiteX2" fmla="*/ 4110447 w 5132298"/>
                <a:gd name="connsiteY2" fmla="*/ 78 h 1037139"/>
                <a:gd name="connsiteX3" fmla="*/ 3970639 w 5132298"/>
                <a:gd name="connsiteY3" fmla="*/ 78 h 1037139"/>
                <a:gd name="connsiteX4" fmla="*/ 3937435 w 5132298"/>
                <a:gd name="connsiteY4" fmla="*/ 36939 h 1037139"/>
                <a:gd name="connsiteX5" fmla="*/ 3937435 w 5132298"/>
                <a:gd name="connsiteY5" fmla="*/ 78849 h 1037139"/>
                <a:gd name="connsiteX6" fmla="*/ 3937454 w 5132298"/>
                <a:gd name="connsiteY6" fmla="*/ 78849 h 1037139"/>
                <a:gd name="connsiteX7" fmla="*/ 3937759 w 5132298"/>
                <a:gd name="connsiteY7" fmla="*/ 152249 h 1037139"/>
                <a:gd name="connsiteX8" fmla="*/ 3970963 w 5132298"/>
                <a:gd name="connsiteY8" fmla="*/ 189111 h 1037139"/>
                <a:gd name="connsiteX9" fmla="*/ 4110771 w 5132298"/>
                <a:gd name="connsiteY9" fmla="*/ 189111 h 1037139"/>
                <a:gd name="connsiteX10" fmla="*/ 4143975 w 5132298"/>
                <a:gd name="connsiteY10" fmla="*/ 152249 h 1037139"/>
                <a:gd name="connsiteX11" fmla="*/ 4143975 w 5132298"/>
                <a:gd name="connsiteY11" fmla="*/ 78849 h 1037139"/>
                <a:gd name="connsiteX12" fmla="*/ 4143956 w 5132298"/>
                <a:gd name="connsiteY12" fmla="*/ 78849 h 1037139"/>
                <a:gd name="connsiteX13" fmla="*/ 4143956 w 5132298"/>
                <a:gd name="connsiteY13" fmla="*/ 653397 h 1037139"/>
                <a:gd name="connsiteX14" fmla="*/ 4143651 w 5132298"/>
                <a:gd name="connsiteY14" fmla="*/ 306706 h 1037139"/>
                <a:gd name="connsiteX15" fmla="*/ 4110447 w 5132298"/>
                <a:gd name="connsiteY15" fmla="*/ 269845 h 1037139"/>
                <a:gd name="connsiteX16" fmla="*/ 3970639 w 5132298"/>
                <a:gd name="connsiteY16" fmla="*/ 269845 h 1037139"/>
                <a:gd name="connsiteX17" fmla="*/ 3937435 w 5132298"/>
                <a:gd name="connsiteY17" fmla="*/ 306706 h 1037139"/>
                <a:gd name="connsiteX18" fmla="*/ 3937435 w 5132298"/>
                <a:gd name="connsiteY18" fmla="*/ 653397 h 1037139"/>
                <a:gd name="connsiteX19" fmla="*/ 3937454 w 5132298"/>
                <a:gd name="connsiteY19" fmla="*/ 653397 h 1037139"/>
                <a:gd name="connsiteX20" fmla="*/ 3937759 w 5132298"/>
                <a:gd name="connsiteY20" fmla="*/ 1000069 h 1037139"/>
                <a:gd name="connsiteX21" fmla="*/ 3970963 w 5132298"/>
                <a:gd name="connsiteY21" fmla="*/ 1036931 h 1037139"/>
                <a:gd name="connsiteX22" fmla="*/ 4110771 w 5132298"/>
                <a:gd name="connsiteY22" fmla="*/ 1036931 h 1037139"/>
                <a:gd name="connsiteX23" fmla="*/ 4143975 w 5132298"/>
                <a:gd name="connsiteY23" fmla="*/ 1000069 h 1037139"/>
                <a:gd name="connsiteX24" fmla="*/ 4143975 w 5132298"/>
                <a:gd name="connsiteY24" fmla="*/ 653397 h 1037139"/>
                <a:gd name="connsiteX25" fmla="*/ 4143956 w 5132298"/>
                <a:gd name="connsiteY25" fmla="*/ 653397 h 1037139"/>
                <a:gd name="connsiteX26" fmla="*/ 3441430 w 5132298"/>
                <a:gd name="connsiteY26" fmla="*/ 78 h 1037139"/>
                <a:gd name="connsiteX27" fmla="*/ 2991355 w 5132298"/>
                <a:gd name="connsiteY27" fmla="*/ 78 h 1037139"/>
                <a:gd name="connsiteX28" fmla="*/ 2958131 w 5132298"/>
                <a:gd name="connsiteY28" fmla="*/ 37035 h 1037139"/>
                <a:gd name="connsiteX29" fmla="*/ 2958131 w 5132298"/>
                <a:gd name="connsiteY29" fmla="*/ 646958 h 1037139"/>
                <a:gd name="connsiteX30" fmla="*/ 2991297 w 5132298"/>
                <a:gd name="connsiteY30" fmla="*/ 683858 h 1037139"/>
                <a:gd name="connsiteX31" fmla="*/ 3131391 w 5132298"/>
                <a:gd name="connsiteY31" fmla="*/ 683858 h 1037139"/>
                <a:gd name="connsiteX32" fmla="*/ 3164595 w 5132298"/>
                <a:gd name="connsiteY32" fmla="*/ 646958 h 1037139"/>
                <a:gd name="connsiteX33" fmla="*/ 3164786 w 5132298"/>
                <a:gd name="connsiteY33" fmla="*/ 189015 h 1037139"/>
                <a:gd name="connsiteX34" fmla="*/ 3418284 w 5132298"/>
                <a:gd name="connsiteY34" fmla="*/ 189111 h 1037139"/>
                <a:gd name="connsiteX35" fmla="*/ 3612499 w 5132298"/>
                <a:gd name="connsiteY35" fmla="*/ 369762 h 1037139"/>
                <a:gd name="connsiteX36" fmla="*/ 3612499 w 5132298"/>
                <a:gd name="connsiteY36" fmla="*/ 702794 h 1037139"/>
                <a:gd name="connsiteX37" fmla="*/ 3418284 w 5132298"/>
                <a:gd name="connsiteY37" fmla="*/ 847822 h 1037139"/>
                <a:gd name="connsiteX38" fmla="*/ 2958131 w 5132298"/>
                <a:gd name="connsiteY38" fmla="*/ 848298 h 1037139"/>
                <a:gd name="connsiteX39" fmla="*/ 2958131 w 5132298"/>
                <a:gd name="connsiteY39" fmla="*/ 1037217 h 1037139"/>
                <a:gd name="connsiteX40" fmla="*/ 3418284 w 5132298"/>
                <a:gd name="connsiteY40" fmla="*/ 1036931 h 1037139"/>
                <a:gd name="connsiteX41" fmla="*/ 3818982 w 5132298"/>
                <a:gd name="connsiteY41" fmla="*/ 702794 h 1037139"/>
                <a:gd name="connsiteX42" fmla="*/ 3818982 w 5132298"/>
                <a:gd name="connsiteY42" fmla="*/ 367590 h 1037139"/>
                <a:gd name="connsiteX43" fmla="*/ 3441430 w 5132298"/>
                <a:gd name="connsiteY43" fmla="*/ 78 h 1037139"/>
                <a:gd name="connsiteX44" fmla="*/ 5132651 w 5132298"/>
                <a:gd name="connsiteY44" fmla="*/ 679820 h 1037139"/>
                <a:gd name="connsiteX45" fmla="*/ 5131660 w 5132298"/>
                <a:gd name="connsiteY45" fmla="*/ 650425 h 1037139"/>
                <a:gd name="connsiteX46" fmla="*/ 4877591 w 5132298"/>
                <a:gd name="connsiteY46" fmla="*/ 447943 h 1037139"/>
                <a:gd name="connsiteX47" fmla="*/ 4567171 w 5132298"/>
                <a:gd name="connsiteY47" fmla="*/ 447943 h 1037139"/>
                <a:gd name="connsiteX48" fmla="*/ 4559208 w 5132298"/>
                <a:gd name="connsiteY48" fmla="*/ 447924 h 1037139"/>
                <a:gd name="connsiteX49" fmla="*/ 4469063 w 5132298"/>
                <a:gd name="connsiteY49" fmla="*/ 349759 h 1037139"/>
                <a:gd name="connsiteX50" fmla="*/ 4469368 w 5132298"/>
                <a:gd name="connsiteY50" fmla="*/ 279312 h 1037139"/>
                <a:gd name="connsiteX51" fmla="*/ 4567533 w 5132298"/>
                <a:gd name="connsiteY51" fmla="*/ 189187 h 1037139"/>
                <a:gd name="connsiteX52" fmla="*/ 4690043 w 5132298"/>
                <a:gd name="connsiteY52" fmla="*/ 189187 h 1037139"/>
                <a:gd name="connsiteX53" fmla="*/ 4691243 w 5132298"/>
                <a:gd name="connsiteY53" fmla="*/ 189225 h 1037139"/>
                <a:gd name="connsiteX54" fmla="*/ 5000825 w 5132298"/>
                <a:gd name="connsiteY54" fmla="*/ 189225 h 1037139"/>
                <a:gd name="connsiteX55" fmla="*/ 5035706 w 5132298"/>
                <a:gd name="connsiteY55" fmla="*/ 166270 h 1037139"/>
                <a:gd name="connsiteX56" fmla="*/ 5037687 w 5132298"/>
                <a:gd name="connsiteY56" fmla="*/ 156021 h 1037139"/>
                <a:gd name="connsiteX57" fmla="*/ 5037687 w 5132298"/>
                <a:gd name="connsiteY57" fmla="*/ 33282 h 1037139"/>
                <a:gd name="connsiteX58" fmla="*/ 5000825 w 5132298"/>
                <a:gd name="connsiteY58" fmla="*/ 116 h 1037139"/>
                <a:gd name="connsiteX59" fmla="*/ 4517869 w 5132298"/>
                <a:gd name="connsiteY59" fmla="*/ 173 h 1037139"/>
                <a:gd name="connsiteX60" fmla="*/ 4262409 w 5132298"/>
                <a:gd name="connsiteY60" fmla="*/ 235555 h 1037139"/>
                <a:gd name="connsiteX61" fmla="*/ 4262428 w 5132298"/>
                <a:gd name="connsiteY61" fmla="*/ 382392 h 1037139"/>
                <a:gd name="connsiteX62" fmla="*/ 4497886 w 5132298"/>
                <a:gd name="connsiteY62" fmla="*/ 636214 h 1037139"/>
                <a:gd name="connsiteX63" fmla="*/ 4836309 w 5132298"/>
                <a:gd name="connsiteY63" fmla="*/ 636214 h 1037139"/>
                <a:gd name="connsiteX64" fmla="*/ 4925977 w 5132298"/>
                <a:gd name="connsiteY64" fmla="*/ 734398 h 1037139"/>
                <a:gd name="connsiteX65" fmla="*/ 4925977 w 5132298"/>
                <a:gd name="connsiteY65" fmla="*/ 757944 h 1037139"/>
                <a:gd name="connsiteX66" fmla="*/ 4828289 w 5132298"/>
                <a:gd name="connsiteY66" fmla="*/ 848050 h 1037139"/>
                <a:gd name="connsiteX67" fmla="*/ 4299290 w 5132298"/>
                <a:gd name="connsiteY67" fmla="*/ 848050 h 1037139"/>
                <a:gd name="connsiteX68" fmla="*/ 4264447 w 5132298"/>
                <a:gd name="connsiteY68" fmla="*/ 870872 h 1037139"/>
                <a:gd name="connsiteX69" fmla="*/ 4262390 w 5132298"/>
                <a:gd name="connsiteY69" fmla="*/ 881216 h 1037139"/>
                <a:gd name="connsiteX70" fmla="*/ 4262390 w 5132298"/>
                <a:gd name="connsiteY70" fmla="*/ 1003955 h 1037139"/>
                <a:gd name="connsiteX71" fmla="*/ 4299290 w 5132298"/>
                <a:gd name="connsiteY71" fmla="*/ 1037160 h 1037139"/>
                <a:gd name="connsiteX72" fmla="*/ 4732296 w 5132298"/>
                <a:gd name="connsiteY72" fmla="*/ 1037160 h 1037139"/>
                <a:gd name="connsiteX73" fmla="*/ 4879172 w 5132298"/>
                <a:gd name="connsiteY73" fmla="*/ 1037083 h 1037139"/>
                <a:gd name="connsiteX74" fmla="*/ 5132651 w 5132298"/>
                <a:gd name="connsiteY74" fmla="*/ 801587 h 1037139"/>
                <a:gd name="connsiteX75" fmla="*/ 5132651 w 5132298"/>
                <a:gd name="connsiteY75" fmla="*/ 679820 h 1037139"/>
                <a:gd name="connsiteX76" fmla="*/ 280863 w 5132298"/>
                <a:gd name="connsiteY76" fmla="*/ 189111 h 1037139"/>
                <a:gd name="connsiteX77" fmla="*/ 825046 w 5132298"/>
                <a:gd name="connsiteY77" fmla="*/ 189111 h 1037139"/>
                <a:gd name="connsiteX78" fmla="*/ 861203 w 5132298"/>
                <a:gd name="connsiteY78" fmla="*/ 156573 h 1037139"/>
                <a:gd name="connsiteX79" fmla="*/ 861203 w 5132298"/>
                <a:gd name="connsiteY79" fmla="*/ 32729 h 1037139"/>
                <a:gd name="connsiteX80" fmla="*/ 825046 w 5132298"/>
                <a:gd name="connsiteY80" fmla="*/ 78 h 1037139"/>
                <a:gd name="connsiteX81" fmla="*/ 277073 w 5132298"/>
                <a:gd name="connsiteY81" fmla="*/ 78 h 1037139"/>
                <a:gd name="connsiteX82" fmla="*/ 352 w 5132298"/>
                <a:gd name="connsiteY82" fmla="*/ 255005 h 1037139"/>
                <a:gd name="connsiteX83" fmla="*/ 352 w 5132298"/>
                <a:gd name="connsiteY83" fmla="*/ 782309 h 1037139"/>
                <a:gd name="connsiteX84" fmla="*/ 277073 w 5132298"/>
                <a:gd name="connsiteY84" fmla="*/ 1037217 h 1037139"/>
                <a:gd name="connsiteX85" fmla="*/ 825046 w 5132298"/>
                <a:gd name="connsiteY85" fmla="*/ 1037217 h 1037139"/>
                <a:gd name="connsiteX86" fmla="*/ 861203 w 5132298"/>
                <a:gd name="connsiteY86" fmla="*/ 1004660 h 1037139"/>
                <a:gd name="connsiteX87" fmla="*/ 861203 w 5132298"/>
                <a:gd name="connsiteY87" fmla="*/ 880816 h 1037139"/>
                <a:gd name="connsiteX88" fmla="*/ 825046 w 5132298"/>
                <a:gd name="connsiteY88" fmla="*/ 848298 h 1037139"/>
                <a:gd name="connsiteX89" fmla="*/ 280863 w 5132298"/>
                <a:gd name="connsiteY89" fmla="*/ 848298 h 1037139"/>
                <a:gd name="connsiteX90" fmla="*/ 207006 w 5132298"/>
                <a:gd name="connsiteY90" fmla="*/ 779051 h 1037139"/>
                <a:gd name="connsiteX91" fmla="*/ 207006 w 5132298"/>
                <a:gd name="connsiteY91" fmla="*/ 634347 h 1037139"/>
                <a:gd name="connsiteX92" fmla="*/ 532457 w 5132298"/>
                <a:gd name="connsiteY92" fmla="*/ 634347 h 1037139"/>
                <a:gd name="connsiteX93" fmla="*/ 568595 w 5132298"/>
                <a:gd name="connsiteY93" fmla="*/ 601772 h 1037139"/>
                <a:gd name="connsiteX94" fmla="*/ 568595 w 5132298"/>
                <a:gd name="connsiteY94" fmla="*/ 480557 h 1037139"/>
                <a:gd name="connsiteX95" fmla="*/ 532457 w 5132298"/>
                <a:gd name="connsiteY95" fmla="*/ 447943 h 1037139"/>
                <a:gd name="connsiteX96" fmla="*/ 207006 w 5132298"/>
                <a:gd name="connsiteY96" fmla="*/ 447943 h 1037139"/>
                <a:gd name="connsiteX97" fmla="*/ 207006 w 5132298"/>
                <a:gd name="connsiteY97" fmla="*/ 258395 h 1037139"/>
                <a:gd name="connsiteX98" fmla="*/ 280863 w 5132298"/>
                <a:gd name="connsiteY98" fmla="*/ 189111 h 1037139"/>
                <a:gd name="connsiteX99" fmla="*/ 1186405 w 5132298"/>
                <a:gd name="connsiteY99" fmla="*/ 189130 h 1037139"/>
                <a:gd name="connsiteX100" fmla="*/ 1186405 w 5132298"/>
                <a:gd name="connsiteY100" fmla="*/ 1000336 h 1037139"/>
                <a:gd name="connsiteX101" fmla="*/ 1153144 w 5132298"/>
                <a:gd name="connsiteY101" fmla="*/ 1037198 h 1037139"/>
                <a:gd name="connsiteX102" fmla="*/ 1012879 w 5132298"/>
                <a:gd name="connsiteY102" fmla="*/ 1037198 h 1037139"/>
                <a:gd name="connsiteX103" fmla="*/ 979656 w 5132298"/>
                <a:gd name="connsiteY103" fmla="*/ 1000336 h 1037139"/>
                <a:gd name="connsiteX104" fmla="*/ 979656 w 5132298"/>
                <a:gd name="connsiteY104" fmla="*/ 37035 h 1037139"/>
                <a:gd name="connsiteX105" fmla="*/ 1012879 w 5132298"/>
                <a:gd name="connsiteY105" fmla="*/ 116 h 1037139"/>
                <a:gd name="connsiteX106" fmla="*/ 1439846 w 5132298"/>
                <a:gd name="connsiteY106" fmla="*/ 116 h 1037139"/>
                <a:gd name="connsiteX107" fmla="*/ 1840506 w 5132298"/>
                <a:gd name="connsiteY107" fmla="*/ 369838 h 1037139"/>
                <a:gd name="connsiteX108" fmla="*/ 1840506 w 5132298"/>
                <a:gd name="connsiteY108" fmla="*/ 1004032 h 1037139"/>
                <a:gd name="connsiteX109" fmla="*/ 1803625 w 5132298"/>
                <a:gd name="connsiteY109" fmla="*/ 1037198 h 1037139"/>
                <a:gd name="connsiteX110" fmla="*/ 1670885 w 5132298"/>
                <a:gd name="connsiteY110" fmla="*/ 1037198 h 1037139"/>
                <a:gd name="connsiteX111" fmla="*/ 1634023 w 5132298"/>
                <a:gd name="connsiteY111" fmla="*/ 1004032 h 1037139"/>
                <a:gd name="connsiteX112" fmla="*/ 1634023 w 5132298"/>
                <a:gd name="connsiteY112" fmla="*/ 369838 h 1037139"/>
                <a:gd name="connsiteX113" fmla="*/ 1439846 w 5132298"/>
                <a:gd name="connsiteY113" fmla="*/ 189225 h 1037139"/>
                <a:gd name="connsiteX114" fmla="*/ 1186405 w 5132298"/>
                <a:gd name="connsiteY114" fmla="*/ 189130 h 103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132298" h="1037139">
                  <a:moveTo>
                    <a:pt x="4143956" y="78849"/>
                  </a:moveTo>
                  <a:lnTo>
                    <a:pt x="4143651" y="36939"/>
                  </a:lnTo>
                  <a:cubicBezTo>
                    <a:pt x="4143651" y="16613"/>
                    <a:pt x="4128754" y="78"/>
                    <a:pt x="4110447" y="78"/>
                  </a:cubicBezTo>
                  <a:lnTo>
                    <a:pt x="3970639" y="78"/>
                  </a:lnTo>
                  <a:cubicBezTo>
                    <a:pt x="3952351" y="78"/>
                    <a:pt x="3937435" y="16613"/>
                    <a:pt x="3937435" y="36939"/>
                  </a:cubicBezTo>
                  <a:lnTo>
                    <a:pt x="3937435" y="78849"/>
                  </a:lnTo>
                  <a:lnTo>
                    <a:pt x="3937454" y="78849"/>
                  </a:lnTo>
                  <a:lnTo>
                    <a:pt x="3937759" y="152249"/>
                  </a:lnTo>
                  <a:cubicBezTo>
                    <a:pt x="3937759" y="172575"/>
                    <a:pt x="3952637" y="189111"/>
                    <a:pt x="3970963" y="189111"/>
                  </a:cubicBezTo>
                  <a:lnTo>
                    <a:pt x="4110771" y="189111"/>
                  </a:lnTo>
                  <a:cubicBezTo>
                    <a:pt x="4129059" y="189111"/>
                    <a:pt x="4143975" y="172575"/>
                    <a:pt x="4143975" y="152249"/>
                  </a:cubicBezTo>
                  <a:lnTo>
                    <a:pt x="4143975" y="78849"/>
                  </a:lnTo>
                  <a:lnTo>
                    <a:pt x="4143956" y="78849"/>
                  </a:lnTo>
                  <a:close/>
                  <a:moveTo>
                    <a:pt x="4143956" y="653397"/>
                  </a:moveTo>
                  <a:lnTo>
                    <a:pt x="4143651" y="306706"/>
                  </a:lnTo>
                  <a:cubicBezTo>
                    <a:pt x="4143651" y="286361"/>
                    <a:pt x="4128754" y="269845"/>
                    <a:pt x="4110447" y="269845"/>
                  </a:cubicBezTo>
                  <a:lnTo>
                    <a:pt x="3970639" y="269845"/>
                  </a:lnTo>
                  <a:cubicBezTo>
                    <a:pt x="3952351" y="269845"/>
                    <a:pt x="3937435" y="286361"/>
                    <a:pt x="3937435" y="306706"/>
                  </a:cubicBezTo>
                  <a:lnTo>
                    <a:pt x="3937435" y="653397"/>
                  </a:lnTo>
                  <a:lnTo>
                    <a:pt x="3937454" y="653397"/>
                  </a:lnTo>
                  <a:lnTo>
                    <a:pt x="3937759" y="1000069"/>
                  </a:lnTo>
                  <a:cubicBezTo>
                    <a:pt x="3937759" y="1020396"/>
                    <a:pt x="3952637" y="1036931"/>
                    <a:pt x="3970963" y="1036931"/>
                  </a:cubicBezTo>
                  <a:lnTo>
                    <a:pt x="4110771" y="1036931"/>
                  </a:lnTo>
                  <a:cubicBezTo>
                    <a:pt x="4129059" y="1036931"/>
                    <a:pt x="4143975" y="1020396"/>
                    <a:pt x="4143975" y="1000069"/>
                  </a:cubicBezTo>
                  <a:lnTo>
                    <a:pt x="4143975" y="653397"/>
                  </a:lnTo>
                  <a:lnTo>
                    <a:pt x="4143956" y="653397"/>
                  </a:lnTo>
                  <a:close/>
                  <a:moveTo>
                    <a:pt x="3441430" y="78"/>
                  </a:moveTo>
                  <a:lnTo>
                    <a:pt x="2991355" y="78"/>
                  </a:lnTo>
                  <a:cubicBezTo>
                    <a:pt x="2973029" y="78"/>
                    <a:pt x="2958131" y="16670"/>
                    <a:pt x="2958131" y="37035"/>
                  </a:cubicBezTo>
                  <a:lnTo>
                    <a:pt x="2958131" y="646958"/>
                  </a:lnTo>
                  <a:cubicBezTo>
                    <a:pt x="2958131" y="667323"/>
                    <a:pt x="2973009" y="683858"/>
                    <a:pt x="2991297" y="683858"/>
                  </a:cubicBezTo>
                  <a:lnTo>
                    <a:pt x="3131391" y="683858"/>
                  </a:lnTo>
                  <a:cubicBezTo>
                    <a:pt x="3149717" y="683858"/>
                    <a:pt x="3164595" y="667323"/>
                    <a:pt x="3164595" y="646958"/>
                  </a:cubicBezTo>
                  <a:lnTo>
                    <a:pt x="3164786" y="189015"/>
                  </a:lnTo>
                  <a:lnTo>
                    <a:pt x="3418284" y="189111"/>
                  </a:lnTo>
                  <a:cubicBezTo>
                    <a:pt x="3525383" y="189111"/>
                    <a:pt x="3612499" y="270149"/>
                    <a:pt x="3612499" y="369762"/>
                  </a:cubicBezTo>
                  <a:lnTo>
                    <a:pt x="3612499" y="702794"/>
                  </a:lnTo>
                  <a:cubicBezTo>
                    <a:pt x="3612499" y="802368"/>
                    <a:pt x="3525383" y="847822"/>
                    <a:pt x="3418284" y="847822"/>
                  </a:cubicBezTo>
                  <a:lnTo>
                    <a:pt x="2958131" y="848298"/>
                  </a:lnTo>
                  <a:lnTo>
                    <a:pt x="2958131" y="1037217"/>
                  </a:lnTo>
                  <a:lnTo>
                    <a:pt x="3418284" y="1036931"/>
                  </a:lnTo>
                  <a:cubicBezTo>
                    <a:pt x="3639226" y="1036931"/>
                    <a:pt x="3818982" y="906648"/>
                    <a:pt x="3818982" y="702794"/>
                  </a:cubicBezTo>
                  <a:lnTo>
                    <a:pt x="3818982" y="367590"/>
                  </a:lnTo>
                  <a:cubicBezTo>
                    <a:pt x="3818982" y="171985"/>
                    <a:pt x="3654866" y="78"/>
                    <a:pt x="3441430" y="78"/>
                  </a:cubicBezTo>
                  <a:moveTo>
                    <a:pt x="5132651" y="679820"/>
                  </a:moveTo>
                  <a:cubicBezTo>
                    <a:pt x="5132651" y="670447"/>
                    <a:pt x="5132575" y="660846"/>
                    <a:pt x="5131660" y="650425"/>
                  </a:cubicBezTo>
                  <a:cubicBezTo>
                    <a:pt x="5121469" y="535230"/>
                    <a:pt x="5002749" y="447943"/>
                    <a:pt x="4877591" y="447943"/>
                  </a:cubicBezTo>
                  <a:lnTo>
                    <a:pt x="4567171" y="447943"/>
                  </a:lnTo>
                  <a:lnTo>
                    <a:pt x="4559208" y="447924"/>
                  </a:lnTo>
                  <a:cubicBezTo>
                    <a:pt x="4509487" y="447924"/>
                    <a:pt x="4469063" y="403861"/>
                    <a:pt x="4469063" y="349759"/>
                  </a:cubicBezTo>
                  <a:lnTo>
                    <a:pt x="4469368" y="279312"/>
                  </a:lnTo>
                  <a:cubicBezTo>
                    <a:pt x="4469368" y="229630"/>
                    <a:pt x="4513412" y="189187"/>
                    <a:pt x="4567533" y="189187"/>
                  </a:cubicBezTo>
                  <a:lnTo>
                    <a:pt x="4690043" y="189187"/>
                  </a:lnTo>
                  <a:lnTo>
                    <a:pt x="4691243" y="189225"/>
                  </a:lnTo>
                  <a:lnTo>
                    <a:pt x="5000825" y="189225"/>
                  </a:lnTo>
                  <a:cubicBezTo>
                    <a:pt x="5016656" y="189225"/>
                    <a:pt x="5030676" y="180005"/>
                    <a:pt x="5035706" y="166270"/>
                  </a:cubicBezTo>
                  <a:cubicBezTo>
                    <a:pt x="5037039" y="162612"/>
                    <a:pt x="5037687" y="159259"/>
                    <a:pt x="5037687" y="156021"/>
                  </a:cubicBezTo>
                  <a:lnTo>
                    <a:pt x="5037687" y="33282"/>
                  </a:lnTo>
                  <a:cubicBezTo>
                    <a:pt x="5037687" y="14956"/>
                    <a:pt x="5021151" y="116"/>
                    <a:pt x="5000825" y="116"/>
                  </a:cubicBezTo>
                  <a:lnTo>
                    <a:pt x="4517869" y="173"/>
                  </a:lnTo>
                  <a:cubicBezTo>
                    <a:pt x="4377928" y="173"/>
                    <a:pt x="4262409" y="105805"/>
                    <a:pt x="4262409" y="235555"/>
                  </a:cubicBezTo>
                  <a:lnTo>
                    <a:pt x="4262428" y="382392"/>
                  </a:lnTo>
                  <a:cubicBezTo>
                    <a:pt x="4262428" y="522352"/>
                    <a:pt x="4368041" y="636214"/>
                    <a:pt x="4497886" y="636214"/>
                  </a:cubicBezTo>
                  <a:lnTo>
                    <a:pt x="4836309" y="636214"/>
                  </a:lnTo>
                  <a:cubicBezTo>
                    <a:pt x="4885992" y="636214"/>
                    <a:pt x="4925977" y="680258"/>
                    <a:pt x="4925977" y="734398"/>
                  </a:cubicBezTo>
                  <a:lnTo>
                    <a:pt x="4925977" y="757944"/>
                  </a:lnTo>
                  <a:cubicBezTo>
                    <a:pt x="4925977" y="807645"/>
                    <a:pt x="4882410" y="848050"/>
                    <a:pt x="4828289" y="848050"/>
                  </a:cubicBezTo>
                  <a:lnTo>
                    <a:pt x="4299290" y="848050"/>
                  </a:lnTo>
                  <a:cubicBezTo>
                    <a:pt x="4283440" y="848050"/>
                    <a:pt x="4269419" y="857213"/>
                    <a:pt x="4264447" y="870872"/>
                  </a:cubicBezTo>
                  <a:cubicBezTo>
                    <a:pt x="4263057" y="874606"/>
                    <a:pt x="4262390" y="877997"/>
                    <a:pt x="4262390" y="881216"/>
                  </a:cubicBezTo>
                  <a:lnTo>
                    <a:pt x="4262390" y="1003955"/>
                  </a:lnTo>
                  <a:cubicBezTo>
                    <a:pt x="4262390" y="1022262"/>
                    <a:pt x="4278944" y="1037160"/>
                    <a:pt x="4299290" y="1037160"/>
                  </a:cubicBezTo>
                  <a:lnTo>
                    <a:pt x="4732296" y="1037160"/>
                  </a:lnTo>
                  <a:lnTo>
                    <a:pt x="4879172" y="1037083"/>
                  </a:lnTo>
                  <a:cubicBezTo>
                    <a:pt x="5019075" y="1037083"/>
                    <a:pt x="5132651" y="931470"/>
                    <a:pt x="5132651" y="801587"/>
                  </a:cubicBezTo>
                  <a:lnTo>
                    <a:pt x="5132651" y="679820"/>
                  </a:lnTo>
                  <a:close/>
                  <a:moveTo>
                    <a:pt x="280863" y="189111"/>
                  </a:moveTo>
                  <a:lnTo>
                    <a:pt x="825046" y="189111"/>
                  </a:lnTo>
                  <a:cubicBezTo>
                    <a:pt x="844972" y="189111"/>
                    <a:pt x="861203" y="174518"/>
                    <a:pt x="861203" y="156573"/>
                  </a:cubicBezTo>
                  <a:lnTo>
                    <a:pt x="861203" y="32729"/>
                  </a:lnTo>
                  <a:cubicBezTo>
                    <a:pt x="861203" y="14746"/>
                    <a:pt x="845734" y="78"/>
                    <a:pt x="825046" y="78"/>
                  </a:cubicBezTo>
                  <a:lnTo>
                    <a:pt x="277073" y="78"/>
                  </a:lnTo>
                  <a:cubicBezTo>
                    <a:pt x="124501" y="78"/>
                    <a:pt x="352" y="114301"/>
                    <a:pt x="352" y="255005"/>
                  </a:cubicBezTo>
                  <a:lnTo>
                    <a:pt x="352" y="782309"/>
                  </a:lnTo>
                  <a:cubicBezTo>
                    <a:pt x="352" y="922955"/>
                    <a:pt x="124501" y="1037217"/>
                    <a:pt x="277073" y="1037217"/>
                  </a:cubicBezTo>
                  <a:lnTo>
                    <a:pt x="825046" y="1037217"/>
                  </a:lnTo>
                  <a:cubicBezTo>
                    <a:pt x="844972" y="1037217"/>
                    <a:pt x="861203" y="1022605"/>
                    <a:pt x="861203" y="1004660"/>
                  </a:cubicBezTo>
                  <a:lnTo>
                    <a:pt x="861203" y="880816"/>
                  </a:lnTo>
                  <a:cubicBezTo>
                    <a:pt x="861203" y="862871"/>
                    <a:pt x="844972" y="848298"/>
                    <a:pt x="825046" y="848298"/>
                  </a:cubicBezTo>
                  <a:lnTo>
                    <a:pt x="280863" y="848298"/>
                  </a:lnTo>
                  <a:cubicBezTo>
                    <a:pt x="240839" y="848298"/>
                    <a:pt x="207006" y="816580"/>
                    <a:pt x="207006" y="779051"/>
                  </a:cubicBezTo>
                  <a:lnTo>
                    <a:pt x="207006" y="634347"/>
                  </a:lnTo>
                  <a:lnTo>
                    <a:pt x="532457" y="634347"/>
                  </a:lnTo>
                  <a:cubicBezTo>
                    <a:pt x="552383" y="634347"/>
                    <a:pt x="568595" y="619717"/>
                    <a:pt x="568595" y="601772"/>
                  </a:cubicBezTo>
                  <a:lnTo>
                    <a:pt x="568595" y="480557"/>
                  </a:lnTo>
                  <a:cubicBezTo>
                    <a:pt x="568595" y="462573"/>
                    <a:pt x="552383" y="447943"/>
                    <a:pt x="532457" y="447943"/>
                  </a:cubicBezTo>
                  <a:lnTo>
                    <a:pt x="207006" y="447943"/>
                  </a:lnTo>
                  <a:lnTo>
                    <a:pt x="207006" y="258395"/>
                  </a:lnTo>
                  <a:cubicBezTo>
                    <a:pt x="207006" y="220829"/>
                    <a:pt x="240839" y="189111"/>
                    <a:pt x="280863" y="189111"/>
                  </a:cubicBezTo>
                  <a:moveTo>
                    <a:pt x="1186405" y="189130"/>
                  </a:moveTo>
                  <a:lnTo>
                    <a:pt x="1186405" y="1000336"/>
                  </a:lnTo>
                  <a:cubicBezTo>
                    <a:pt x="1186405" y="1020662"/>
                    <a:pt x="1171470" y="1037198"/>
                    <a:pt x="1153144" y="1037198"/>
                  </a:cubicBezTo>
                  <a:lnTo>
                    <a:pt x="1012879" y="1037198"/>
                  </a:lnTo>
                  <a:cubicBezTo>
                    <a:pt x="994553" y="1037198"/>
                    <a:pt x="979656" y="1020662"/>
                    <a:pt x="979656" y="1000336"/>
                  </a:cubicBezTo>
                  <a:lnTo>
                    <a:pt x="979656" y="37035"/>
                  </a:lnTo>
                  <a:cubicBezTo>
                    <a:pt x="979656" y="16670"/>
                    <a:pt x="994553" y="116"/>
                    <a:pt x="1012879" y="116"/>
                  </a:cubicBezTo>
                  <a:lnTo>
                    <a:pt x="1439846" y="116"/>
                  </a:lnTo>
                  <a:cubicBezTo>
                    <a:pt x="1660769" y="116"/>
                    <a:pt x="1840506" y="165946"/>
                    <a:pt x="1840506" y="369838"/>
                  </a:cubicBezTo>
                  <a:lnTo>
                    <a:pt x="1840506" y="1004032"/>
                  </a:lnTo>
                  <a:cubicBezTo>
                    <a:pt x="1840506" y="1022339"/>
                    <a:pt x="1823971" y="1037198"/>
                    <a:pt x="1803625" y="1037198"/>
                  </a:cubicBezTo>
                  <a:lnTo>
                    <a:pt x="1670885" y="1037198"/>
                  </a:lnTo>
                  <a:cubicBezTo>
                    <a:pt x="1650559" y="1037198"/>
                    <a:pt x="1634023" y="1022339"/>
                    <a:pt x="1634023" y="1004032"/>
                  </a:cubicBezTo>
                  <a:lnTo>
                    <a:pt x="1634023" y="369838"/>
                  </a:lnTo>
                  <a:cubicBezTo>
                    <a:pt x="1634023" y="270264"/>
                    <a:pt x="1546926" y="189225"/>
                    <a:pt x="1439846" y="189225"/>
                  </a:cubicBezTo>
                  <a:lnTo>
                    <a:pt x="1186405" y="189130"/>
                  </a:lnTo>
                  <a:close/>
                </a:path>
              </a:pathLst>
            </a:custGeom>
            <a:solidFill>
              <a:schemeClr val="bg1"/>
            </a:solidFill>
            <a:ln w="19050" cap="flat">
              <a:noFill/>
              <a:prstDash val="solid"/>
              <a:round/>
            </a:ln>
          </p:spPr>
          <p:txBody>
            <a:bodyPr rtlCol="0" anchor="ctr"/>
            <a:lstStyle/>
            <a:p>
              <a:endParaRPr lang="fr-FR"/>
            </a:p>
          </p:txBody>
        </p:sp>
      </p:grpSp>
      <p:pic>
        <p:nvPicPr>
          <p:cNvPr id="21" name="Image 20">
            <a:extLst>
              <a:ext uri="{FF2B5EF4-FFF2-40B4-BE49-F238E27FC236}">
                <a16:creationId xmlns:a16="http://schemas.microsoft.com/office/drawing/2014/main" id="{A052832B-BE5B-409F-B4F5-8BF824EB93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973468"/>
            <a:ext cx="12192000" cy="4918512"/>
          </a:xfrm>
          <a:prstGeom prst="rect">
            <a:avLst/>
          </a:prstGeom>
        </p:spPr>
      </p:pic>
      <p:sp>
        <p:nvSpPr>
          <p:cNvPr id="22" name="Espace réservé du texte 27">
            <a:extLst>
              <a:ext uri="{FF2B5EF4-FFF2-40B4-BE49-F238E27FC236}">
                <a16:creationId xmlns:a16="http://schemas.microsoft.com/office/drawing/2014/main" id="{3468FDD1-723F-4D50-9059-33EBA0CD9153}"/>
              </a:ext>
            </a:extLst>
          </p:cNvPr>
          <p:cNvSpPr>
            <a:spLocks noGrp="1" noChangeAspect="1"/>
          </p:cNvSpPr>
          <p:nvPr>
            <p:ph type="body" sz="quarter" idx="26" hasCustomPrompt="1"/>
          </p:nvPr>
        </p:nvSpPr>
        <p:spPr>
          <a:xfrm>
            <a:off x="3111443" y="1819275"/>
            <a:ext cx="5969114" cy="3419475"/>
          </a:xfrm>
          <a:prstGeom prst="rect">
            <a:avLst/>
          </a:prstGeom>
          <a:noFill/>
        </p:spPr>
        <p:txBody>
          <a:bodyPr wrap="square" lIns="0" tIns="108000" anchor="ctr" anchorCtr="1">
            <a:noAutofit/>
          </a:bodyPr>
          <a:lstStyle>
            <a:lvl1pPr algn="ctr">
              <a:defRPr sz="2400">
                <a:solidFill>
                  <a:schemeClr val="bg1"/>
                </a:solidFill>
                <a:latin typeface="Enedis Medium" pitchFamily="50" charset="0"/>
              </a:defRPr>
            </a:lvl1pPr>
            <a:lvl2pPr marL="0" indent="0" algn="ctr">
              <a:buNone/>
              <a:defRPr sz="9600" b="0">
                <a:solidFill>
                  <a:schemeClr val="bg1"/>
                </a:solidFill>
                <a:latin typeface="Enedis Black" pitchFamily="50" charset="0"/>
              </a:defRPr>
            </a:lvl2pPr>
            <a:lvl3pPr algn="ctr">
              <a:defRPr/>
            </a:lvl3pPr>
            <a:lvl5pPr>
              <a:defRPr/>
            </a:lvl5pPr>
          </a:lstStyle>
          <a:p>
            <a:pPr lvl="0"/>
            <a:r>
              <a:rPr lang="fr-FR"/>
              <a:t>Lorem ipsum </a:t>
            </a:r>
          </a:p>
          <a:p>
            <a:pPr lvl="1"/>
            <a:r>
              <a:rPr lang="fr-FR"/>
              <a:t>38 %</a:t>
            </a:r>
          </a:p>
        </p:txBody>
      </p:sp>
    </p:spTree>
    <p:extLst>
      <p:ext uri="{BB962C8B-B14F-4D97-AF65-F5344CB8AC3E}">
        <p14:creationId xmlns:p14="http://schemas.microsoft.com/office/powerpoint/2010/main" val="4198920149"/>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447" y="453112"/>
            <a:ext cx="6778865" cy="484748"/>
          </a:xfrm>
          <a:prstGeom prst="rect">
            <a:avLst/>
          </a:prstGeom>
        </p:spPr>
        <p:txBody>
          <a:bodyPr vert="horz" wrap="square" lIns="0" tIns="0" rIns="0" bIns="0" rtlCol="0" anchor="t">
            <a:spAutoFit/>
          </a:bodyPr>
          <a:lstStyle/>
          <a:p>
            <a:r>
              <a:rPr lang="fr-FR"/>
              <a:t>Modifiez le style du titre</a:t>
            </a:r>
            <a:endParaRPr lang="en-US"/>
          </a:p>
        </p:txBody>
      </p:sp>
      <p:sp>
        <p:nvSpPr>
          <p:cNvPr id="3" name="Text Placeholder 2"/>
          <p:cNvSpPr>
            <a:spLocks noGrp="1"/>
          </p:cNvSpPr>
          <p:nvPr>
            <p:ph type="body" idx="1"/>
          </p:nvPr>
        </p:nvSpPr>
        <p:spPr>
          <a:xfrm>
            <a:off x="518848" y="2094966"/>
            <a:ext cx="10515600" cy="1066831"/>
          </a:xfrm>
          <a:prstGeom prst="rect">
            <a:avLst/>
          </a:prstGeom>
        </p:spPr>
        <p:txBody>
          <a:bodyPr vert="horz" lIns="0" tIns="0" rIns="0" bIns="0" rtlCol="0">
            <a:spAutoFit/>
          </a:bodyPr>
          <a:lstStyle/>
          <a:p>
            <a:pPr lvl="0"/>
            <a:r>
              <a:rPr lang="fr-FR" dirty="0"/>
              <a:t>Lorem</a:t>
            </a:r>
          </a:p>
          <a:p>
            <a:pPr lvl="1"/>
            <a:r>
              <a:rPr lang="fr-FR" dirty="0"/>
              <a:t>Lorem niveau</a:t>
            </a:r>
          </a:p>
          <a:p>
            <a:pPr lvl="2"/>
            <a:r>
              <a:rPr lang="fr-FR" dirty="0"/>
              <a:t>Lorem niveau</a:t>
            </a:r>
          </a:p>
          <a:p>
            <a:pPr lvl="3"/>
            <a:r>
              <a:rPr lang="fr-FR" dirty="0"/>
              <a:t>Lorem me niveau</a:t>
            </a:r>
          </a:p>
          <a:p>
            <a:pPr lvl="4"/>
            <a:r>
              <a:rPr lang="fr-FR" dirty="0" err="1"/>
              <a:t>Tation</a:t>
            </a:r>
            <a:r>
              <a:rPr lang="fr-FR" dirty="0"/>
              <a:t> </a:t>
            </a:r>
            <a:r>
              <a:rPr lang="fr-FR" dirty="0" err="1"/>
              <a:t>ullamcorper</a:t>
            </a:r>
            <a:endParaRPr lang="en-US" dirty="0"/>
          </a:p>
          <a:p>
            <a:pPr lvl="5"/>
            <a:r>
              <a:rPr lang="en-US" dirty="0"/>
              <a:t>Lorem</a:t>
            </a:r>
            <a:endParaRPr lang="fr-FR" dirty="0"/>
          </a:p>
        </p:txBody>
      </p:sp>
      <p:sp>
        <p:nvSpPr>
          <p:cNvPr id="4" name="Date Placeholder 3"/>
          <p:cNvSpPr>
            <a:spLocks noGrp="1"/>
          </p:cNvSpPr>
          <p:nvPr>
            <p:ph type="dt" sz="half" idx="2"/>
          </p:nvPr>
        </p:nvSpPr>
        <p:spPr>
          <a:xfrm>
            <a:off x="8112125" y="6514469"/>
            <a:ext cx="3067051" cy="154849"/>
          </a:xfrm>
          <a:prstGeom prst="rect">
            <a:avLst/>
          </a:prstGeom>
        </p:spPr>
        <p:txBody>
          <a:bodyPr vert="horz" lIns="0" tIns="0" rIns="0" bIns="0" rtlCol="0" anchor="ctr"/>
          <a:lstStyle>
            <a:lvl1pPr algn="r">
              <a:defRPr sz="750">
                <a:solidFill>
                  <a:schemeClr val="tx2"/>
                </a:solidFill>
                <a:latin typeface="Enedis Light" pitchFamily="50" charset="0"/>
              </a:defRPr>
            </a:lvl1pPr>
          </a:lstStyle>
          <a:p>
            <a:r>
              <a:rPr lang="fr-FR"/>
              <a:t>Document confidentiel - ne pas diffuser                          00 / 00 /2021</a:t>
            </a:r>
          </a:p>
        </p:txBody>
      </p:sp>
      <p:sp>
        <p:nvSpPr>
          <p:cNvPr id="5" name="Footer Placeholder 4"/>
          <p:cNvSpPr>
            <a:spLocks noGrp="1"/>
          </p:cNvSpPr>
          <p:nvPr>
            <p:ph type="ftr" sz="quarter" idx="3"/>
          </p:nvPr>
        </p:nvSpPr>
        <p:spPr>
          <a:xfrm>
            <a:off x="1626384" y="6469013"/>
            <a:ext cx="4812515" cy="226714"/>
          </a:xfrm>
          <a:prstGeom prst="rect">
            <a:avLst/>
          </a:prstGeom>
        </p:spPr>
        <p:txBody>
          <a:bodyPr vert="horz" lIns="0" tIns="0" rIns="0" bIns="0" rtlCol="0" anchor="ctr"/>
          <a:lstStyle>
            <a:lvl1pPr algn="l">
              <a:defRPr sz="1000" b="1">
                <a:solidFill>
                  <a:schemeClr val="tx2"/>
                </a:solidFill>
                <a:latin typeface="+mj-lt"/>
              </a:defRPr>
            </a:lvl1pPr>
          </a:lstStyle>
          <a:p>
            <a:r>
              <a:rPr lang="fr-FR"/>
              <a:t>Sujet du document</a:t>
            </a:r>
          </a:p>
        </p:txBody>
      </p:sp>
      <p:sp>
        <p:nvSpPr>
          <p:cNvPr id="6" name="Slide Number Placeholder 5"/>
          <p:cNvSpPr>
            <a:spLocks noGrp="1"/>
          </p:cNvSpPr>
          <p:nvPr>
            <p:ph type="sldNum" sz="quarter" idx="4"/>
          </p:nvPr>
        </p:nvSpPr>
        <p:spPr>
          <a:xfrm>
            <a:off x="11203781" y="6514718"/>
            <a:ext cx="465150" cy="154849"/>
          </a:xfrm>
          <a:prstGeom prst="rect">
            <a:avLst/>
          </a:prstGeom>
        </p:spPr>
        <p:txBody>
          <a:bodyPr vert="horz" lIns="0" tIns="0" rIns="0" bIns="0" rtlCol="0" anchor="ctr"/>
          <a:lstStyle>
            <a:lvl1pPr algn="r">
              <a:defRPr sz="750" b="1">
                <a:solidFill>
                  <a:schemeClr val="tx2"/>
                </a:solidFill>
                <a:latin typeface="+mj-lt"/>
              </a:defRPr>
            </a:lvl1pPr>
          </a:lstStyle>
          <a:p>
            <a:fld id="{6B54B0F7-55DD-40D6-B7F4-70B586885C0B}" type="slidenum">
              <a:rPr lang="fr-FR" smtClean="0"/>
              <a:pPr/>
              <a:t>‹N°›</a:t>
            </a:fld>
            <a:endParaRPr lang="fr-FR"/>
          </a:p>
        </p:txBody>
      </p:sp>
      <p:grpSp>
        <p:nvGrpSpPr>
          <p:cNvPr id="14" name="Groupe 13">
            <a:extLst>
              <a:ext uri="{FF2B5EF4-FFF2-40B4-BE49-F238E27FC236}">
                <a16:creationId xmlns:a16="http://schemas.microsoft.com/office/drawing/2014/main" id="{2A02097C-C2C2-4DA2-899D-77F82F856EDF}"/>
              </a:ext>
            </a:extLst>
          </p:cNvPr>
          <p:cNvGrpSpPr>
            <a:grpSpLocks noChangeAspect="1"/>
          </p:cNvGrpSpPr>
          <p:nvPr userDrawn="1"/>
        </p:nvGrpSpPr>
        <p:grpSpPr>
          <a:xfrm>
            <a:off x="518307" y="6473033"/>
            <a:ext cx="767567" cy="155112"/>
            <a:chOff x="3231832" y="7185063"/>
            <a:chExt cx="5132298" cy="1037158"/>
          </a:xfrm>
        </p:grpSpPr>
        <p:sp>
          <p:nvSpPr>
            <p:cNvPr id="12" name="Forme libre : forme 11">
              <a:extLst>
                <a:ext uri="{FF2B5EF4-FFF2-40B4-BE49-F238E27FC236}">
                  <a16:creationId xmlns:a16="http://schemas.microsoft.com/office/drawing/2014/main" id="{0BDC45AC-D827-4EC3-9595-8445187F9807}"/>
                </a:ext>
              </a:extLst>
            </p:cNvPr>
            <p:cNvSpPr/>
            <p:nvPr/>
          </p:nvSpPr>
          <p:spPr>
            <a:xfrm>
              <a:off x="5071966" y="7185101"/>
              <a:ext cx="1117644" cy="1037120"/>
            </a:xfrm>
            <a:custGeom>
              <a:avLst/>
              <a:gdLst>
                <a:gd name="connsiteX0" fmla="*/ 519115 w 1117644"/>
                <a:gd name="connsiteY0" fmla="*/ 848219 h 1037120"/>
                <a:gd name="connsiteX1" fmla="*/ 324919 w 1117644"/>
                <a:gd name="connsiteY1" fmla="*/ 668711 h 1037120"/>
                <a:gd name="connsiteX2" fmla="*/ 325338 w 1117644"/>
                <a:gd name="connsiteY2" fmla="*/ 636136 h 1037120"/>
                <a:gd name="connsiteX3" fmla="*/ 739428 w 1117644"/>
                <a:gd name="connsiteY3" fmla="*/ 636136 h 1037120"/>
                <a:gd name="connsiteX4" fmla="*/ 999289 w 1117644"/>
                <a:gd name="connsiteY4" fmla="*/ 394601 h 1037120"/>
                <a:gd name="connsiteX5" fmla="*/ 999289 w 1117644"/>
                <a:gd name="connsiteY5" fmla="*/ 241572 h 1037120"/>
                <a:gd name="connsiteX6" fmla="*/ 739428 w 1117644"/>
                <a:gd name="connsiteY6" fmla="*/ 37 h 1037120"/>
                <a:gd name="connsiteX7" fmla="*/ 378107 w 1117644"/>
                <a:gd name="connsiteY7" fmla="*/ 37 h 1037120"/>
                <a:gd name="connsiteX8" fmla="*/ 317775 w 1117644"/>
                <a:gd name="connsiteY8" fmla="*/ 4647 h 1037120"/>
                <a:gd name="connsiteX9" fmla="*/ 118684 w 1117644"/>
                <a:gd name="connsiteY9" fmla="*/ 241572 h 1037120"/>
                <a:gd name="connsiteX10" fmla="*/ 118684 w 1117644"/>
                <a:gd name="connsiteY10" fmla="*/ 330402 h 1037120"/>
                <a:gd name="connsiteX11" fmla="*/ 151850 w 1117644"/>
                <a:gd name="connsiteY11" fmla="*/ 367302 h 1037120"/>
                <a:gd name="connsiteX12" fmla="*/ 292096 w 1117644"/>
                <a:gd name="connsiteY12" fmla="*/ 367302 h 1037120"/>
                <a:gd name="connsiteX13" fmla="*/ 325300 w 1117644"/>
                <a:gd name="connsiteY13" fmla="*/ 330402 h 1037120"/>
                <a:gd name="connsiteX14" fmla="*/ 325300 w 1117644"/>
                <a:gd name="connsiteY14" fmla="*/ 273062 h 1037120"/>
                <a:gd name="connsiteX15" fmla="*/ 417369 w 1117644"/>
                <a:gd name="connsiteY15" fmla="*/ 188994 h 1037120"/>
                <a:gd name="connsiteX16" fmla="*/ 700680 w 1117644"/>
                <a:gd name="connsiteY16" fmla="*/ 188994 h 1037120"/>
                <a:gd name="connsiteX17" fmla="*/ 792768 w 1117644"/>
                <a:gd name="connsiteY17" fmla="*/ 273062 h 1037120"/>
                <a:gd name="connsiteX18" fmla="*/ 792768 w 1117644"/>
                <a:gd name="connsiteY18" fmla="*/ 363892 h 1037120"/>
                <a:gd name="connsiteX19" fmla="*/ 700680 w 1117644"/>
                <a:gd name="connsiteY19" fmla="*/ 447884 h 1037120"/>
                <a:gd name="connsiteX20" fmla="*/ 250 w 1117644"/>
                <a:gd name="connsiteY20" fmla="*/ 447884 h 1037120"/>
                <a:gd name="connsiteX21" fmla="*/ 250 w 1117644"/>
                <a:gd name="connsiteY21" fmla="*/ 636136 h 1037120"/>
                <a:gd name="connsiteX22" fmla="*/ 118188 w 1117644"/>
                <a:gd name="connsiteY22" fmla="*/ 636136 h 1037120"/>
                <a:gd name="connsiteX23" fmla="*/ 118188 w 1117644"/>
                <a:gd name="connsiteY23" fmla="*/ 668673 h 1037120"/>
                <a:gd name="connsiteX24" fmla="*/ 519800 w 1117644"/>
                <a:gd name="connsiteY24" fmla="*/ 1037157 h 1037120"/>
                <a:gd name="connsiteX25" fmla="*/ 1117894 w 1117644"/>
                <a:gd name="connsiteY25" fmla="*/ 1037157 h 1037120"/>
                <a:gd name="connsiteX26" fmla="*/ 1117894 w 1117644"/>
                <a:gd name="connsiteY26" fmla="*/ 848200 h 1037120"/>
                <a:gd name="connsiteX27" fmla="*/ 519115 w 1117644"/>
                <a:gd name="connsiteY27" fmla="*/ 848219 h 103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7644" h="1037120">
                  <a:moveTo>
                    <a:pt x="519115" y="848219"/>
                  </a:moveTo>
                  <a:cubicBezTo>
                    <a:pt x="412035" y="848219"/>
                    <a:pt x="324919" y="768248"/>
                    <a:pt x="324919" y="668711"/>
                  </a:cubicBezTo>
                  <a:lnTo>
                    <a:pt x="325338" y="636136"/>
                  </a:lnTo>
                  <a:lnTo>
                    <a:pt x="739428" y="636136"/>
                  </a:lnTo>
                  <a:cubicBezTo>
                    <a:pt x="882741" y="636136"/>
                    <a:pt x="999289" y="527798"/>
                    <a:pt x="999289" y="394601"/>
                  </a:cubicBezTo>
                  <a:lnTo>
                    <a:pt x="999289" y="241572"/>
                  </a:lnTo>
                  <a:cubicBezTo>
                    <a:pt x="999289" y="108375"/>
                    <a:pt x="882741" y="37"/>
                    <a:pt x="739428" y="37"/>
                  </a:cubicBezTo>
                  <a:lnTo>
                    <a:pt x="378107" y="37"/>
                  </a:lnTo>
                  <a:cubicBezTo>
                    <a:pt x="358028" y="37"/>
                    <a:pt x="337740" y="228"/>
                    <a:pt x="317775" y="4647"/>
                  </a:cubicBezTo>
                  <a:cubicBezTo>
                    <a:pt x="200294" y="30727"/>
                    <a:pt x="118684" y="129349"/>
                    <a:pt x="118684" y="241572"/>
                  </a:cubicBezTo>
                  <a:lnTo>
                    <a:pt x="118684" y="330402"/>
                  </a:lnTo>
                  <a:cubicBezTo>
                    <a:pt x="118684" y="350729"/>
                    <a:pt x="133543" y="367302"/>
                    <a:pt x="151850" y="367302"/>
                  </a:cubicBezTo>
                  <a:lnTo>
                    <a:pt x="292096" y="367302"/>
                  </a:lnTo>
                  <a:cubicBezTo>
                    <a:pt x="310422" y="367302"/>
                    <a:pt x="325300" y="350729"/>
                    <a:pt x="325300" y="330402"/>
                  </a:cubicBezTo>
                  <a:lnTo>
                    <a:pt x="325300" y="273062"/>
                  </a:lnTo>
                  <a:cubicBezTo>
                    <a:pt x="325300" y="226713"/>
                    <a:pt x="366600" y="188994"/>
                    <a:pt x="417369" y="188994"/>
                  </a:cubicBezTo>
                  <a:lnTo>
                    <a:pt x="700680" y="188994"/>
                  </a:lnTo>
                  <a:cubicBezTo>
                    <a:pt x="751467" y="188994"/>
                    <a:pt x="792768" y="226713"/>
                    <a:pt x="792768" y="273062"/>
                  </a:cubicBezTo>
                  <a:lnTo>
                    <a:pt x="792768" y="363892"/>
                  </a:lnTo>
                  <a:cubicBezTo>
                    <a:pt x="792768" y="410203"/>
                    <a:pt x="751467" y="447884"/>
                    <a:pt x="700680" y="447884"/>
                  </a:cubicBezTo>
                  <a:lnTo>
                    <a:pt x="250" y="447884"/>
                  </a:lnTo>
                  <a:lnTo>
                    <a:pt x="250" y="636136"/>
                  </a:lnTo>
                  <a:lnTo>
                    <a:pt x="118188" y="636136"/>
                  </a:lnTo>
                  <a:lnTo>
                    <a:pt x="118188" y="668673"/>
                  </a:lnTo>
                  <a:cubicBezTo>
                    <a:pt x="118188" y="872527"/>
                    <a:pt x="298859" y="1037157"/>
                    <a:pt x="519800" y="1037157"/>
                  </a:cubicBezTo>
                  <a:lnTo>
                    <a:pt x="1117894" y="1037157"/>
                  </a:lnTo>
                  <a:lnTo>
                    <a:pt x="1117894" y="848200"/>
                  </a:lnTo>
                  <a:lnTo>
                    <a:pt x="519115" y="848219"/>
                  </a:lnTo>
                  <a:close/>
                </a:path>
              </a:pathLst>
            </a:custGeom>
            <a:solidFill>
              <a:srgbClr val="96CD32"/>
            </a:solidFill>
            <a:ln w="19050" cap="flat">
              <a:noFill/>
              <a:prstDash val="solid"/>
              <a:round/>
            </a:ln>
          </p:spPr>
          <p:txBody>
            <a:bodyPr rtlCol="0" anchor="ctr"/>
            <a:lstStyle/>
            <a:p>
              <a:endParaRPr lang="fr-FR"/>
            </a:p>
          </p:txBody>
        </p:sp>
        <p:sp>
          <p:nvSpPr>
            <p:cNvPr id="13" name="Forme libre : forme 12">
              <a:extLst>
                <a:ext uri="{FF2B5EF4-FFF2-40B4-BE49-F238E27FC236}">
                  <a16:creationId xmlns:a16="http://schemas.microsoft.com/office/drawing/2014/main" id="{D7E896CC-AAEE-4D27-B259-9BDDE17707D4}"/>
                </a:ext>
              </a:extLst>
            </p:cNvPr>
            <p:cNvSpPr/>
            <p:nvPr/>
          </p:nvSpPr>
          <p:spPr>
            <a:xfrm>
              <a:off x="3231832" y="7185063"/>
              <a:ext cx="5132298" cy="1037139"/>
            </a:xfrm>
            <a:custGeom>
              <a:avLst/>
              <a:gdLst>
                <a:gd name="connsiteX0" fmla="*/ 4143956 w 5132298"/>
                <a:gd name="connsiteY0" fmla="*/ 78849 h 1037139"/>
                <a:gd name="connsiteX1" fmla="*/ 4143651 w 5132298"/>
                <a:gd name="connsiteY1" fmla="*/ 36939 h 1037139"/>
                <a:gd name="connsiteX2" fmla="*/ 4110447 w 5132298"/>
                <a:gd name="connsiteY2" fmla="*/ 78 h 1037139"/>
                <a:gd name="connsiteX3" fmla="*/ 3970639 w 5132298"/>
                <a:gd name="connsiteY3" fmla="*/ 78 h 1037139"/>
                <a:gd name="connsiteX4" fmla="*/ 3937435 w 5132298"/>
                <a:gd name="connsiteY4" fmla="*/ 36939 h 1037139"/>
                <a:gd name="connsiteX5" fmla="*/ 3937435 w 5132298"/>
                <a:gd name="connsiteY5" fmla="*/ 78849 h 1037139"/>
                <a:gd name="connsiteX6" fmla="*/ 3937454 w 5132298"/>
                <a:gd name="connsiteY6" fmla="*/ 78849 h 1037139"/>
                <a:gd name="connsiteX7" fmla="*/ 3937759 w 5132298"/>
                <a:gd name="connsiteY7" fmla="*/ 152249 h 1037139"/>
                <a:gd name="connsiteX8" fmla="*/ 3970963 w 5132298"/>
                <a:gd name="connsiteY8" fmla="*/ 189111 h 1037139"/>
                <a:gd name="connsiteX9" fmla="*/ 4110771 w 5132298"/>
                <a:gd name="connsiteY9" fmla="*/ 189111 h 1037139"/>
                <a:gd name="connsiteX10" fmla="*/ 4143975 w 5132298"/>
                <a:gd name="connsiteY10" fmla="*/ 152249 h 1037139"/>
                <a:gd name="connsiteX11" fmla="*/ 4143975 w 5132298"/>
                <a:gd name="connsiteY11" fmla="*/ 78849 h 1037139"/>
                <a:gd name="connsiteX12" fmla="*/ 4143956 w 5132298"/>
                <a:gd name="connsiteY12" fmla="*/ 78849 h 1037139"/>
                <a:gd name="connsiteX13" fmla="*/ 4143956 w 5132298"/>
                <a:gd name="connsiteY13" fmla="*/ 653397 h 1037139"/>
                <a:gd name="connsiteX14" fmla="*/ 4143651 w 5132298"/>
                <a:gd name="connsiteY14" fmla="*/ 306706 h 1037139"/>
                <a:gd name="connsiteX15" fmla="*/ 4110447 w 5132298"/>
                <a:gd name="connsiteY15" fmla="*/ 269845 h 1037139"/>
                <a:gd name="connsiteX16" fmla="*/ 3970639 w 5132298"/>
                <a:gd name="connsiteY16" fmla="*/ 269845 h 1037139"/>
                <a:gd name="connsiteX17" fmla="*/ 3937435 w 5132298"/>
                <a:gd name="connsiteY17" fmla="*/ 306706 h 1037139"/>
                <a:gd name="connsiteX18" fmla="*/ 3937435 w 5132298"/>
                <a:gd name="connsiteY18" fmla="*/ 653397 h 1037139"/>
                <a:gd name="connsiteX19" fmla="*/ 3937454 w 5132298"/>
                <a:gd name="connsiteY19" fmla="*/ 653397 h 1037139"/>
                <a:gd name="connsiteX20" fmla="*/ 3937759 w 5132298"/>
                <a:gd name="connsiteY20" fmla="*/ 1000069 h 1037139"/>
                <a:gd name="connsiteX21" fmla="*/ 3970963 w 5132298"/>
                <a:gd name="connsiteY21" fmla="*/ 1036931 h 1037139"/>
                <a:gd name="connsiteX22" fmla="*/ 4110771 w 5132298"/>
                <a:gd name="connsiteY22" fmla="*/ 1036931 h 1037139"/>
                <a:gd name="connsiteX23" fmla="*/ 4143975 w 5132298"/>
                <a:gd name="connsiteY23" fmla="*/ 1000069 h 1037139"/>
                <a:gd name="connsiteX24" fmla="*/ 4143975 w 5132298"/>
                <a:gd name="connsiteY24" fmla="*/ 653397 h 1037139"/>
                <a:gd name="connsiteX25" fmla="*/ 4143956 w 5132298"/>
                <a:gd name="connsiteY25" fmla="*/ 653397 h 1037139"/>
                <a:gd name="connsiteX26" fmla="*/ 3441430 w 5132298"/>
                <a:gd name="connsiteY26" fmla="*/ 78 h 1037139"/>
                <a:gd name="connsiteX27" fmla="*/ 2991355 w 5132298"/>
                <a:gd name="connsiteY27" fmla="*/ 78 h 1037139"/>
                <a:gd name="connsiteX28" fmla="*/ 2958131 w 5132298"/>
                <a:gd name="connsiteY28" fmla="*/ 37035 h 1037139"/>
                <a:gd name="connsiteX29" fmla="*/ 2958131 w 5132298"/>
                <a:gd name="connsiteY29" fmla="*/ 646958 h 1037139"/>
                <a:gd name="connsiteX30" fmla="*/ 2991297 w 5132298"/>
                <a:gd name="connsiteY30" fmla="*/ 683858 h 1037139"/>
                <a:gd name="connsiteX31" fmla="*/ 3131391 w 5132298"/>
                <a:gd name="connsiteY31" fmla="*/ 683858 h 1037139"/>
                <a:gd name="connsiteX32" fmla="*/ 3164595 w 5132298"/>
                <a:gd name="connsiteY32" fmla="*/ 646958 h 1037139"/>
                <a:gd name="connsiteX33" fmla="*/ 3164786 w 5132298"/>
                <a:gd name="connsiteY33" fmla="*/ 189015 h 1037139"/>
                <a:gd name="connsiteX34" fmla="*/ 3418284 w 5132298"/>
                <a:gd name="connsiteY34" fmla="*/ 189111 h 1037139"/>
                <a:gd name="connsiteX35" fmla="*/ 3612499 w 5132298"/>
                <a:gd name="connsiteY35" fmla="*/ 369762 h 1037139"/>
                <a:gd name="connsiteX36" fmla="*/ 3612499 w 5132298"/>
                <a:gd name="connsiteY36" fmla="*/ 702794 h 1037139"/>
                <a:gd name="connsiteX37" fmla="*/ 3418284 w 5132298"/>
                <a:gd name="connsiteY37" fmla="*/ 847822 h 1037139"/>
                <a:gd name="connsiteX38" fmla="*/ 2958131 w 5132298"/>
                <a:gd name="connsiteY38" fmla="*/ 848298 h 1037139"/>
                <a:gd name="connsiteX39" fmla="*/ 2958131 w 5132298"/>
                <a:gd name="connsiteY39" fmla="*/ 1037217 h 1037139"/>
                <a:gd name="connsiteX40" fmla="*/ 3418284 w 5132298"/>
                <a:gd name="connsiteY40" fmla="*/ 1036931 h 1037139"/>
                <a:gd name="connsiteX41" fmla="*/ 3818982 w 5132298"/>
                <a:gd name="connsiteY41" fmla="*/ 702794 h 1037139"/>
                <a:gd name="connsiteX42" fmla="*/ 3818982 w 5132298"/>
                <a:gd name="connsiteY42" fmla="*/ 367590 h 1037139"/>
                <a:gd name="connsiteX43" fmla="*/ 3441430 w 5132298"/>
                <a:gd name="connsiteY43" fmla="*/ 78 h 1037139"/>
                <a:gd name="connsiteX44" fmla="*/ 5132651 w 5132298"/>
                <a:gd name="connsiteY44" fmla="*/ 679820 h 1037139"/>
                <a:gd name="connsiteX45" fmla="*/ 5131660 w 5132298"/>
                <a:gd name="connsiteY45" fmla="*/ 650425 h 1037139"/>
                <a:gd name="connsiteX46" fmla="*/ 4877591 w 5132298"/>
                <a:gd name="connsiteY46" fmla="*/ 447943 h 1037139"/>
                <a:gd name="connsiteX47" fmla="*/ 4567171 w 5132298"/>
                <a:gd name="connsiteY47" fmla="*/ 447943 h 1037139"/>
                <a:gd name="connsiteX48" fmla="*/ 4559208 w 5132298"/>
                <a:gd name="connsiteY48" fmla="*/ 447924 h 1037139"/>
                <a:gd name="connsiteX49" fmla="*/ 4469063 w 5132298"/>
                <a:gd name="connsiteY49" fmla="*/ 349759 h 1037139"/>
                <a:gd name="connsiteX50" fmla="*/ 4469368 w 5132298"/>
                <a:gd name="connsiteY50" fmla="*/ 279312 h 1037139"/>
                <a:gd name="connsiteX51" fmla="*/ 4567533 w 5132298"/>
                <a:gd name="connsiteY51" fmla="*/ 189187 h 1037139"/>
                <a:gd name="connsiteX52" fmla="*/ 4690043 w 5132298"/>
                <a:gd name="connsiteY52" fmla="*/ 189187 h 1037139"/>
                <a:gd name="connsiteX53" fmla="*/ 4691243 w 5132298"/>
                <a:gd name="connsiteY53" fmla="*/ 189225 h 1037139"/>
                <a:gd name="connsiteX54" fmla="*/ 5000825 w 5132298"/>
                <a:gd name="connsiteY54" fmla="*/ 189225 h 1037139"/>
                <a:gd name="connsiteX55" fmla="*/ 5035706 w 5132298"/>
                <a:gd name="connsiteY55" fmla="*/ 166270 h 1037139"/>
                <a:gd name="connsiteX56" fmla="*/ 5037687 w 5132298"/>
                <a:gd name="connsiteY56" fmla="*/ 156021 h 1037139"/>
                <a:gd name="connsiteX57" fmla="*/ 5037687 w 5132298"/>
                <a:gd name="connsiteY57" fmla="*/ 33282 h 1037139"/>
                <a:gd name="connsiteX58" fmla="*/ 5000825 w 5132298"/>
                <a:gd name="connsiteY58" fmla="*/ 116 h 1037139"/>
                <a:gd name="connsiteX59" fmla="*/ 4517869 w 5132298"/>
                <a:gd name="connsiteY59" fmla="*/ 173 h 1037139"/>
                <a:gd name="connsiteX60" fmla="*/ 4262409 w 5132298"/>
                <a:gd name="connsiteY60" fmla="*/ 235555 h 1037139"/>
                <a:gd name="connsiteX61" fmla="*/ 4262428 w 5132298"/>
                <a:gd name="connsiteY61" fmla="*/ 382392 h 1037139"/>
                <a:gd name="connsiteX62" fmla="*/ 4497886 w 5132298"/>
                <a:gd name="connsiteY62" fmla="*/ 636214 h 1037139"/>
                <a:gd name="connsiteX63" fmla="*/ 4836309 w 5132298"/>
                <a:gd name="connsiteY63" fmla="*/ 636214 h 1037139"/>
                <a:gd name="connsiteX64" fmla="*/ 4925977 w 5132298"/>
                <a:gd name="connsiteY64" fmla="*/ 734398 h 1037139"/>
                <a:gd name="connsiteX65" fmla="*/ 4925977 w 5132298"/>
                <a:gd name="connsiteY65" fmla="*/ 757944 h 1037139"/>
                <a:gd name="connsiteX66" fmla="*/ 4828289 w 5132298"/>
                <a:gd name="connsiteY66" fmla="*/ 848050 h 1037139"/>
                <a:gd name="connsiteX67" fmla="*/ 4299290 w 5132298"/>
                <a:gd name="connsiteY67" fmla="*/ 848050 h 1037139"/>
                <a:gd name="connsiteX68" fmla="*/ 4264447 w 5132298"/>
                <a:gd name="connsiteY68" fmla="*/ 870872 h 1037139"/>
                <a:gd name="connsiteX69" fmla="*/ 4262390 w 5132298"/>
                <a:gd name="connsiteY69" fmla="*/ 881216 h 1037139"/>
                <a:gd name="connsiteX70" fmla="*/ 4262390 w 5132298"/>
                <a:gd name="connsiteY70" fmla="*/ 1003955 h 1037139"/>
                <a:gd name="connsiteX71" fmla="*/ 4299290 w 5132298"/>
                <a:gd name="connsiteY71" fmla="*/ 1037160 h 1037139"/>
                <a:gd name="connsiteX72" fmla="*/ 4732296 w 5132298"/>
                <a:gd name="connsiteY72" fmla="*/ 1037160 h 1037139"/>
                <a:gd name="connsiteX73" fmla="*/ 4879172 w 5132298"/>
                <a:gd name="connsiteY73" fmla="*/ 1037083 h 1037139"/>
                <a:gd name="connsiteX74" fmla="*/ 5132651 w 5132298"/>
                <a:gd name="connsiteY74" fmla="*/ 801587 h 1037139"/>
                <a:gd name="connsiteX75" fmla="*/ 5132651 w 5132298"/>
                <a:gd name="connsiteY75" fmla="*/ 679820 h 1037139"/>
                <a:gd name="connsiteX76" fmla="*/ 280863 w 5132298"/>
                <a:gd name="connsiteY76" fmla="*/ 189111 h 1037139"/>
                <a:gd name="connsiteX77" fmla="*/ 825046 w 5132298"/>
                <a:gd name="connsiteY77" fmla="*/ 189111 h 1037139"/>
                <a:gd name="connsiteX78" fmla="*/ 861203 w 5132298"/>
                <a:gd name="connsiteY78" fmla="*/ 156573 h 1037139"/>
                <a:gd name="connsiteX79" fmla="*/ 861203 w 5132298"/>
                <a:gd name="connsiteY79" fmla="*/ 32729 h 1037139"/>
                <a:gd name="connsiteX80" fmla="*/ 825046 w 5132298"/>
                <a:gd name="connsiteY80" fmla="*/ 78 h 1037139"/>
                <a:gd name="connsiteX81" fmla="*/ 277073 w 5132298"/>
                <a:gd name="connsiteY81" fmla="*/ 78 h 1037139"/>
                <a:gd name="connsiteX82" fmla="*/ 352 w 5132298"/>
                <a:gd name="connsiteY82" fmla="*/ 255005 h 1037139"/>
                <a:gd name="connsiteX83" fmla="*/ 352 w 5132298"/>
                <a:gd name="connsiteY83" fmla="*/ 782309 h 1037139"/>
                <a:gd name="connsiteX84" fmla="*/ 277073 w 5132298"/>
                <a:gd name="connsiteY84" fmla="*/ 1037217 h 1037139"/>
                <a:gd name="connsiteX85" fmla="*/ 825046 w 5132298"/>
                <a:gd name="connsiteY85" fmla="*/ 1037217 h 1037139"/>
                <a:gd name="connsiteX86" fmla="*/ 861203 w 5132298"/>
                <a:gd name="connsiteY86" fmla="*/ 1004660 h 1037139"/>
                <a:gd name="connsiteX87" fmla="*/ 861203 w 5132298"/>
                <a:gd name="connsiteY87" fmla="*/ 880816 h 1037139"/>
                <a:gd name="connsiteX88" fmla="*/ 825046 w 5132298"/>
                <a:gd name="connsiteY88" fmla="*/ 848298 h 1037139"/>
                <a:gd name="connsiteX89" fmla="*/ 280863 w 5132298"/>
                <a:gd name="connsiteY89" fmla="*/ 848298 h 1037139"/>
                <a:gd name="connsiteX90" fmla="*/ 207006 w 5132298"/>
                <a:gd name="connsiteY90" fmla="*/ 779051 h 1037139"/>
                <a:gd name="connsiteX91" fmla="*/ 207006 w 5132298"/>
                <a:gd name="connsiteY91" fmla="*/ 634347 h 1037139"/>
                <a:gd name="connsiteX92" fmla="*/ 532457 w 5132298"/>
                <a:gd name="connsiteY92" fmla="*/ 634347 h 1037139"/>
                <a:gd name="connsiteX93" fmla="*/ 568595 w 5132298"/>
                <a:gd name="connsiteY93" fmla="*/ 601772 h 1037139"/>
                <a:gd name="connsiteX94" fmla="*/ 568595 w 5132298"/>
                <a:gd name="connsiteY94" fmla="*/ 480557 h 1037139"/>
                <a:gd name="connsiteX95" fmla="*/ 532457 w 5132298"/>
                <a:gd name="connsiteY95" fmla="*/ 447943 h 1037139"/>
                <a:gd name="connsiteX96" fmla="*/ 207006 w 5132298"/>
                <a:gd name="connsiteY96" fmla="*/ 447943 h 1037139"/>
                <a:gd name="connsiteX97" fmla="*/ 207006 w 5132298"/>
                <a:gd name="connsiteY97" fmla="*/ 258395 h 1037139"/>
                <a:gd name="connsiteX98" fmla="*/ 280863 w 5132298"/>
                <a:gd name="connsiteY98" fmla="*/ 189111 h 1037139"/>
                <a:gd name="connsiteX99" fmla="*/ 1186405 w 5132298"/>
                <a:gd name="connsiteY99" fmla="*/ 189130 h 1037139"/>
                <a:gd name="connsiteX100" fmla="*/ 1186405 w 5132298"/>
                <a:gd name="connsiteY100" fmla="*/ 1000336 h 1037139"/>
                <a:gd name="connsiteX101" fmla="*/ 1153144 w 5132298"/>
                <a:gd name="connsiteY101" fmla="*/ 1037198 h 1037139"/>
                <a:gd name="connsiteX102" fmla="*/ 1012879 w 5132298"/>
                <a:gd name="connsiteY102" fmla="*/ 1037198 h 1037139"/>
                <a:gd name="connsiteX103" fmla="*/ 979656 w 5132298"/>
                <a:gd name="connsiteY103" fmla="*/ 1000336 h 1037139"/>
                <a:gd name="connsiteX104" fmla="*/ 979656 w 5132298"/>
                <a:gd name="connsiteY104" fmla="*/ 37035 h 1037139"/>
                <a:gd name="connsiteX105" fmla="*/ 1012879 w 5132298"/>
                <a:gd name="connsiteY105" fmla="*/ 116 h 1037139"/>
                <a:gd name="connsiteX106" fmla="*/ 1439846 w 5132298"/>
                <a:gd name="connsiteY106" fmla="*/ 116 h 1037139"/>
                <a:gd name="connsiteX107" fmla="*/ 1840506 w 5132298"/>
                <a:gd name="connsiteY107" fmla="*/ 369838 h 1037139"/>
                <a:gd name="connsiteX108" fmla="*/ 1840506 w 5132298"/>
                <a:gd name="connsiteY108" fmla="*/ 1004032 h 1037139"/>
                <a:gd name="connsiteX109" fmla="*/ 1803625 w 5132298"/>
                <a:gd name="connsiteY109" fmla="*/ 1037198 h 1037139"/>
                <a:gd name="connsiteX110" fmla="*/ 1670885 w 5132298"/>
                <a:gd name="connsiteY110" fmla="*/ 1037198 h 1037139"/>
                <a:gd name="connsiteX111" fmla="*/ 1634023 w 5132298"/>
                <a:gd name="connsiteY111" fmla="*/ 1004032 h 1037139"/>
                <a:gd name="connsiteX112" fmla="*/ 1634023 w 5132298"/>
                <a:gd name="connsiteY112" fmla="*/ 369838 h 1037139"/>
                <a:gd name="connsiteX113" fmla="*/ 1439846 w 5132298"/>
                <a:gd name="connsiteY113" fmla="*/ 189225 h 1037139"/>
                <a:gd name="connsiteX114" fmla="*/ 1186405 w 5132298"/>
                <a:gd name="connsiteY114" fmla="*/ 189130 h 103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132298" h="1037139">
                  <a:moveTo>
                    <a:pt x="4143956" y="78849"/>
                  </a:moveTo>
                  <a:lnTo>
                    <a:pt x="4143651" y="36939"/>
                  </a:lnTo>
                  <a:cubicBezTo>
                    <a:pt x="4143651" y="16613"/>
                    <a:pt x="4128754" y="78"/>
                    <a:pt x="4110447" y="78"/>
                  </a:cubicBezTo>
                  <a:lnTo>
                    <a:pt x="3970639" y="78"/>
                  </a:lnTo>
                  <a:cubicBezTo>
                    <a:pt x="3952351" y="78"/>
                    <a:pt x="3937435" y="16613"/>
                    <a:pt x="3937435" y="36939"/>
                  </a:cubicBezTo>
                  <a:lnTo>
                    <a:pt x="3937435" y="78849"/>
                  </a:lnTo>
                  <a:lnTo>
                    <a:pt x="3937454" y="78849"/>
                  </a:lnTo>
                  <a:lnTo>
                    <a:pt x="3937759" y="152249"/>
                  </a:lnTo>
                  <a:cubicBezTo>
                    <a:pt x="3937759" y="172575"/>
                    <a:pt x="3952637" y="189111"/>
                    <a:pt x="3970963" y="189111"/>
                  </a:cubicBezTo>
                  <a:lnTo>
                    <a:pt x="4110771" y="189111"/>
                  </a:lnTo>
                  <a:cubicBezTo>
                    <a:pt x="4129059" y="189111"/>
                    <a:pt x="4143975" y="172575"/>
                    <a:pt x="4143975" y="152249"/>
                  </a:cubicBezTo>
                  <a:lnTo>
                    <a:pt x="4143975" y="78849"/>
                  </a:lnTo>
                  <a:lnTo>
                    <a:pt x="4143956" y="78849"/>
                  </a:lnTo>
                  <a:close/>
                  <a:moveTo>
                    <a:pt x="4143956" y="653397"/>
                  </a:moveTo>
                  <a:lnTo>
                    <a:pt x="4143651" y="306706"/>
                  </a:lnTo>
                  <a:cubicBezTo>
                    <a:pt x="4143651" y="286361"/>
                    <a:pt x="4128754" y="269845"/>
                    <a:pt x="4110447" y="269845"/>
                  </a:cubicBezTo>
                  <a:lnTo>
                    <a:pt x="3970639" y="269845"/>
                  </a:lnTo>
                  <a:cubicBezTo>
                    <a:pt x="3952351" y="269845"/>
                    <a:pt x="3937435" y="286361"/>
                    <a:pt x="3937435" y="306706"/>
                  </a:cubicBezTo>
                  <a:lnTo>
                    <a:pt x="3937435" y="653397"/>
                  </a:lnTo>
                  <a:lnTo>
                    <a:pt x="3937454" y="653397"/>
                  </a:lnTo>
                  <a:lnTo>
                    <a:pt x="3937759" y="1000069"/>
                  </a:lnTo>
                  <a:cubicBezTo>
                    <a:pt x="3937759" y="1020396"/>
                    <a:pt x="3952637" y="1036931"/>
                    <a:pt x="3970963" y="1036931"/>
                  </a:cubicBezTo>
                  <a:lnTo>
                    <a:pt x="4110771" y="1036931"/>
                  </a:lnTo>
                  <a:cubicBezTo>
                    <a:pt x="4129059" y="1036931"/>
                    <a:pt x="4143975" y="1020396"/>
                    <a:pt x="4143975" y="1000069"/>
                  </a:cubicBezTo>
                  <a:lnTo>
                    <a:pt x="4143975" y="653397"/>
                  </a:lnTo>
                  <a:lnTo>
                    <a:pt x="4143956" y="653397"/>
                  </a:lnTo>
                  <a:close/>
                  <a:moveTo>
                    <a:pt x="3441430" y="78"/>
                  </a:moveTo>
                  <a:lnTo>
                    <a:pt x="2991355" y="78"/>
                  </a:lnTo>
                  <a:cubicBezTo>
                    <a:pt x="2973029" y="78"/>
                    <a:pt x="2958131" y="16670"/>
                    <a:pt x="2958131" y="37035"/>
                  </a:cubicBezTo>
                  <a:lnTo>
                    <a:pt x="2958131" y="646958"/>
                  </a:lnTo>
                  <a:cubicBezTo>
                    <a:pt x="2958131" y="667323"/>
                    <a:pt x="2973009" y="683858"/>
                    <a:pt x="2991297" y="683858"/>
                  </a:cubicBezTo>
                  <a:lnTo>
                    <a:pt x="3131391" y="683858"/>
                  </a:lnTo>
                  <a:cubicBezTo>
                    <a:pt x="3149717" y="683858"/>
                    <a:pt x="3164595" y="667323"/>
                    <a:pt x="3164595" y="646958"/>
                  </a:cubicBezTo>
                  <a:lnTo>
                    <a:pt x="3164786" y="189015"/>
                  </a:lnTo>
                  <a:lnTo>
                    <a:pt x="3418284" y="189111"/>
                  </a:lnTo>
                  <a:cubicBezTo>
                    <a:pt x="3525383" y="189111"/>
                    <a:pt x="3612499" y="270149"/>
                    <a:pt x="3612499" y="369762"/>
                  </a:cubicBezTo>
                  <a:lnTo>
                    <a:pt x="3612499" y="702794"/>
                  </a:lnTo>
                  <a:cubicBezTo>
                    <a:pt x="3612499" y="802368"/>
                    <a:pt x="3525383" y="847822"/>
                    <a:pt x="3418284" y="847822"/>
                  </a:cubicBezTo>
                  <a:lnTo>
                    <a:pt x="2958131" y="848298"/>
                  </a:lnTo>
                  <a:lnTo>
                    <a:pt x="2958131" y="1037217"/>
                  </a:lnTo>
                  <a:lnTo>
                    <a:pt x="3418284" y="1036931"/>
                  </a:lnTo>
                  <a:cubicBezTo>
                    <a:pt x="3639226" y="1036931"/>
                    <a:pt x="3818982" y="906648"/>
                    <a:pt x="3818982" y="702794"/>
                  </a:cubicBezTo>
                  <a:lnTo>
                    <a:pt x="3818982" y="367590"/>
                  </a:lnTo>
                  <a:cubicBezTo>
                    <a:pt x="3818982" y="171985"/>
                    <a:pt x="3654866" y="78"/>
                    <a:pt x="3441430" y="78"/>
                  </a:cubicBezTo>
                  <a:moveTo>
                    <a:pt x="5132651" y="679820"/>
                  </a:moveTo>
                  <a:cubicBezTo>
                    <a:pt x="5132651" y="670447"/>
                    <a:pt x="5132575" y="660846"/>
                    <a:pt x="5131660" y="650425"/>
                  </a:cubicBezTo>
                  <a:cubicBezTo>
                    <a:pt x="5121469" y="535230"/>
                    <a:pt x="5002749" y="447943"/>
                    <a:pt x="4877591" y="447943"/>
                  </a:cubicBezTo>
                  <a:lnTo>
                    <a:pt x="4567171" y="447943"/>
                  </a:lnTo>
                  <a:lnTo>
                    <a:pt x="4559208" y="447924"/>
                  </a:lnTo>
                  <a:cubicBezTo>
                    <a:pt x="4509487" y="447924"/>
                    <a:pt x="4469063" y="403861"/>
                    <a:pt x="4469063" y="349759"/>
                  </a:cubicBezTo>
                  <a:lnTo>
                    <a:pt x="4469368" y="279312"/>
                  </a:lnTo>
                  <a:cubicBezTo>
                    <a:pt x="4469368" y="229630"/>
                    <a:pt x="4513412" y="189187"/>
                    <a:pt x="4567533" y="189187"/>
                  </a:cubicBezTo>
                  <a:lnTo>
                    <a:pt x="4690043" y="189187"/>
                  </a:lnTo>
                  <a:lnTo>
                    <a:pt x="4691243" y="189225"/>
                  </a:lnTo>
                  <a:lnTo>
                    <a:pt x="5000825" y="189225"/>
                  </a:lnTo>
                  <a:cubicBezTo>
                    <a:pt x="5016656" y="189225"/>
                    <a:pt x="5030676" y="180005"/>
                    <a:pt x="5035706" y="166270"/>
                  </a:cubicBezTo>
                  <a:cubicBezTo>
                    <a:pt x="5037039" y="162612"/>
                    <a:pt x="5037687" y="159259"/>
                    <a:pt x="5037687" y="156021"/>
                  </a:cubicBezTo>
                  <a:lnTo>
                    <a:pt x="5037687" y="33282"/>
                  </a:lnTo>
                  <a:cubicBezTo>
                    <a:pt x="5037687" y="14956"/>
                    <a:pt x="5021151" y="116"/>
                    <a:pt x="5000825" y="116"/>
                  </a:cubicBezTo>
                  <a:lnTo>
                    <a:pt x="4517869" y="173"/>
                  </a:lnTo>
                  <a:cubicBezTo>
                    <a:pt x="4377928" y="173"/>
                    <a:pt x="4262409" y="105805"/>
                    <a:pt x="4262409" y="235555"/>
                  </a:cubicBezTo>
                  <a:lnTo>
                    <a:pt x="4262428" y="382392"/>
                  </a:lnTo>
                  <a:cubicBezTo>
                    <a:pt x="4262428" y="522352"/>
                    <a:pt x="4368041" y="636214"/>
                    <a:pt x="4497886" y="636214"/>
                  </a:cubicBezTo>
                  <a:lnTo>
                    <a:pt x="4836309" y="636214"/>
                  </a:lnTo>
                  <a:cubicBezTo>
                    <a:pt x="4885992" y="636214"/>
                    <a:pt x="4925977" y="680258"/>
                    <a:pt x="4925977" y="734398"/>
                  </a:cubicBezTo>
                  <a:lnTo>
                    <a:pt x="4925977" y="757944"/>
                  </a:lnTo>
                  <a:cubicBezTo>
                    <a:pt x="4925977" y="807645"/>
                    <a:pt x="4882410" y="848050"/>
                    <a:pt x="4828289" y="848050"/>
                  </a:cubicBezTo>
                  <a:lnTo>
                    <a:pt x="4299290" y="848050"/>
                  </a:lnTo>
                  <a:cubicBezTo>
                    <a:pt x="4283440" y="848050"/>
                    <a:pt x="4269419" y="857213"/>
                    <a:pt x="4264447" y="870872"/>
                  </a:cubicBezTo>
                  <a:cubicBezTo>
                    <a:pt x="4263057" y="874606"/>
                    <a:pt x="4262390" y="877997"/>
                    <a:pt x="4262390" y="881216"/>
                  </a:cubicBezTo>
                  <a:lnTo>
                    <a:pt x="4262390" y="1003955"/>
                  </a:lnTo>
                  <a:cubicBezTo>
                    <a:pt x="4262390" y="1022262"/>
                    <a:pt x="4278944" y="1037160"/>
                    <a:pt x="4299290" y="1037160"/>
                  </a:cubicBezTo>
                  <a:lnTo>
                    <a:pt x="4732296" y="1037160"/>
                  </a:lnTo>
                  <a:lnTo>
                    <a:pt x="4879172" y="1037083"/>
                  </a:lnTo>
                  <a:cubicBezTo>
                    <a:pt x="5019075" y="1037083"/>
                    <a:pt x="5132651" y="931470"/>
                    <a:pt x="5132651" y="801587"/>
                  </a:cubicBezTo>
                  <a:lnTo>
                    <a:pt x="5132651" y="679820"/>
                  </a:lnTo>
                  <a:close/>
                  <a:moveTo>
                    <a:pt x="280863" y="189111"/>
                  </a:moveTo>
                  <a:lnTo>
                    <a:pt x="825046" y="189111"/>
                  </a:lnTo>
                  <a:cubicBezTo>
                    <a:pt x="844972" y="189111"/>
                    <a:pt x="861203" y="174518"/>
                    <a:pt x="861203" y="156573"/>
                  </a:cubicBezTo>
                  <a:lnTo>
                    <a:pt x="861203" y="32729"/>
                  </a:lnTo>
                  <a:cubicBezTo>
                    <a:pt x="861203" y="14746"/>
                    <a:pt x="845734" y="78"/>
                    <a:pt x="825046" y="78"/>
                  </a:cubicBezTo>
                  <a:lnTo>
                    <a:pt x="277073" y="78"/>
                  </a:lnTo>
                  <a:cubicBezTo>
                    <a:pt x="124501" y="78"/>
                    <a:pt x="352" y="114301"/>
                    <a:pt x="352" y="255005"/>
                  </a:cubicBezTo>
                  <a:lnTo>
                    <a:pt x="352" y="782309"/>
                  </a:lnTo>
                  <a:cubicBezTo>
                    <a:pt x="352" y="922955"/>
                    <a:pt x="124501" y="1037217"/>
                    <a:pt x="277073" y="1037217"/>
                  </a:cubicBezTo>
                  <a:lnTo>
                    <a:pt x="825046" y="1037217"/>
                  </a:lnTo>
                  <a:cubicBezTo>
                    <a:pt x="844972" y="1037217"/>
                    <a:pt x="861203" y="1022605"/>
                    <a:pt x="861203" y="1004660"/>
                  </a:cubicBezTo>
                  <a:lnTo>
                    <a:pt x="861203" y="880816"/>
                  </a:lnTo>
                  <a:cubicBezTo>
                    <a:pt x="861203" y="862871"/>
                    <a:pt x="844972" y="848298"/>
                    <a:pt x="825046" y="848298"/>
                  </a:cubicBezTo>
                  <a:lnTo>
                    <a:pt x="280863" y="848298"/>
                  </a:lnTo>
                  <a:cubicBezTo>
                    <a:pt x="240839" y="848298"/>
                    <a:pt x="207006" y="816580"/>
                    <a:pt x="207006" y="779051"/>
                  </a:cubicBezTo>
                  <a:lnTo>
                    <a:pt x="207006" y="634347"/>
                  </a:lnTo>
                  <a:lnTo>
                    <a:pt x="532457" y="634347"/>
                  </a:lnTo>
                  <a:cubicBezTo>
                    <a:pt x="552383" y="634347"/>
                    <a:pt x="568595" y="619717"/>
                    <a:pt x="568595" y="601772"/>
                  </a:cubicBezTo>
                  <a:lnTo>
                    <a:pt x="568595" y="480557"/>
                  </a:lnTo>
                  <a:cubicBezTo>
                    <a:pt x="568595" y="462573"/>
                    <a:pt x="552383" y="447943"/>
                    <a:pt x="532457" y="447943"/>
                  </a:cubicBezTo>
                  <a:lnTo>
                    <a:pt x="207006" y="447943"/>
                  </a:lnTo>
                  <a:lnTo>
                    <a:pt x="207006" y="258395"/>
                  </a:lnTo>
                  <a:cubicBezTo>
                    <a:pt x="207006" y="220829"/>
                    <a:pt x="240839" y="189111"/>
                    <a:pt x="280863" y="189111"/>
                  </a:cubicBezTo>
                  <a:moveTo>
                    <a:pt x="1186405" y="189130"/>
                  </a:moveTo>
                  <a:lnTo>
                    <a:pt x="1186405" y="1000336"/>
                  </a:lnTo>
                  <a:cubicBezTo>
                    <a:pt x="1186405" y="1020662"/>
                    <a:pt x="1171470" y="1037198"/>
                    <a:pt x="1153144" y="1037198"/>
                  </a:cubicBezTo>
                  <a:lnTo>
                    <a:pt x="1012879" y="1037198"/>
                  </a:lnTo>
                  <a:cubicBezTo>
                    <a:pt x="994553" y="1037198"/>
                    <a:pt x="979656" y="1020662"/>
                    <a:pt x="979656" y="1000336"/>
                  </a:cubicBezTo>
                  <a:lnTo>
                    <a:pt x="979656" y="37035"/>
                  </a:lnTo>
                  <a:cubicBezTo>
                    <a:pt x="979656" y="16670"/>
                    <a:pt x="994553" y="116"/>
                    <a:pt x="1012879" y="116"/>
                  </a:cubicBezTo>
                  <a:lnTo>
                    <a:pt x="1439846" y="116"/>
                  </a:lnTo>
                  <a:cubicBezTo>
                    <a:pt x="1660769" y="116"/>
                    <a:pt x="1840506" y="165946"/>
                    <a:pt x="1840506" y="369838"/>
                  </a:cubicBezTo>
                  <a:lnTo>
                    <a:pt x="1840506" y="1004032"/>
                  </a:lnTo>
                  <a:cubicBezTo>
                    <a:pt x="1840506" y="1022339"/>
                    <a:pt x="1823971" y="1037198"/>
                    <a:pt x="1803625" y="1037198"/>
                  </a:cubicBezTo>
                  <a:lnTo>
                    <a:pt x="1670885" y="1037198"/>
                  </a:lnTo>
                  <a:cubicBezTo>
                    <a:pt x="1650559" y="1037198"/>
                    <a:pt x="1634023" y="1022339"/>
                    <a:pt x="1634023" y="1004032"/>
                  </a:cubicBezTo>
                  <a:lnTo>
                    <a:pt x="1634023" y="369838"/>
                  </a:lnTo>
                  <a:cubicBezTo>
                    <a:pt x="1634023" y="270264"/>
                    <a:pt x="1546926" y="189225"/>
                    <a:pt x="1439846" y="189225"/>
                  </a:cubicBezTo>
                  <a:lnTo>
                    <a:pt x="1186405" y="189130"/>
                  </a:lnTo>
                  <a:close/>
                </a:path>
              </a:pathLst>
            </a:custGeom>
            <a:solidFill>
              <a:schemeClr val="tx2"/>
            </a:solidFill>
            <a:ln w="19050" cap="flat">
              <a:noFill/>
              <a:prstDash val="solid"/>
              <a:round/>
            </a:ln>
          </p:spPr>
          <p:txBody>
            <a:bodyPr rtlCol="0" anchor="ctr"/>
            <a:lstStyle/>
            <a:p>
              <a:endParaRPr lang="fr-FR"/>
            </a:p>
          </p:txBody>
        </p:sp>
      </p:grpSp>
      <p:sp>
        <p:nvSpPr>
          <p:cNvPr id="17" name="Rectangle 16">
            <a:extLst>
              <a:ext uri="{FF2B5EF4-FFF2-40B4-BE49-F238E27FC236}">
                <a16:creationId xmlns:a16="http://schemas.microsoft.com/office/drawing/2014/main" id="{98821EFE-88B0-4E18-9A27-016423FF1972}"/>
              </a:ext>
            </a:extLst>
          </p:cNvPr>
          <p:cNvSpPr/>
          <p:nvPr userDrawn="1"/>
        </p:nvSpPr>
        <p:spPr>
          <a:xfrm>
            <a:off x="4809966" y="-251460"/>
            <a:ext cx="179705" cy="1797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FA7A67B-B3C3-4FA0-BD0E-026447A3CBA4}"/>
              </a:ext>
            </a:extLst>
          </p:cNvPr>
          <p:cNvSpPr/>
          <p:nvPr userDrawn="1"/>
        </p:nvSpPr>
        <p:spPr>
          <a:xfrm>
            <a:off x="5052218" y="-251460"/>
            <a:ext cx="179705" cy="1797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BDB40B1F-2606-4D95-8B73-9F1473B4EC17}"/>
              </a:ext>
            </a:extLst>
          </p:cNvPr>
          <p:cNvSpPr/>
          <p:nvPr userDrawn="1"/>
        </p:nvSpPr>
        <p:spPr>
          <a:xfrm>
            <a:off x="5500210" y="-251460"/>
            <a:ext cx="179705" cy="1797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8A2E27E0-7B9F-448A-A05C-14382BAC5EE1}"/>
              </a:ext>
            </a:extLst>
          </p:cNvPr>
          <p:cNvSpPr/>
          <p:nvPr userDrawn="1"/>
        </p:nvSpPr>
        <p:spPr>
          <a:xfrm>
            <a:off x="5991070" y="-251460"/>
            <a:ext cx="179705" cy="179705"/>
          </a:xfrm>
          <a:prstGeom prst="rect">
            <a:avLst/>
          </a:prstGeom>
          <a:solidFill>
            <a:srgbClr val="1D8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8DAEB5EA-BC67-454F-B72F-9C3D7307DC32}"/>
              </a:ext>
            </a:extLst>
          </p:cNvPr>
          <p:cNvSpPr/>
          <p:nvPr userDrawn="1"/>
        </p:nvSpPr>
        <p:spPr>
          <a:xfrm>
            <a:off x="6233322" y="-251460"/>
            <a:ext cx="179705" cy="1797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B4D15E66-A588-4A8A-A903-0E9F8031CEA3}"/>
              </a:ext>
            </a:extLst>
          </p:cNvPr>
          <p:cNvSpPr/>
          <p:nvPr userDrawn="1"/>
        </p:nvSpPr>
        <p:spPr>
          <a:xfrm>
            <a:off x="6475574" y="-251460"/>
            <a:ext cx="179705" cy="179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0C9A9072-0ACF-4135-8463-BBF0A32BC16E}"/>
              </a:ext>
            </a:extLst>
          </p:cNvPr>
          <p:cNvSpPr/>
          <p:nvPr userDrawn="1"/>
        </p:nvSpPr>
        <p:spPr>
          <a:xfrm>
            <a:off x="6717826" y="-251460"/>
            <a:ext cx="179705" cy="179705"/>
          </a:xfrm>
          <a:prstGeom prst="rect">
            <a:avLst/>
          </a:prstGeom>
          <a:solidFill>
            <a:srgbClr val="C8A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D06B1BAA-0F64-47E8-916D-4610AB9EA46C}"/>
              </a:ext>
            </a:extLst>
          </p:cNvPr>
          <p:cNvSpPr/>
          <p:nvPr userDrawn="1"/>
        </p:nvSpPr>
        <p:spPr>
          <a:xfrm>
            <a:off x="6960078" y="-251460"/>
            <a:ext cx="179705" cy="1797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9BC28B40-3CEF-4E68-B5B8-262D8FA8D7B3}"/>
              </a:ext>
            </a:extLst>
          </p:cNvPr>
          <p:cNvSpPr/>
          <p:nvPr userDrawn="1"/>
        </p:nvSpPr>
        <p:spPr>
          <a:xfrm>
            <a:off x="7202330" y="-251460"/>
            <a:ext cx="179705" cy="1797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3DD58350-5D15-4D25-9F1D-210DF8763903}"/>
              </a:ext>
            </a:extLst>
          </p:cNvPr>
          <p:cNvSpPr/>
          <p:nvPr userDrawn="1"/>
        </p:nvSpPr>
        <p:spPr>
          <a:xfrm>
            <a:off x="5745640" y="-251460"/>
            <a:ext cx="179705" cy="179705"/>
          </a:xfrm>
          <a:prstGeom prst="rect">
            <a:avLst/>
          </a:prstGeom>
          <a:solidFill>
            <a:srgbClr val="3E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32367059"/>
      </p:ext>
    </p:extLst>
  </p:cSld>
  <p:clrMap bg1="lt1" tx1="dk1" bg2="lt2" tx2="dk2" accent1="accent1" accent2="accent2" accent3="accent3" accent4="accent4" accent5="accent5" accent6="accent6" hlink="hlink" folHlink="folHlink"/>
  <p:sldLayoutIdLst>
    <p:sldLayoutId id="2147483683" r:id="rId1"/>
    <p:sldLayoutId id="2147483761" r:id="rId2"/>
    <p:sldLayoutId id="2147483762" r:id="rId3"/>
    <p:sldLayoutId id="2147483775" r:id="rId4"/>
    <p:sldLayoutId id="2147483776" r:id="rId5"/>
    <p:sldLayoutId id="2147483777" r:id="rId6"/>
    <p:sldLayoutId id="2147483778" r:id="rId7"/>
    <p:sldLayoutId id="2147483779" r:id="rId8"/>
    <p:sldLayoutId id="2147483780" r:id="rId9"/>
    <p:sldLayoutId id="2147483781" r:id="rId10"/>
  </p:sldLayoutIdLst>
  <p:timing>
    <p:tnLst>
      <p:par>
        <p:cTn id="1" dur="indefinite" restart="never" nodeType="tmRoot"/>
      </p:par>
    </p:tnLst>
  </p:timing>
  <p:hf hdr="0"/>
  <p:txStyles>
    <p:titleStyle>
      <a:lvl1pPr algn="l" defTabSz="914377" rtl="0" eaLnBrk="1" latinLnBrk="0" hangingPunct="1">
        <a:lnSpc>
          <a:spcPct val="90000"/>
        </a:lnSpc>
        <a:spcBef>
          <a:spcPct val="0"/>
        </a:spcBef>
        <a:buNone/>
        <a:defRPr sz="3500" b="1" kern="1200">
          <a:solidFill>
            <a:schemeClr val="tx2"/>
          </a:solidFill>
          <a:latin typeface="+mj-lt"/>
          <a:ea typeface="+mj-ea"/>
          <a:cs typeface="+mj-cs"/>
        </a:defRPr>
      </a:lvl1pPr>
    </p:titleStyle>
    <p:bodyStyle>
      <a:lvl1pPr marL="0" indent="0" algn="l" defTabSz="914377"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1pPr>
      <a:lvl2pPr marL="216000" indent="-216000" algn="l" defTabSz="914377" rtl="0" eaLnBrk="1" latinLnBrk="0" hangingPunct="1">
        <a:lnSpc>
          <a:spcPct val="101000"/>
        </a:lnSpc>
        <a:spcBef>
          <a:spcPts val="0"/>
        </a:spcBef>
        <a:buClr>
          <a:schemeClr val="tx2"/>
        </a:buClr>
        <a:buSzPct val="120000"/>
        <a:buFont typeface="Public Sans" pitchFamily="2" charset="0"/>
        <a:buChar char="—"/>
        <a:defRPr sz="1200" b="1" kern="1200">
          <a:solidFill>
            <a:schemeClr val="tx2"/>
          </a:solidFill>
          <a:latin typeface="Public Sans" pitchFamily="2" charset="0"/>
          <a:ea typeface="+mn-ea"/>
          <a:cs typeface="+mn-cs"/>
        </a:defRPr>
      </a:lvl2pPr>
      <a:lvl3pPr marL="576000" indent="-108000" algn="l" defTabSz="914377" rtl="0" eaLnBrk="1" latinLnBrk="0" hangingPunct="1">
        <a:lnSpc>
          <a:spcPct val="101000"/>
        </a:lnSpc>
        <a:spcBef>
          <a:spcPts val="0"/>
        </a:spcBef>
        <a:buFont typeface="Arial" panose="020B0604020202020204" pitchFamily="34" charset="0"/>
        <a:buChar char="-"/>
        <a:defRPr sz="1200" kern="1200">
          <a:solidFill>
            <a:schemeClr val="tx1"/>
          </a:solidFill>
          <a:latin typeface="Public Sans" pitchFamily="2" charset="0"/>
          <a:ea typeface="+mn-ea"/>
          <a:cs typeface="+mn-cs"/>
        </a:defRPr>
      </a:lvl3pPr>
      <a:lvl4pPr marL="1152000" indent="-216000" algn="l" defTabSz="914377" rtl="0" eaLnBrk="1" latinLnBrk="0" hangingPunct="1">
        <a:lnSpc>
          <a:spcPct val="101000"/>
        </a:lnSpc>
        <a:spcBef>
          <a:spcPts val="0"/>
        </a:spcBef>
        <a:buFont typeface="Arial" panose="020B0604020202020204" pitchFamily="34" charset="0"/>
        <a:buChar char="•"/>
        <a:defRPr sz="1100" kern="1200">
          <a:solidFill>
            <a:schemeClr val="tx1"/>
          </a:solidFill>
          <a:latin typeface="+mn-lt"/>
          <a:ea typeface="+mn-ea"/>
          <a:cs typeface="+mn-cs"/>
        </a:defRPr>
      </a:lvl4pPr>
      <a:lvl5pPr marL="0" indent="0" algn="l"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0" indent="0" algn="l" defTabSz="914377" rtl="0" eaLnBrk="1" latinLnBrk="0" hangingPunct="1">
        <a:lnSpc>
          <a:spcPct val="101000"/>
        </a:lnSpc>
        <a:spcBef>
          <a:spcPts val="0"/>
        </a:spcBef>
        <a:buFont typeface="Arial" panose="020B0604020202020204" pitchFamily="34" charset="0"/>
        <a:buNone/>
        <a:defRPr sz="6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38.png"/><Relationship Id="rId17" Type="http://schemas.openxmlformats.org/officeDocument/2006/relationships/image" Target="../media/image39.jpeg"/><Relationship Id="rId2" Type="http://schemas.openxmlformats.org/officeDocument/2006/relationships/image" Target="../media/image33.png"/><Relationship Id="rId16" Type="http://schemas.openxmlformats.org/officeDocument/2006/relationships/image" Target="NULL"/><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9" Type="http://schemas.openxmlformats.org/officeDocument/2006/relationships/image" Target="../media/image41.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0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277BA6-F603-DE48-94AD-83E74CD791B6}"/>
              </a:ext>
            </a:extLst>
          </p:cNvPr>
          <p:cNvSpPr>
            <a:spLocks noGrp="1"/>
          </p:cNvSpPr>
          <p:nvPr>
            <p:ph type="ctrTitle"/>
          </p:nvPr>
        </p:nvSpPr>
        <p:spPr>
          <a:xfrm>
            <a:off x="494948" y="280270"/>
            <a:ext cx="11442659" cy="1408847"/>
          </a:xfrm>
        </p:spPr>
        <p:txBody>
          <a:bodyPr/>
          <a:lstStyle/>
          <a:p>
            <a:r>
              <a:rPr lang="fr-FR" dirty="0" smtClean="0"/>
              <a:t>Autoconsommation collective</a:t>
            </a:r>
            <a:br>
              <a:rPr lang="fr-FR" dirty="0" smtClean="0"/>
            </a:br>
            <a:r>
              <a:rPr lang="fr-FR" dirty="0" smtClean="0"/>
              <a:t>Les fondamentaux </a:t>
            </a:r>
            <a:endParaRPr lang="fr-FR" dirty="0"/>
          </a:p>
        </p:txBody>
      </p:sp>
      <p:sp>
        <p:nvSpPr>
          <p:cNvPr id="4" name="Espace réservé du texte 3">
            <a:extLst>
              <a:ext uri="{FF2B5EF4-FFF2-40B4-BE49-F238E27FC236}">
                <a16:creationId xmlns:a16="http://schemas.microsoft.com/office/drawing/2014/main" id="{508DC9BE-7B86-2246-8236-8778F8FC6174}"/>
              </a:ext>
            </a:extLst>
          </p:cNvPr>
          <p:cNvSpPr>
            <a:spLocks noGrp="1"/>
          </p:cNvSpPr>
          <p:nvPr>
            <p:ph type="body" sz="quarter" idx="13"/>
          </p:nvPr>
        </p:nvSpPr>
        <p:spPr>
          <a:xfrm>
            <a:off x="9124774" y="5753916"/>
            <a:ext cx="2636837" cy="569387"/>
          </a:xfrm>
        </p:spPr>
        <p:txBody>
          <a:bodyPr/>
          <a:lstStyle/>
          <a:p>
            <a:pPr>
              <a:lnSpc>
                <a:spcPct val="100000"/>
              </a:lnSpc>
              <a:spcBef>
                <a:spcPts val="600"/>
              </a:spcBef>
            </a:pPr>
            <a:r>
              <a:rPr lang="fr-FR" sz="1600" b="1" dirty="0" smtClean="0"/>
              <a:t>12</a:t>
            </a:r>
            <a:r>
              <a:rPr lang="fr-FR" sz="1600" b="1" baseline="30000" dirty="0" smtClean="0"/>
              <a:t>ème</a:t>
            </a:r>
            <a:r>
              <a:rPr lang="fr-FR" sz="1600" b="1" dirty="0" smtClean="0"/>
              <a:t> rencontres TEPOS</a:t>
            </a:r>
          </a:p>
          <a:p>
            <a:pPr>
              <a:lnSpc>
                <a:spcPct val="100000"/>
              </a:lnSpc>
              <a:spcBef>
                <a:spcPts val="600"/>
              </a:spcBef>
            </a:pPr>
            <a:r>
              <a:rPr lang="fr-FR" sz="1600" b="1" dirty="0" smtClean="0"/>
              <a:t>28/09/2022</a:t>
            </a:r>
            <a:endParaRPr lang="fr-FR" sz="1600" b="1" dirty="0"/>
          </a:p>
        </p:txBody>
      </p:sp>
    </p:spTree>
    <p:extLst>
      <p:ext uri="{BB962C8B-B14F-4D97-AF65-F5344CB8AC3E}">
        <p14:creationId xmlns:p14="http://schemas.microsoft.com/office/powerpoint/2010/main" val="23657544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ZoneTexte 30"/>
          <p:cNvSpPr txBox="1"/>
          <p:nvPr/>
        </p:nvSpPr>
        <p:spPr>
          <a:xfrm>
            <a:off x="6483851" y="1460357"/>
            <a:ext cx="5468800" cy="4387411"/>
          </a:xfrm>
          <a:prstGeom prst="rect">
            <a:avLst/>
          </a:prstGeom>
          <a:noFill/>
          <a:ln w="6350">
            <a:solidFill>
              <a:schemeClr val="accent1"/>
            </a:solidFill>
          </a:ln>
        </p:spPr>
        <p:txBody>
          <a:bodyPr wrap="square" lIns="48000" tIns="0" rIns="48000" bIns="0" rtlCol="0" anchor="ctr">
            <a:noAutofit/>
          </a:bodyPr>
          <a:lstStyle/>
          <a:p>
            <a:pPr algn="ctr"/>
            <a:endParaRPr lang="fr-FR" sz="1067" b="1" i="1" dirty="0"/>
          </a:p>
        </p:txBody>
      </p:sp>
      <p:cxnSp>
        <p:nvCxnSpPr>
          <p:cNvPr id="27" name="Connecteur droit avec flèche 26"/>
          <p:cNvCxnSpPr/>
          <p:nvPr/>
        </p:nvCxnSpPr>
        <p:spPr>
          <a:xfrm>
            <a:off x="6288021" y="3420092"/>
            <a:ext cx="3264000" cy="1813"/>
          </a:xfrm>
          <a:prstGeom prst="straightConnector1">
            <a:avLst/>
          </a:prstGeom>
          <a:ln w="1270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65430" y="1907162"/>
            <a:ext cx="1056117" cy="379715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fr-FR" sz="1867" b="1" dirty="0" smtClean="0"/>
              <a:t>90 </a:t>
            </a:r>
            <a:r>
              <a:rPr lang="fr-FR" sz="1867" b="1" dirty="0"/>
              <a:t>kWh</a:t>
            </a:r>
          </a:p>
        </p:txBody>
      </p:sp>
      <p:sp>
        <p:nvSpPr>
          <p:cNvPr id="10" name="Rectangle 9"/>
          <p:cNvSpPr/>
          <p:nvPr/>
        </p:nvSpPr>
        <p:spPr>
          <a:xfrm>
            <a:off x="1871531" y="4250229"/>
            <a:ext cx="1056117" cy="1454089"/>
          </a:xfrm>
          <a:prstGeom prst="rect">
            <a:avLst/>
          </a:prstGeom>
          <a:noFill/>
          <a:ln w="12700">
            <a:solidFill>
              <a:schemeClr val="accent2"/>
            </a:solidFill>
            <a:prstDash val="dash"/>
          </a:ln>
        </p:spPr>
        <p:txBody>
          <a:bodyPr wrap="square" lIns="48000" tIns="0" rIns="48000" bIns="0" rtlCol="0" anchor="ctr">
            <a:noAutofit/>
          </a:bodyPr>
          <a:lstStyle/>
          <a:p>
            <a:pPr algn="ctr"/>
            <a:r>
              <a:rPr lang="fr-FR" sz="1867" b="1" i="1" dirty="0">
                <a:solidFill>
                  <a:schemeClr val="accent2"/>
                </a:solidFill>
              </a:rPr>
              <a:t>4</a:t>
            </a:r>
            <a:r>
              <a:rPr lang="fr-FR" sz="1867" b="1" i="1" dirty="0" smtClean="0">
                <a:solidFill>
                  <a:schemeClr val="accent2"/>
                </a:solidFill>
              </a:rPr>
              <a:t>0 </a:t>
            </a:r>
            <a:r>
              <a:rPr lang="fr-FR" sz="1867" b="1" i="1" dirty="0">
                <a:solidFill>
                  <a:schemeClr val="accent2"/>
                </a:solidFill>
              </a:rPr>
              <a:t>kWh</a:t>
            </a:r>
          </a:p>
        </p:txBody>
      </p:sp>
      <p:sp>
        <p:nvSpPr>
          <p:cNvPr id="11" name="Rectangle 10"/>
          <p:cNvSpPr/>
          <p:nvPr/>
        </p:nvSpPr>
        <p:spPr>
          <a:xfrm>
            <a:off x="1871531" y="1907162"/>
            <a:ext cx="1056117" cy="2220925"/>
          </a:xfrm>
          <a:prstGeom prst="rect">
            <a:avLst/>
          </a:prstGeom>
          <a:noFill/>
          <a:ln w="12700">
            <a:solidFill>
              <a:schemeClr val="accent3"/>
            </a:solidFill>
            <a:prstDash val="dash"/>
          </a:ln>
        </p:spPr>
        <p:txBody>
          <a:bodyPr wrap="square" lIns="48000" tIns="0" rIns="48000" bIns="0" rtlCol="0" anchor="ctr">
            <a:noAutofit/>
          </a:bodyPr>
          <a:lstStyle/>
          <a:p>
            <a:pPr algn="ctr"/>
            <a:r>
              <a:rPr lang="fr-FR" sz="1867" b="1" i="1" dirty="0" smtClean="0">
                <a:solidFill>
                  <a:schemeClr val="accent3"/>
                </a:solidFill>
              </a:rPr>
              <a:t>50 </a:t>
            </a:r>
            <a:r>
              <a:rPr lang="fr-FR" sz="1867" b="1" i="1" dirty="0">
                <a:solidFill>
                  <a:schemeClr val="accent3"/>
                </a:solidFill>
              </a:rPr>
              <a:t>kWh</a:t>
            </a:r>
          </a:p>
        </p:txBody>
      </p:sp>
      <p:sp>
        <p:nvSpPr>
          <p:cNvPr id="12" name="ZoneTexte 11"/>
          <p:cNvSpPr txBox="1"/>
          <p:nvPr/>
        </p:nvSpPr>
        <p:spPr>
          <a:xfrm>
            <a:off x="3457152" y="4250229"/>
            <a:ext cx="2830869" cy="1454089"/>
          </a:xfrm>
          <a:prstGeom prst="roundRect">
            <a:avLst/>
          </a:prstGeom>
          <a:solidFill>
            <a:schemeClr val="accent2">
              <a:lumMod val="20000"/>
              <a:lumOff val="80000"/>
            </a:schemeClr>
          </a:solidFill>
        </p:spPr>
        <p:txBody>
          <a:bodyPr wrap="square" lIns="48000" tIns="0" rIns="48000" bIns="0" rtlCol="0">
            <a:noAutofit/>
          </a:bodyPr>
          <a:lstStyle/>
          <a:p>
            <a:r>
              <a:rPr lang="fr-FR" sz="1333" b="1" i="1" dirty="0"/>
              <a:t>Part autoconsommée</a:t>
            </a:r>
            <a:br>
              <a:rPr lang="fr-FR" sz="1333" b="1" i="1" dirty="0"/>
            </a:br>
            <a:r>
              <a:rPr lang="fr-FR" sz="1333" b="1" i="1" dirty="0"/>
              <a:t>= Part autoproduite</a:t>
            </a:r>
            <a:r>
              <a:rPr lang="fr-FR" sz="1333" i="1" dirty="0"/>
              <a:t/>
            </a:r>
            <a:br>
              <a:rPr lang="fr-FR" sz="1333" i="1" dirty="0"/>
            </a:br>
            <a:r>
              <a:rPr lang="fr-FR" sz="1333" i="1" dirty="0"/>
              <a:t>= P</a:t>
            </a:r>
            <a:r>
              <a:rPr lang="fr-FR" sz="1333" i="1" dirty="0" smtClean="0"/>
              <a:t>art </a:t>
            </a:r>
            <a:r>
              <a:rPr lang="fr-FR" sz="1333" i="1" dirty="0"/>
              <a:t>de la production locale affectée au client selon la clé de répartition de l’opération. </a:t>
            </a:r>
          </a:p>
          <a:p>
            <a:r>
              <a:rPr lang="fr-FR" sz="1333" b="1" i="1" dirty="0"/>
              <a:t>Cette quantité circule sur le RPD.</a:t>
            </a:r>
          </a:p>
        </p:txBody>
      </p:sp>
      <p:sp>
        <p:nvSpPr>
          <p:cNvPr id="13" name="ZoneTexte 12"/>
          <p:cNvSpPr txBox="1"/>
          <p:nvPr/>
        </p:nvSpPr>
        <p:spPr>
          <a:xfrm>
            <a:off x="3457152" y="1915837"/>
            <a:ext cx="2830869" cy="2207201"/>
          </a:xfrm>
          <a:prstGeom prst="roundRect">
            <a:avLst/>
          </a:prstGeom>
          <a:solidFill>
            <a:schemeClr val="accent3">
              <a:lumMod val="20000"/>
              <a:lumOff val="80000"/>
            </a:schemeClr>
          </a:solidFill>
        </p:spPr>
        <p:txBody>
          <a:bodyPr wrap="square" lIns="48000" tIns="0" rIns="48000" bIns="0" rtlCol="0">
            <a:noAutofit/>
          </a:bodyPr>
          <a:lstStyle/>
          <a:p>
            <a:r>
              <a:rPr lang="fr-FR" sz="1333" b="1" i="1" dirty="0"/>
              <a:t>Part </a:t>
            </a:r>
            <a:r>
              <a:rPr lang="fr-FR" sz="1333" b="1" i="1" dirty="0" err="1"/>
              <a:t>alloconsommée</a:t>
            </a:r>
            <a:r>
              <a:rPr lang="fr-FR" sz="1333" b="1" i="1" dirty="0"/>
              <a:t/>
            </a:r>
            <a:br>
              <a:rPr lang="fr-FR" sz="1333" b="1" i="1" dirty="0"/>
            </a:br>
            <a:r>
              <a:rPr lang="fr-FR" sz="1333" b="1" i="1" dirty="0"/>
              <a:t>= Part </a:t>
            </a:r>
            <a:r>
              <a:rPr lang="fr-FR" sz="1333" b="1" i="1" dirty="0" err="1"/>
              <a:t>alloproduite</a:t>
            </a:r>
            <a:r>
              <a:rPr lang="fr-FR" sz="1333" i="1" dirty="0"/>
              <a:t/>
            </a:r>
            <a:br>
              <a:rPr lang="fr-FR" sz="1333" i="1" dirty="0"/>
            </a:br>
            <a:r>
              <a:rPr lang="fr-FR" sz="1333" i="1" dirty="0"/>
              <a:t>= Quantité </a:t>
            </a:r>
            <a:r>
              <a:rPr lang="fr-FR" sz="1333" i="1" dirty="0" err="1"/>
              <a:t>sourcée</a:t>
            </a:r>
            <a:r>
              <a:rPr lang="fr-FR" sz="1333" i="1" dirty="0"/>
              <a:t> par le fournisseur sur le marché et apportée en complément pour couvrir le reste de la consommation du client.</a:t>
            </a:r>
          </a:p>
          <a:p>
            <a:endParaRPr lang="fr-FR" sz="1333" i="1" dirty="0"/>
          </a:p>
          <a:p>
            <a:r>
              <a:rPr lang="fr-FR" sz="1400" b="1" i="1" dirty="0"/>
              <a:t>Cette quantité circule sur le RPD.</a:t>
            </a:r>
          </a:p>
        </p:txBody>
      </p:sp>
      <p:cxnSp>
        <p:nvCxnSpPr>
          <p:cNvPr id="14" name="Connecteur droit avec flèche 13"/>
          <p:cNvCxnSpPr>
            <a:stCxn id="11" idx="3"/>
            <a:endCxn id="13" idx="1"/>
          </p:cNvCxnSpPr>
          <p:nvPr/>
        </p:nvCxnSpPr>
        <p:spPr>
          <a:xfrm>
            <a:off x="2927648" y="3017624"/>
            <a:ext cx="529504" cy="1813"/>
          </a:xfrm>
          <a:prstGeom prst="straightConnector1">
            <a:avLst/>
          </a:prstGeom>
          <a:ln w="1270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stCxn id="10" idx="3"/>
            <a:endCxn id="12" idx="1"/>
          </p:cNvCxnSpPr>
          <p:nvPr/>
        </p:nvCxnSpPr>
        <p:spPr>
          <a:xfrm>
            <a:off x="2927648" y="4977273"/>
            <a:ext cx="529504" cy="0"/>
          </a:xfrm>
          <a:prstGeom prst="straightConnector1">
            <a:avLst/>
          </a:prstGeom>
          <a:ln w="1270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Rectangle avec coins arrondis en diagonale 19"/>
          <p:cNvSpPr/>
          <p:nvPr/>
        </p:nvSpPr>
        <p:spPr>
          <a:xfrm>
            <a:off x="6677350" y="1915835"/>
            <a:ext cx="2496277" cy="2207203"/>
          </a:xfrm>
          <a:prstGeom prst="round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fr-FR" sz="1467" b="1" dirty="0"/>
              <a:t>La part fourniture de la facture finale n’est due que sur la part </a:t>
            </a:r>
            <a:r>
              <a:rPr lang="fr-FR" sz="1467" b="1" dirty="0" err="1"/>
              <a:t>alloproduite</a:t>
            </a:r>
            <a:r>
              <a:rPr lang="fr-FR" sz="1467" b="1" dirty="0"/>
              <a:t>, i.e. effectivement apportée par le fournisseur en complément de la production locale.</a:t>
            </a:r>
          </a:p>
        </p:txBody>
      </p:sp>
      <p:sp>
        <p:nvSpPr>
          <p:cNvPr id="21" name="Rectangle avec coins arrondis en diagonale 20"/>
          <p:cNvSpPr/>
          <p:nvPr/>
        </p:nvSpPr>
        <p:spPr>
          <a:xfrm>
            <a:off x="9590432" y="1915837"/>
            <a:ext cx="2208245" cy="3672846"/>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fr-FR" sz="1467" b="1" dirty="0"/>
              <a:t>La part acheminement de la facture finale est due sur </a:t>
            </a:r>
            <a:r>
              <a:rPr lang="fr-FR" sz="1467" b="1" dirty="0" smtClean="0"/>
              <a:t>l’ électricité autoproduite </a:t>
            </a:r>
            <a:r>
              <a:rPr lang="fr-FR" sz="1467" b="1" dirty="0"/>
              <a:t>ET </a:t>
            </a:r>
            <a:r>
              <a:rPr lang="fr-FR" sz="1467" b="1" dirty="0" err="1"/>
              <a:t>alloproduite</a:t>
            </a:r>
            <a:r>
              <a:rPr lang="fr-FR" sz="1467" b="1" dirty="0"/>
              <a:t> dans la mesure où tous ces flux d’énergie transitent par le réseau public de distribution</a:t>
            </a:r>
            <a:r>
              <a:rPr lang="fr-FR" sz="1467" b="1" dirty="0" smtClean="0"/>
              <a:t>.</a:t>
            </a:r>
          </a:p>
          <a:p>
            <a:pPr algn="ctr"/>
            <a:endParaRPr lang="fr-FR" sz="1467" b="1" dirty="0"/>
          </a:p>
          <a:p>
            <a:pPr algn="ctr"/>
            <a:endParaRPr lang="fr-FR" sz="1467" b="1" dirty="0" smtClean="0"/>
          </a:p>
          <a:p>
            <a:pPr algn="ctr"/>
            <a:endParaRPr lang="fr-FR" sz="1467" b="1" dirty="0"/>
          </a:p>
          <a:p>
            <a:pPr algn="ctr"/>
            <a:endParaRPr lang="fr-FR" sz="1467" b="1" dirty="0"/>
          </a:p>
        </p:txBody>
      </p:sp>
      <p:cxnSp>
        <p:nvCxnSpPr>
          <p:cNvPr id="26" name="Connecteur droit avec flèche 25"/>
          <p:cNvCxnSpPr/>
          <p:nvPr/>
        </p:nvCxnSpPr>
        <p:spPr>
          <a:xfrm>
            <a:off x="6291851" y="2720774"/>
            <a:ext cx="384000" cy="1813"/>
          </a:xfrm>
          <a:prstGeom prst="straightConnector1">
            <a:avLst/>
          </a:prstGeom>
          <a:ln w="1270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6288021" y="4976366"/>
            <a:ext cx="3264000" cy="1813"/>
          </a:xfrm>
          <a:prstGeom prst="straightConnector1">
            <a:avLst/>
          </a:prstGeom>
          <a:ln w="1270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565430" y="5847769"/>
            <a:ext cx="1056117" cy="413119"/>
          </a:xfrm>
          <a:prstGeom prst="rect">
            <a:avLst/>
          </a:prstGeom>
          <a:noFill/>
          <a:ln w="6350">
            <a:solidFill>
              <a:schemeClr val="accent1"/>
            </a:solidFill>
          </a:ln>
        </p:spPr>
        <p:txBody>
          <a:bodyPr wrap="square" lIns="48000" tIns="0" rIns="48000" bIns="0" rtlCol="0" anchor="ctr">
            <a:noAutofit/>
          </a:bodyPr>
          <a:lstStyle/>
          <a:p>
            <a:pPr algn="ctr"/>
            <a:r>
              <a:rPr lang="fr-FR" sz="1067" b="1" i="1" dirty="0"/>
              <a:t>Consommation </a:t>
            </a:r>
            <a:br>
              <a:rPr lang="fr-FR" sz="1067" b="1" i="1" dirty="0"/>
            </a:br>
            <a:r>
              <a:rPr lang="fr-FR" sz="1067" b="1" i="1" dirty="0"/>
              <a:t>totale relevée</a:t>
            </a:r>
          </a:p>
        </p:txBody>
      </p:sp>
      <p:sp>
        <p:nvSpPr>
          <p:cNvPr id="30" name="ZoneTexte 29"/>
          <p:cNvSpPr txBox="1"/>
          <p:nvPr/>
        </p:nvSpPr>
        <p:spPr>
          <a:xfrm>
            <a:off x="1871531" y="5847768"/>
            <a:ext cx="4368000" cy="413123"/>
          </a:xfrm>
          <a:prstGeom prst="rect">
            <a:avLst/>
          </a:prstGeom>
          <a:noFill/>
          <a:ln w="6350">
            <a:solidFill>
              <a:schemeClr val="accent1"/>
            </a:solidFill>
          </a:ln>
        </p:spPr>
        <p:txBody>
          <a:bodyPr wrap="square" lIns="48000" tIns="0" rIns="48000" bIns="0" rtlCol="0" anchor="ctr">
            <a:noAutofit/>
          </a:bodyPr>
          <a:lstStyle/>
          <a:p>
            <a:pPr algn="ctr"/>
            <a:r>
              <a:rPr lang="fr-FR" sz="1067" b="1" i="1" dirty="0"/>
              <a:t>Répartition </a:t>
            </a:r>
            <a:r>
              <a:rPr lang="fr-FR" sz="1067" b="1" i="1" dirty="0" smtClean="0"/>
              <a:t>de l’approvisionnement en électricité pour couvrir la consommation </a:t>
            </a:r>
            <a:endParaRPr lang="fr-FR" sz="1067" b="1" i="1" dirty="0"/>
          </a:p>
        </p:txBody>
      </p:sp>
      <p:sp>
        <p:nvSpPr>
          <p:cNvPr id="32" name="Rectangle 31"/>
          <p:cNvSpPr/>
          <p:nvPr/>
        </p:nvSpPr>
        <p:spPr>
          <a:xfrm>
            <a:off x="6483851" y="1220755"/>
            <a:ext cx="5467771" cy="384000"/>
          </a:xfrm>
          <a:prstGeom prst="rect">
            <a:avLst/>
          </a:prstGeom>
          <a:solidFill>
            <a:schemeClr val="bg1">
              <a:lumMod val="95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fr-FR" sz="1600" b="1" dirty="0">
                <a:solidFill>
                  <a:schemeClr val="accent1"/>
                </a:solidFill>
              </a:rPr>
              <a:t>Impact sur la facture du client final</a:t>
            </a:r>
          </a:p>
        </p:txBody>
      </p:sp>
      <p:sp>
        <p:nvSpPr>
          <p:cNvPr id="33" name="Rectangle 32"/>
          <p:cNvSpPr/>
          <p:nvPr/>
        </p:nvSpPr>
        <p:spPr>
          <a:xfrm>
            <a:off x="7466211" y="1614253"/>
            <a:ext cx="907621" cy="276999"/>
          </a:xfrm>
          <a:prstGeom prst="rect">
            <a:avLst/>
          </a:prstGeom>
        </p:spPr>
        <p:txBody>
          <a:bodyPr wrap="none">
            <a:spAutoFit/>
          </a:bodyPr>
          <a:lstStyle/>
          <a:p>
            <a:pPr algn="ctr"/>
            <a:r>
              <a:rPr lang="fr-FR" sz="1200" i="1" dirty="0"/>
              <a:t>Fourniture</a:t>
            </a:r>
          </a:p>
        </p:txBody>
      </p:sp>
      <p:sp>
        <p:nvSpPr>
          <p:cNvPr id="34" name="Rectangle 33"/>
          <p:cNvSpPr/>
          <p:nvPr/>
        </p:nvSpPr>
        <p:spPr>
          <a:xfrm>
            <a:off x="10080445" y="1614253"/>
            <a:ext cx="1228221" cy="276999"/>
          </a:xfrm>
          <a:prstGeom prst="rect">
            <a:avLst/>
          </a:prstGeom>
        </p:spPr>
        <p:txBody>
          <a:bodyPr wrap="none">
            <a:spAutoFit/>
          </a:bodyPr>
          <a:lstStyle/>
          <a:p>
            <a:pPr algn="ctr"/>
            <a:r>
              <a:rPr lang="fr-FR" sz="1200" i="1" dirty="0"/>
              <a:t>Acheminement</a:t>
            </a:r>
          </a:p>
        </p:txBody>
      </p:sp>
      <p:sp>
        <p:nvSpPr>
          <p:cNvPr id="3" name="ZoneTexte 2"/>
          <p:cNvSpPr txBox="1"/>
          <p:nvPr/>
        </p:nvSpPr>
        <p:spPr>
          <a:xfrm>
            <a:off x="6710112" y="4157462"/>
            <a:ext cx="2463515" cy="328423"/>
          </a:xfrm>
          <a:prstGeom prst="rect">
            <a:avLst/>
          </a:prstGeom>
          <a:noFill/>
        </p:spPr>
        <p:txBody>
          <a:bodyPr wrap="square" lIns="48000" tIns="0" rIns="48000" bIns="0" rtlCol="0">
            <a:spAutoFit/>
          </a:bodyPr>
          <a:lstStyle/>
          <a:p>
            <a:r>
              <a:rPr lang="fr-FR" sz="1067" i="1" dirty="0"/>
              <a:t>Facturé par le fournisseur sur la base des données Enedis.</a:t>
            </a:r>
          </a:p>
        </p:txBody>
      </p:sp>
      <p:sp>
        <p:nvSpPr>
          <p:cNvPr id="23" name="ZoneTexte 22"/>
          <p:cNvSpPr txBox="1"/>
          <p:nvPr/>
        </p:nvSpPr>
        <p:spPr>
          <a:xfrm>
            <a:off x="7986494" y="5636119"/>
            <a:ext cx="2463515" cy="164212"/>
          </a:xfrm>
          <a:prstGeom prst="rect">
            <a:avLst/>
          </a:prstGeom>
          <a:noFill/>
        </p:spPr>
        <p:txBody>
          <a:bodyPr wrap="square" lIns="48000" tIns="0" rIns="48000" bIns="0" rtlCol="0">
            <a:spAutoFit/>
          </a:bodyPr>
          <a:lstStyle/>
          <a:p>
            <a:r>
              <a:rPr lang="fr-FR" sz="1067" i="1" dirty="0" smtClean="0"/>
              <a:t>Différentes taxes s’appliquent</a:t>
            </a:r>
            <a:endParaRPr lang="fr-FR" sz="1067" i="1" dirty="0"/>
          </a:p>
        </p:txBody>
      </p:sp>
      <p:sp>
        <p:nvSpPr>
          <p:cNvPr id="25" name="Rectangle 24"/>
          <p:cNvSpPr/>
          <p:nvPr/>
        </p:nvSpPr>
        <p:spPr>
          <a:xfrm>
            <a:off x="0" y="-1"/>
            <a:ext cx="12192000" cy="1123773"/>
          </a:xfrm>
          <a:prstGeom prst="rect">
            <a:avLst/>
          </a:prstGeom>
          <a:solidFill>
            <a:schemeClr val="tx2"/>
          </a:solidFill>
        </p:spPr>
        <p:style>
          <a:lnRef idx="2">
            <a:schemeClr val="accent1"/>
          </a:lnRef>
          <a:fillRef idx="1">
            <a:schemeClr val="lt1"/>
          </a:fillRef>
          <a:effectRef idx="0">
            <a:schemeClr val="accent1"/>
          </a:effectRef>
          <a:fontRef idx="minor">
            <a:schemeClr val="dk1"/>
          </a:fontRef>
        </p:style>
        <p:txBody>
          <a:bodyPr rtlCol="0" anchor="ctr"/>
          <a:lstStyle/>
          <a:p>
            <a:r>
              <a:rPr lang="fr-FR" sz="3600" b="1" dirty="0">
                <a:solidFill>
                  <a:schemeClr val="bg1"/>
                </a:solidFill>
                <a:latin typeface="+mj-lt"/>
              </a:rPr>
              <a:t>Prise en compte par le fournisseur d’électricité</a:t>
            </a:r>
          </a:p>
        </p:txBody>
      </p:sp>
      <p:sp>
        <p:nvSpPr>
          <p:cNvPr id="35" name="ZoneTexte 34"/>
          <p:cNvSpPr txBox="1"/>
          <p:nvPr/>
        </p:nvSpPr>
        <p:spPr>
          <a:xfrm>
            <a:off x="11070336" y="6408116"/>
            <a:ext cx="682752" cy="287323"/>
          </a:xfrm>
          <a:prstGeom prst="rect">
            <a:avLst/>
          </a:prstGeom>
          <a:solidFill>
            <a:schemeClr val="bg1"/>
          </a:solidFill>
        </p:spPr>
        <p:txBody>
          <a:bodyPr wrap="square" lIns="48000" tIns="0" rIns="48000" bIns="0" rtlCol="0">
            <a:spAutoFit/>
          </a:bodyPr>
          <a:lstStyle/>
          <a:p>
            <a:endParaRPr lang="fr-FR" sz="1867" dirty="0"/>
          </a:p>
        </p:txBody>
      </p:sp>
      <p:sp>
        <p:nvSpPr>
          <p:cNvPr id="36" name="Plus 35"/>
          <p:cNvSpPr/>
          <p:nvPr/>
        </p:nvSpPr>
        <p:spPr>
          <a:xfrm>
            <a:off x="9143824" y="4154073"/>
            <a:ext cx="408197" cy="381000"/>
          </a:xfrm>
          <a:prstGeom prst="mathPlu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Public Sans Light"/>
              <a:ea typeface="+mn-ea"/>
              <a:cs typeface="+mn-cs"/>
            </a:endParaRPr>
          </a:p>
        </p:txBody>
      </p:sp>
      <p:sp>
        <p:nvSpPr>
          <p:cNvPr id="37" name="Espace réservé du pied de page 3"/>
          <p:cNvSpPr>
            <a:spLocks noGrp="1"/>
          </p:cNvSpPr>
          <p:nvPr>
            <p:ph type="ftr" sz="quarter" idx="11"/>
          </p:nvPr>
        </p:nvSpPr>
        <p:spPr>
          <a:xfrm>
            <a:off x="1626384" y="6469013"/>
            <a:ext cx="4812515" cy="226714"/>
          </a:xfrm>
          <a:prstGeom prst="rect">
            <a:avLst/>
          </a:prstGeom>
        </p:spPr>
        <p:txBody>
          <a:bodyPr/>
          <a:lstStyle/>
          <a:p>
            <a:r>
              <a:rPr lang="fr-FR" sz="1000" b="1" dirty="0">
                <a:solidFill>
                  <a:schemeClr val="tx2"/>
                </a:solidFill>
                <a:latin typeface="+mj-lt"/>
              </a:rPr>
              <a:t>12èmes Rencontres TEPOS 2022</a:t>
            </a:r>
          </a:p>
        </p:txBody>
      </p:sp>
      <p:sp>
        <p:nvSpPr>
          <p:cNvPr id="38" name="Espace réservé du texte 24"/>
          <p:cNvSpPr txBox="1">
            <a:spLocks/>
          </p:cNvSpPr>
          <p:nvPr/>
        </p:nvSpPr>
        <p:spPr>
          <a:xfrm>
            <a:off x="565430" y="1204188"/>
            <a:ext cx="5597236" cy="482312"/>
          </a:xfrm>
          <a:prstGeom prst="rect">
            <a:avLst/>
          </a:prstGeom>
        </p:spPr>
        <p:txBody>
          <a:bodyPr/>
          <a:lstStyle>
            <a:lvl1pPr marL="0" indent="0" algn="l" defTabSz="914377"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1pPr>
            <a:lvl2pPr marL="216000" indent="-216000" algn="l" defTabSz="914377" rtl="0" eaLnBrk="1" latinLnBrk="0" hangingPunct="1">
              <a:lnSpc>
                <a:spcPct val="101000"/>
              </a:lnSpc>
              <a:spcBef>
                <a:spcPts val="0"/>
              </a:spcBef>
              <a:buClr>
                <a:schemeClr val="tx2"/>
              </a:buClr>
              <a:buSzPct val="120000"/>
              <a:buFont typeface="Public Sans" pitchFamily="2" charset="0"/>
              <a:buChar char="—"/>
              <a:defRPr sz="1200" b="1" kern="1200">
                <a:solidFill>
                  <a:schemeClr val="tx2"/>
                </a:solidFill>
                <a:latin typeface="Public Sans" pitchFamily="2" charset="0"/>
                <a:ea typeface="+mn-ea"/>
                <a:cs typeface="+mn-cs"/>
              </a:defRPr>
            </a:lvl2pPr>
            <a:lvl3pPr marL="576000" indent="-108000" algn="l" defTabSz="914377" rtl="0" eaLnBrk="1" latinLnBrk="0" hangingPunct="1">
              <a:lnSpc>
                <a:spcPct val="101000"/>
              </a:lnSpc>
              <a:spcBef>
                <a:spcPts val="0"/>
              </a:spcBef>
              <a:buFont typeface="Arial" panose="020B0604020202020204" pitchFamily="34" charset="0"/>
              <a:buChar char="-"/>
              <a:defRPr sz="1200" kern="1200">
                <a:solidFill>
                  <a:schemeClr val="tx1"/>
                </a:solidFill>
                <a:latin typeface="Public Sans" pitchFamily="2" charset="0"/>
                <a:ea typeface="+mn-ea"/>
                <a:cs typeface="+mn-cs"/>
              </a:defRPr>
            </a:lvl3pPr>
            <a:lvl4pPr marL="1152000" indent="-216000" algn="l" defTabSz="914377" rtl="0" eaLnBrk="1" latinLnBrk="0" hangingPunct="1">
              <a:lnSpc>
                <a:spcPct val="101000"/>
              </a:lnSpc>
              <a:spcBef>
                <a:spcPts val="0"/>
              </a:spcBef>
              <a:buFont typeface="Arial" panose="020B0604020202020204" pitchFamily="34" charset="0"/>
              <a:buChar char="•"/>
              <a:defRPr sz="1100" kern="1200">
                <a:solidFill>
                  <a:schemeClr val="tx1"/>
                </a:solidFill>
                <a:latin typeface="+mn-lt"/>
                <a:ea typeface="+mn-ea"/>
                <a:cs typeface="+mn-cs"/>
              </a:defRPr>
            </a:lvl4pPr>
            <a:lvl5pPr marL="0" indent="0" algn="l"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0" indent="0" algn="l" defTabSz="914377" rtl="0" eaLnBrk="1" latinLnBrk="0" hangingPunct="1">
              <a:lnSpc>
                <a:spcPct val="101000"/>
              </a:lnSpc>
              <a:spcBef>
                <a:spcPts val="0"/>
              </a:spcBef>
              <a:buFont typeface="Arial" panose="020B0604020202020204" pitchFamily="34" charset="0"/>
              <a:buNone/>
              <a:defRPr sz="6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nSpc>
                <a:spcPct val="100000"/>
              </a:lnSpc>
            </a:pPr>
            <a:r>
              <a:rPr lang="fr-FR" dirty="0" smtClean="0"/>
              <a:t>Habituellement il facture </a:t>
            </a:r>
            <a:r>
              <a:rPr lang="fr-FR" dirty="0"/>
              <a:t>régulièrement </a:t>
            </a:r>
            <a:r>
              <a:rPr lang="fr-FR" dirty="0" smtClean="0"/>
              <a:t>la </a:t>
            </a:r>
            <a:r>
              <a:rPr lang="fr-FR" dirty="0"/>
              <a:t>consommation telle qu’indiquée par </a:t>
            </a:r>
            <a:r>
              <a:rPr lang="fr-FR" dirty="0" smtClean="0"/>
              <a:t>le compteur, là c’est différent :</a:t>
            </a:r>
            <a:endParaRPr lang="fr-FR" dirty="0"/>
          </a:p>
        </p:txBody>
      </p:sp>
      <p:sp>
        <p:nvSpPr>
          <p:cNvPr id="39" name="ZoneTexte 38"/>
          <p:cNvSpPr txBox="1"/>
          <p:nvPr/>
        </p:nvSpPr>
        <p:spPr>
          <a:xfrm>
            <a:off x="6532341" y="6098707"/>
            <a:ext cx="5432576" cy="553998"/>
          </a:xfrm>
          <a:prstGeom prst="rect">
            <a:avLst/>
          </a:prstGeom>
          <a:noFill/>
        </p:spPr>
        <p:txBody>
          <a:bodyPr wrap="square" lIns="52911" tIns="0" rIns="52911" bIns="0" rtlCol="0">
            <a:spAutoFit/>
          </a:bodyPr>
          <a:lstStyle/>
          <a:p>
            <a:pPr algn="just"/>
            <a:r>
              <a:rPr lang="fr-FR" sz="1200" i="1" dirty="0" smtClean="0">
                <a:latin typeface="Enedis Light" pitchFamily="2" charset="0"/>
              </a:rPr>
              <a:t>NB : Lorsque la production locale fait l’objet d’une facturation vis-à-vis des consommateurs alors ceux-ci reçoivent 2 factures : celle de leur fournisseur classique (dit de complément) et celle de la PMO.</a:t>
            </a:r>
            <a:endParaRPr lang="fr-FR" sz="1200" i="1" dirty="0">
              <a:latin typeface="Enedis Light" pitchFamily="2" charset="0"/>
            </a:endParaRPr>
          </a:p>
        </p:txBody>
      </p:sp>
      <p:pic>
        <p:nvPicPr>
          <p:cNvPr id="40" name="Image 39">
            <a:extLst>
              <a:ext uri="{FF2B5EF4-FFF2-40B4-BE49-F238E27FC236}">
                <a16:creationId xmlns:a16="http://schemas.microsoft.com/office/drawing/2014/main" id="{54FB8FCD-2FFF-4804-9E96-03E3411A2212}"/>
              </a:ext>
            </a:extLst>
          </p:cNvPr>
          <p:cNvPicPr>
            <a:picLocks noChangeAspect="1"/>
          </p:cNvPicPr>
          <p:nvPr/>
        </p:nvPicPr>
        <p:blipFill>
          <a:blip r:embed="rId3" cstate="print">
            <a:duotone>
              <a:srgbClr val="00B2A9">
                <a:shade val="45000"/>
                <a:satMod val="135000"/>
              </a:srgbClr>
              <a:prstClr val="white"/>
            </a:duotone>
            <a:extLst>
              <a:ext uri="{28A0092B-C50C-407E-A947-70E740481C1C}">
                <a14:useLocalDpi xmlns:a14="http://schemas.microsoft.com/office/drawing/2010/main" val="0"/>
              </a:ext>
            </a:extLst>
          </a:blip>
          <a:stretch>
            <a:fillRect/>
          </a:stretch>
        </p:blipFill>
        <p:spPr>
          <a:xfrm rot="9931958" flipH="1">
            <a:off x="6915673" y="5136917"/>
            <a:ext cx="438725" cy="875925"/>
          </a:xfrm>
          <a:prstGeom prst="rect">
            <a:avLst/>
          </a:prstGeom>
        </p:spPr>
      </p:pic>
    </p:spTree>
    <p:extLst>
      <p:ext uri="{BB962C8B-B14F-4D97-AF65-F5344CB8AC3E}">
        <p14:creationId xmlns:p14="http://schemas.microsoft.com/office/powerpoint/2010/main" val="28223505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93325" y="1947479"/>
            <a:ext cx="1737735" cy="1331389"/>
          </a:xfrm>
          <a:prstGeom prst="rect">
            <a:avLst/>
          </a:prstGeom>
          <a:solidFill>
            <a:schemeClr val="accent3"/>
          </a:solidFill>
        </p:spPr>
        <p:txBody>
          <a:bodyPr wrap="square" rtlCol="0" anchor="ctr">
            <a:noAutofit/>
          </a:bodyPr>
          <a:lstStyle>
            <a:defPPr>
              <a:defRPr lang="fr-FR"/>
            </a:defPPr>
            <a:lvl1pPr algn="ctr">
              <a:defRPr sz="1400" b="1">
                <a:solidFill>
                  <a:srgbClr val="00B050"/>
                </a:solidFill>
                <a:latin typeface="Arial"/>
                <a:cs typeface="Arial"/>
              </a:defRPr>
            </a:lvl1pPr>
          </a:lstStyle>
          <a:p>
            <a:r>
              <a:rPr lang="fr-FR" sz="1867" dirty="0">
                <a:solidFill>
                  <a:schemeClr val="bg1"/>
                </a:solidFill>
                <a:latin typeface="+mj-lt"/>
              </a:rPr>
              <a:t>STATIQUE</a:t>
            </a:r>
          </a:p>
        </p:txBody>
      </p:sp>
      <p:sp>
        <p:nvSpPr>
          <p:cNvPr id="17" name="Rectangle 16"/>
          <p:cNvSpPr/>
          <p:nvPr/>
        </p:nvSpPr>
        <p:spPr>
          <a:xfrm>
            <a:off x="2032737" y="1947479"/>
            <a:ext cx="3143056" cy="1331389"/>
          </a:xfrm>
          <a:prstGeom prst="rect">
            <a:avLst/>
          </a:prstGeom>
          <a:solidFill>
            <a:schemeClr val="accent3">
              <a:lumMod val="20000"/>
              <a:lumOff val="80000"/>
            </a:schemeClr>
          </a:solidFill>
        </p:spPr>
        <p:txBody>
          <a:bodyPr wrap="square">
            <a:noAutofit/>
          </a:bodyPr>
          <a:lstStyle/>
          <a:p>
            <a:pPr marL="143992" lvl="1" algn="just">
              <a:buClr>
                <a:schemeClr val="accent4"/>
              </a:buClr>
              <a:buSzPct val="70000"/>
              <a:defRPr/>
            </a:pPr>
            <a:r>
              <a:rPr lang="fr-FR" sz="1200" dirty="0"/>
              <a:t>Coefficients de répartition </a:t>
            </a:r>
            <a:r>
              <a:rPr lang="fr-FR" sz="1200" b="1" u="sng" dirty="0"/>
              <a:t>constants</a:t>
            </a:r>
            <a:r>
              <a:rPr lang="fr-FR" sz="1200" dirty="0"/>
              <a:t> à chaque pas de temps 30min (définis à l’avance par la PMO)</a:t>
            </a:r>
          </a:p>
          <a:p>
            <a:pPr marL="143992" lvl="1">
              <a:buClr>
                <a:schemeClr val="accent4"/>
              </a:buClr>
              <a:buSzPct val="70000"/>
              <a:defRPr/>
            </a:pPr>
            <a:r>
              <a:rPr lang="fr-FR" sz="1200" dirty="0"/>
              <a:t>(exemple : client 1: 25%, client 2 : 35%, client 3 : 40%)</a:t>
            </a:r>
          </a:p>
        </p:txBody>
      </p:sp>
      <p:sp>
        <p:nvSpPr>
          <p:cNvPr id="18" name="Rectangle 17"/>
          <p:cNvSpPr/>
          <p:nvPr/>
        </p:nvSpPr>
        <p:spPr>
          <a:xfrm>
            <a:off x="2032739" y="3370975"/>
            <a:ext cx="3143087" cy="1331388"/>
          </a:xfrm>
          <a:prstGeom prst="rect">
            <a:avLst/>
          </a:prstGeom>
          <a:solidFill>
            <a:schemeClr val="accent2">
              <a:lumMod val="20000"/>
              <a:lumOff val="80000"/>
            </a:schemeClr>
          </a:solidFill>
        </p:spPr>
        <p:txBody>
          <a:bodyPr wrap="square">
            <a:noAutofit/>
          </a:bodyPr>
          <a:lstStyle/>
          <a:p>
            <a:pPr marL="143992" lvl="1" algn="just">
              <a:buClr>
                <a:schemeClr val="accent4"/>
              </a:buClr>
              <a:buSzPct val="70000"/>
              <a:defRPr/>
            </a:pPr>
            <a:r>
              <a:rPr lang="fr-FR" sz="1200" dirty="0"/>
              <a:t>Coefficients de répartition </a:t>
            </a:r>
            <a:r>
              <a:rPr lang="fr-FR" sz="1200" b="1" u="sng" dirty="0"/>
              <a:t>variables</a:t>
            </a:r>
            <a:r>
              <a:rPr lang="fr-FR" sz="1200" dirty="0"/>
              <a:t> à chaque pas de temps 30min (définis par la PMO a posteriori selon format annexe 5 de la convention)</a:t>
            </a:r>
          </a:p>
        </p:txBody>
      </p:sp>
      <p:sp>
        <p:nvSpPr>
          <p:cNvPr id="19" name="Rectangle 18"/>
          <p:cNvSpPr/>
          <p:nvPr/>
        </p:nvSpPr>
        <p:spPr>
          <a:xfrm>
            <a:off x="2032737" y="4785908"/>
            <a:ext cx="3143056" cy="1329600"/>
          </a:xfrm>
          <a:prstGeom prst="rect">
            <a:avLst/>
          </a:prstGeom>
          <a:solidFill>
            <a:schemeClr val="accent1">
              <a:lumMod val="20000"/>
              <a:lumOff val="80000"/>
            </a:schemeClr>
          </a:solidFill>
        </p:spPr>
        <p:txBody>
          <a:bodyPr wrap="square">
            <a:noAutofit/>
          </a:bodyPr>
          <a:lstStyle/>
          <a:p>
            <a:pPr marL="143992" lvl="1" algn="just">
              <a:buClr>
                <a:schemeClr val="accent4"/>
              </a:buClr>
              <a:buSzPct val="70000"/>
              <a:defRPr/>
            </a:pPr>
            <a:r>
              <a:rPr lang="fr-FR" sz="1200" dirty="0"/>
              <a:t>Coefficients de répartition </a:t>
            </a:r>
            <a:r>
              <a:rPr lang="fr-FR" sz="1200" b="1" u="sng" dirty="0"/>
              <a:t>variables</a:t>
            </a:r>
            <a:r>
              <a:rPr lang="fr-FR" sz="1200" dirty="0"/>
              <a:t> à chaque pas de temps 30min, </a:t>
            </a:r>
            <a:r>
              <a:rPr lang="fr-FR" sz="1200" b="1" dirty="0"/>
              <a:t>calculés automatiquement par </a:t>
            </a:r>
            <a:r>
              <a:rPr lang="fr-FR" sz="1200" b="1" dirty="0" err="1"/>
              <a:t>Enedis</a:t>
            </a:r>
            <a:r>
              <a:rPr lang="fr-FR" sz="1200" dirty="0"/>
              <a:t> au prorata de la consommation de chaque participant</a:t>
            </a:r>
          </a:p>
        </p:txBody>
      </p:sp>
      <p:sp>
        <p:nvSpPr>
          <p:cNvPr id="20" name="Rectangle 19"/>
          <p:cNvSpPr/>
          <p:nvPr/>
        </p:nvSpPr>
        <p:spPr>
          <a:xfrm>
            <a:off x="5275381" y="1947477"/>
            <a:ext cx="2258851" cy="1329600"/>
          </a:xfrm>
          <a:prstGeom prst="rect">
            <a:avLst/>
          </a:prstGeom>
          <a:solidFill>
            <a:schemeClr val="accent3">
              <a:lumMod val="20000"/>
              <a:lumOff val="80000"/>
            </a:schemeClr>
          </a:solidFill>
        </p:spPr>
        <p:txBody>
          <a:bodyPr wrap="square">
            <a:noAutofit/>
          </a:bodyPr>
          <a:lstStyle/>
          <a:p>
            <a:pPr marL="315435" lvl="1" indent="-171442">
              <a:buClr>
                <a:schemeClr val="accent4"/>
              </a:buClr>
              <a:buSzPct val="100000"/>
              <a:buFont typeface="Arial" panose="020B0604020202020204" pitchFamily="34" charset="0"/>
              <a:buChar char="•"/>
              <a:defRPr/>
            </a:pPr>
            <a:r>
              <a:rPr lang="fr-FR" sz="1200" dirty="0"/>
              <a:t>Exemple : coefficients attribués par la PMO à hauteur du financement apporté par chaque participant à la centrale PV</a:t>
            </a:r>
          </a:p>
        </p:txBody>
      </p:sp>
      <p:sp>
        <p:nvSpPr>
          <p:cNvPr id="21" name="Rectangle 20"/>
          <p:cNvSpPr/>
          <p:nvPr/>
        </p:nvSpPr>
        <p:spPr>
          <a:xfrm>
            <a:off x="5275383" y="3370975"/>
            <a:ext cx="2258852" cy="1331388"/>
          </a:xfrm>
          <a:prstGeom prst="rect">
            <a:avLst/>
          </a:prstGeom>
          <a:solidFill>
            <a:schemeClr val="accent2">
              <a:lumMod val="20000"/>
              <a:lumOff val="80000"/>
            </a:schemeClr>
          </a:solidFill>
        </p:spPr>
        <p:txBody>
          <a:bodyPr wrap="square">
            <a:noAutofit/>
          </a:bodyPr>
          <a:lstStyle/>
          <a:p>
            <a:pPr marL="315435" lvl="1" indent="-171442">
              <a:buSzPct val="100000"/>
              <a:buFont typeface="Arial" panose="020B0604020202020204" pitchFamily="34" charset="0"/>
              <a:buChar char="•"/>
            </a:pPr>
            <a:r>
              <a:rPr lang="fr-FR" sz="1200" dirty="0"/>
              <a:t>Recherche d’optimisation</a:t>
            </a:r>
          </a:p>
          <a:p>
            <a:pPr marL="315435" lvl="1" indent="-171442">
              <a:buSzPct val="100000"/>
              <a:buFont typeface="Arial" panose="020B0604020202020204" pitchFamily="34" charset="0"/>
              <a:buChar char="•"/>
            </a:pPr>
            <a:r>
              <a:rPr lang="fr-FR" sz="1200" dirty="0"/>
              <a:t>Besoin de priorisation entre participants </a:t>
            </a:r>
          </a:p>
        </p:txBody>
      </p:sp>
      <p:sp>
        <p:nvSpPr>
          <p:cNvPr id="22" name="Rectangle 21"/>
          <p:cNvSpPr/>
          <p:nvPr/>
        </p:nvSpPr>
        <p:spPr>
          <a:xfrm>
            <a:off x="5275383" y="4785908"/>
            <a:ext cx="2261029" cy="1329600"/>
          </a:xfrm>
          <a:prstGeom prst="rect">
            <a:avLst/>
          </a:prstGeom>
          <a:solidFill>
            <a:schemeClr val="accent1">
              <a:lumMod val="20000"/>
              <a:lumOff val="80000"/>
            </a:schemeClr>
          </a:solidFill>
        </p:spPr>
        <p:txBody>
          <a:bodyPr wrap="square">
            <a:noAutofit/>
          </a:bodyPr>
          <a:lstStyle/>
          <a:p>
            <a:pPr marL="315435" lvl="1" indent="-171442">
              <a:buClr>
                <a:schemeClr val="accent4"/>
              </a:buClr>
              <a:buSzPct val="100000"/>
              <a:buFont typeface="Arial" panose="020B0604020202020204" pitchFamily="34" charset="0"/>
              <a:buChar char="•"/>
              <a:defRPr/>
            </a:pPr>
            <a:r>
              <a:rPr lang="fr-FR" sz="1200" dirty="0"/>
              <a:t>Modèle « collectivité locale » (tous les participants sont des sites appartenant à la collectivité)</a:t>
            </a:r>
          </a:p>
        </p:txBody>
      </p:sp>
      <p:sp>
        <p:nvSpPr>
          <p:cNvPr id="23" name="Rectangle 22"/>
          <p:cNvSpPr/>
          <p:nvPr/>
        </p:nvSpPr>
        <p:spPr>
          <a:xfrm>
            <a:off x="7628765" y="3370973"/>
            <a:ext cx="2206151" cy="1344363"/>
          </a:xfrm>
          <a:prstGeom prst="rect">
            <a:avLst/>
          </a:prstGeom>
          <a:solidFill>
            <a:schemeClr val="accent2">
              <a:lumMod val="20000"/>
              <a:lumOff val="80000"/>
            </a:schemeClr>
          </a:solidFill>
        </p:spPr>
        <p:txBody>
          <a:bodyPr wrap="square">
            <a:noAutofit/>
          </a:bodyPr>
          <a:lstStyle/>
          <a:p>
            <a:pPr marL="315435" lvl="1" indent="-171442">
              <a:buSzPct val="100000"/>
              <a:buFont typeface="Arial" panose="020B0604020202020204" pitchFamily="34" charset="0"/>
              <a:buChar char="•"/>
              <a:defRPr/>
            </a:pPr>
            <a:r>
              <a:rPr lang="fr-FR" sz="1200" b="1" dirty="0"/>
              <a:t>Optimisation possible </a:t>
            </a:r>
            <a:r>
              <a:rPr lang="fr-FR" sz="1200" dirty="0"/>
              <a:t>(affectation maximale de la production) à la main de la PMO</a:t>
            </a:r>
          </a:p>
          <a:p>
            <a:pPr marL="315435" lvl="1" indent="-171442">
              <a:buSzPct val="100000"/>
              <a:buFont typeface="Arial" panose="020B0604020202020204" pitchFamily="34" charset="0"/>
              <a:buChar char="•"/>
              <a:defRPr/>
            </a:pPr>
            <a:r>
              <a:rPr lang="fr-FR" sz="1200" dirty="0"/>
              <a:t>Priorisation possible de l’affectation de production</a:t>
            </a:r>
          </a:p>
        </p:txBody>
      </p:sp>
      <p:sp>
        <p:nvSpPr>
          <p:cNvPr id="24" name="Rectangle 23"/>
          <p:cNvSpPr/>
          <p:nvPr/>
        </p:nvSpPr>
        <p:spPr>
          <a:xfrm>
            <a:off x="7628764" y="4785908"/>
            <a:ext cx="2209725" cy="1329600"/>
          </a:xfrm>
          <a:prstGeom prst="rect">
            <a:avLst/>
          </a:prstGeom>
          <a:solidFill>
            <a:schemeClr val="accent1">
              <a:lumMod val="20000"/>
              <a:lumOff val="80000"/>
            </a:schemeClr>
          </a:solidFill>
        </p:spPr>
        <p:txBody>
          <a:bodyPr wrap="square">
            <a:noAutofit/>
          </a:bodyPr>
          <a:lstStyle/>
          <a:p>
            <a:pPr marL="315435" lvl="1" indent="-171442">
              <a:buSzPct val="100000"/>
              <a:buFont typeface="Arial" panose="020B0604020202020204" pitchFamily="34" charset="0"/>
              <a:buChar char="•"/>
            </a:pPr>
            <a:r>
              <a:rPr lang="fr-FR" sz="1200" b="1" dirty="0"/>
              <a:t>Optimisation automatique </a:t>
            </a:r>
            <a:r>
              <a:rPr lang="fr-FR" sz="1200" dirty="0"/>
              <a:t>(affectation maximale de la production)</a:t>
            </a:r>
          </a:p>
          <a:p>
            <a:pPr marL="315435" lvl="1" indent="-171442">
              <a:buSzPct val="100000"/>
              <a:buFont typeface="Arial" panose="020B0604020202020204" pitchFamily="34" charset="0"/>
              <a:buChar char="•"/>
            </a:pPr>
            <a:r>
              <a:rPr lang="fr-FR" sz="1200" dirty="0"/>
              <a:t>Pas de valeurs à communiquer à </a:t>
            </a:r>
            <a:r>
              <a:rPr lang="fr-FR" sz="1200" dirty="0" err="1"/>
              <a:t>Enedis</a:t>
            </a:r>
            <a:r>
              <a:rPr lang="fr-FR" sz="1200" dirty="0"/>
              <a:t> </a:t>
            </a:r>
          </a:p>
        </p:txBody>
      </p:sp>
      <p:sp>
        <p:nvSpPr>
          <p:cNvPr id="25" name="Rectangle 24"/>
          <p:cNvSpPr/>
          <p:nvPr/>
        </p:nvSpPr>
        <p:spPr>
          <a:xfrm>
            <a:off x="7628764" y="1947478"/>
            <a:ext cx="2206149" cy="1334151"/>
          </a:xfrm>
          <a:prstGeom prst="rect">
            <a:avLst/>
          </a:prstGeom>
          <a:solidFill>
            <a:schemeClr val="accent3">
              <a:lumMod val="20000"/>
              <a:lumOff val="80000"/>
            </a:schemeClr>
          </a:solidFill>
        </p:spPr>
        <p:txBody>
          <a:bodyPr wrap="square">
            <a:noAutofit/>
          </a:bodyPr>
          <a:lstStyle/>
          <a:p>
            <a:pPr marL="315435" lvl="1" indent="-171442">
              <a:buClr>
                <a:schemeClr val="accent4"/>
              </a:buClr>
              <a:buSzPct val="100000"/>
              <a:buFont typeface="Arial" panose="020B0604020202020204" pitchFamily="34" charset="0"/>
              <a:buChar char="•"/>
              <a:defRPr/>
            </a:pPr>
            <a:r>
              <a:rPr lang="fr-FR" sz="1200" dirty="0"/>
              <a:t>Simplicité d’usage pour la PMO</a:t>
            </a:r>
          </a:p>
        </p:txBody>
      </p:sp>
      <p:sp>
        <p:nvSpPr>
          <p:cNvPr id="26" name="Rectangle 25"/>
          <p:cNvSpPr/>
          <p:nvPr/>
        </p:nvSpPr>
        <p:spPr>
          <a:xfrm>
            <a:off x="9936594" y="3370975"/>
            <a:ext cx="2064740" cy="1331388"/>
          </a:xfrm>
          <a:prstGeom prst="rect">
            <a:avLst/>
          </a:prstGeom>
          <a:solidFill>
            <a:schemeClr val="accent2">
              <a:lumMod val="20000"/>
              <a:lumOff val="80000"/>
            </a:schemeClr>
          </a:solidFill>
        </p:spPr>
        <p:txBody>
          <a:bodyPr wrap="square">
            <a:noAutofit/>
          </a:bodyPr>
          <a:lstStyle/>
          <a:p>
            <a:pPr marL="122764" lvl="1" indent="-122764">
              <a:buClr>
                <a:schemeClr val="accent4"/>
              </a:buClr>
              <a:buSzPct val="100000"/>
              <a:buFont typeface="Arial" panose="020B0604020202020204" pitchFamily="34" charset="0"/>
              <a:buChar char="•"/>
              <a:defRPr/>
            </a:pPr>
            <a:r>
              <a:rPr lang="fr-FR" sz="1200" dirty="0"/>
              <a:t>Tous les mois, nécessité de communiquer à </a:t>
            </a:r>
            <a:r>
              <a:rPr lang="fr-FR" sz="1200" dirty="0" err="1"/>
              <a:t>Enedis</a:t>
            </a:r>
            <a:r>
              <a:rPr lang="fr-FR" sz="1200" dirty="0"/>
              <a:t> la valeur des coefficients de répartition à appliquer toutes les 30min</a:t>
            </a:r>
          </a:p>
        </p:txBody>
      </p:sp>
      <p:sp>
        <p:nvSpPr>
          <p:cNvPr id="30" name="Rectangle 29"/>
          <p:cNvSpPr/>
          <p:nvPr/>
        </p:nvSpPr>
        <p:spPr>
          <a:xfrm>
            <a:off x="9936592" y="1947475"/>
            <a:ext cx="2064741" cy="1329600"/>
          </a:xfrm>
          <a:prstGeom prst="rect">
            <a:avLst/>
          </a:prstGeom>
          <a:solidFill>
            <a:schemeClr val="accent3">
              <a:lumMod val="20000"/>
              <a:lumOff val="80000"/>
            </a:schemeClr>
          </a:solidFill>
        </p:spPr>
        <p:txBody>
          <a:bodyPr wrap="square">
            <a:noAutofit/>
          </a:bodyPr>
          <a:lstStyle/>
          <a:p>
            <a:pPr marL="122764" lvl="1" indent="-122764">
              <a:buClr>
                <a:schemeClr val="accent4"/>
              </a:buClr>
              <a:buSzPct val="100000"/>
              <a:buFont typeface="Arial" panose="020B0604020202020204" pitchFamily="34" charset="0"/>
              <a:buChar char="•"/>
              <a:defRPr/>
            </a:pPr>
            <a:r>
              <a:rPr lang="fr-FR" sz="1200" dirty="0"/>
              <a:t>Répartition de la production non optimale. </a:t>
            </a:r>
          </a:p>
          <a:p>
            <a:pPr marL="122764" lvl="1" indent="-122764">
              <a:buClr>
                <a:schemeClr val="accent4"/>
              </a:buClr>
              <a:buSzPct val="100000"/>
              <a:buFont typeface="Arial" panose="020B0604020202020204" pitchFamily="34" charset="0"/>
              <a:buChar char="•"/>
              <a:defRPr/>
            </a:pPr>
            <a:r>
              <a:rPr lang="fr-FR" sz="1200" dirty="0"/>
              <a:t>Risque fort d’avoir du surplus de production (non autoconsommée par les participants)</a:t>
            </a:r>
          </a:p>
        </p:txBody>
      </p:sp>
      <p:sp>
        <p:nvSpPr>
          <p:cNvPr id="31" name="ZoneTexte 30"/>
          <p:cNvSpPr txBox="1"/>
          <p:nvPr/>
        </p:nvSpPr>
        <p:spPr>
          <a:xfrm>
            <a:off x="193325" y="3370975"/>
            <a:ext cx="1737735" cy="1331389"/>
          </a:xfrm>
          <a:prstGeom prst="rect">
            <a:avLst/>
          </a:prstGeom>
          <a:solidFill>
            <a:schemeClr val="accent2"/>
          </a:solidFill>
        </p:spPr>
        <p:txBody>
          <a:bodyPr wrap="square" rtlCol="0" anchor="ctr">
            <a:noAutofit/>
          </a:bodyPr>
          <a:lstStyle>
            <a:defPPr>
              <a:defRPr lang="fr-FR"/>
            </a:defPPr>
            <a:lvl1pPr algn="ctr">
              <a:defRPr sz="1400" b="1">
                <a:solidFill>
                  <a:srgbClr val="00B050"/>
                </a:solidFill>
                <a:latin typeface="Arial"/>
                <a:cs typeface="Arial"/>
              </a:defRPr>
            </a:lvl1pPr>
          </a:lstStyle>
          <a:p>
            <a:r>
              <a:rPr lang="fr-FR" sz="1867" dirty="0">
                <a:solidFill>
                  <a:schemeClr val="bg1"/>
                </a:solidFill>
                <a:latin typeface="+mj-lt"/>
              </a:rPr>
              <a:t>DYNAMIQUE</a:t>
            </a:r>
          </a:p>
        </p:txBody>
      </p:sp>
      <p:sp>
        <p:nvSpPr>
          <p:cNvPr id="32" name="ZoneTexte 31"/>
          <p:cNvSpPr txBox="1"/>
          <p:nvPr/>
        </p:nvSpPr>
        <p:spPr>
          <a:xfrm>
            <a:off x="193325" y="4785911"/>
            <a:ext cx="1737735" cy="1331389"/>
          </a:xfrm>
          <a:prstGeom prst="rect">
            <a:avLst/>
          </a:prstGeom>
          <a:solidFill>
            <a:schemeClr val="accent1"/>
          </a:solidFill>
        </p:spPr>
        <p:txBody>
          <a:bodyPr wrap="square" rtlCol="0" anchor="ctr">
            <a:noAutofit/>
          </a:bodyPr>
          <a:lstStyle>
            <a:defPPr>
              <a:defRPr lang="fr-FR"/>
            </a:defPPr>
            <a:lvl1pPr algn="ctr">
              <a:defRPr sz="1400" b="1">
                <a:solidFill>
                  <a:srgbClr val="00B050"/>
                </a:solidFill>
                <a:latin typeface="Arial"/>
                <a:cs typeface="Arial"/>
              </a:defRPr>
            </a:lvl1pPr>
          </a:lstStyle>
          <a:p>
            <a:r>
              <a:rPr lang="fr-FR" sz="1867" dirty="0">
                <a:solidFill>
                  <a:schemeClr val="bg1"/>
                </a:solidFill>
                <a:latin typeface="+mj-lt"/>
              </a:rPr>
              <a:t>DYNAMIQUE PAR DEFAUT</a:t>
            </a:r>
          </a:p>
        </p:txBody>
      </p:sp>
      <p:sp>
        <p:nvSpPr>
          <p:cNvPr id="33" name="Rectangle 32"/>
          <p:cNvSpPr/>
          <p:nvPr/>
        </p:nvSpPr>
        <p:spPr>
          <a:xfrm>
            <a:off x="193325" y="1425538"/>
            <a:ext cx="11808009" cy="43909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a:endParaRPr lang="fr-FR" sz="1867"/>
          </a:p>
        </p:txBody>
      </p:sp>
      <p:sp>
        <p:nvSpPr>
          <p:cNvPr id="5" name="ZoneTexte 4"/>
          <p:cNvSpPr txBox="1"/>
          <p:nvPr/>
        </p:nvSpPr>
        <p:spPr>
          <a:xfrm>
            <a:off x="239258" y="1450756"/>
            <a:ext cx="1679380" cy="379656"/>
          </a:xfrm>
          <a:prstGeom prst="rect">
            <a:avLst/>
          </a:prstGeom>
          <a:noFill/>
        </p:spPr>
        <p:txBody>
          <a:bodyPr wrap="square" rtlCol="0">
            <a:spAutoFit/>
          </a:bodyPr>
          <a:lstStyle/>
          <a:p>
            <a:pPr algn="ctr"/>
            <a:r>
              <a:rPr lang="fr-FR" sz="1867" b="1" dirty="0">
                <a:solidFill>
                  <a:schemeClr val="bg1"/>
                </a:solidFill>
                <a:latin typeface="+mj-lt"/>
                <a:cs typeface="Arial"/>
              </a:rPr>
              <a:t>Type de clé</a:t>
            </a:r>
          </a:p>
        </p:txBody>
      </p:sp>
      <p:sp>
        <p:nvSpPr>
          <p:cNvPr id="9" name="ZoneTexte 8"/>
          <p:cNvSpPr txBox="1"/>
          <p:nvPr/>
        </p:nvSpPr>
        <p:spPr>
          <a:xfrm>
            <a:off x="5038151" y="1450756"/>
            <a:ext cx="2351584" cy="379656"/>
          </a:xfrm>
          <a:prstGeom prst="rect">
            <a:avLst/>
          </a:prstGeom>
          <a:noFill/>
        </p:spPr>
        <p:txBody>
          <a:bodyPr wrap="square" rtlCol="0">
            <a:spAutoFit/>
          </a:bodyPr>
          <a:lstStyle/>
          <a:p>
            <a:pPr algn="ctr"/>
            <a:r>
              <a:rPr lang="fr-FR" sz="1867" b="1" dirty="0">
                <a:solidFill>
                  <a:schemeClr val="bg1"/>
                </a:solidFill>
                <a:latin typeface="+mj-lt"/>
                <a:cs typeface="Arial"/>
              </a:rPr>
              <a:t>Cas d’usage</a:t>
            </a:r>
          </a:p>
        </p:txBody>
      </p:sp>
      <p:sp>
        <p:nvSpPr>
          <p:cNvPr id="10" name="ZoneTexte 9"/>
          <p:cNvSpPr txBox="1"/>
          <p:nvPr/>
        </p:nvSpPr>
        <p:spPr>
          <a:xfrm>
            <a:off x="7362481" y="1450756"/>
            <a:ext cx="2351584" cy="379656"/>
          </a:xfrm>
          <a:prstGeom prst="rect">
            <a:avLst/>
          </a:prstGeom>
          <a:noFill/>
        </p:spPr>
        <p:txBody>
          <a:bodyPr wrap="square" rtlCol="0">
            <a:spAutoFit/>
          </a:bodyPr>
          <a:lstStyle/>
          <a:p>
            <a:pPr algn="ctr"/>
            <a:r>
              <a:rPr lang="fr-FR" sz="1867" b="1" dirty="0">
                <a:solidFill>
                  <a:schemeClr val="bg1"/>
                </a:solidFill>
                <a:latin typeface="+mj-lt"/>
                <a:cs typeface="Arial"/>
              </a:rPr>
              <a:t>Avantages</a:t>
            </a:r>
          </a:p>
        </p:txBody>
      </p:sp>
      <p:sp>
        <p:nvSpPr>
          <p:cNvPr id="11" name="ZoneTexte 10"/>
          <p:cNvSpPr txBox="1"/>
          <p:nvPr/>
        </p:nvSpPr>
        <p:spPr>
          <a:xfrm>
            <a:off x="9550446" y="1450756"/>
            <a:ext cx="2594228" cy="379656"/>
          </a:xfrm>
          <a:prstGeom prst="rect">
            <a:avLst/>
          </a:prstGeom>
          <a:noFill/>
        </p:spPr>
        <p:txBody>
          <a:bodyPr wrap="square" rtlCol="0">
            <a:spAutoFit/>
          </a:bodyPr>
          <a:lstStyle/>
          <a:p>
            <a:pPr algn="ctr"/>
            <a:r>
              <a:rPr lang="fr-FR" sz="1867" b="1" dirty="0">
                <a:solidFill>
                  <a:schemeClr val="bg1"/>
                </a:solidFill>
                <a:latin typeface="+mj-lt"/>
                <a:cs typeface="Arial"/>
              </a:rPr>
              <a:t>Inconvénients</a:t>
            </a:r>
          </a:p>
        </p:txBody>
      </p:sp>
      <p:sp>
        <p:nvSpPr>
          <p:cNvPr id="12" name="ZoneTexte 11"/>
          <p:cNvSpPr txBox="1"/>
          <p:nvPr/>
        </p:nvSpPr>
        <p:spPr>
          <a:xfrm>
            <a:off x="2241113" y="1450756"/>
            <a:ext cx="2751443" cy="379656"/>
          </a:xfrm>
          <a:prstGeom prst="rect">
            <a:avLst/>
          </a:prstGeom>
          <a:noFill/>
        </p:spPr>
        <p:txBody>
          <a:bodyPr wrap="square" rtlCol="0">
            <a:spAutoFit/>
          </a:bodyPr>
          <a:lstStyle/>
          <a:p>
            <a:pPr algn="ctr"/>
            <a:r>
              <a:rPr lang="fr-FR" sz="1867" b="1" dirty="0">
                <a:solidFill>
                  <a:schemeClr val="bg1"/>
                </a:solidFill>
                <a:latin typeface="+mj-lt"/>
                <a:cs typeface="Arial"/>
              </a:rPr>
              <a:t>Description</a:t>
            </a:r>
          </a:p>
        </p:txBody>
      </p:sp>
      <p:sp>
        <p:nvSpPr>
          <p:cNvPr id="27" name="Rectangle 26"/>
          <p:cNvSpPr/>
          <p:nvPr/>
        </p:nvSpPr>
        <p:spPr>
          <a:xfrm>
            <a:off x="9930842" y="4785908"/>
            <a:ext cx="2070492" cy="1329600"/>
          </a:xfrm>
          <a:prstGeom prst="rect">
            <a:avLst/>
          </a:prstGeom>
          <a:solidFill>
            <a:schemeClr val="accent1">
              <a:lumMod val="20000"/>
              <a:lumOff val="80000"/>
            </a:schemeClr>
          </a:solidFill>
        </p:spPr>
        <p:txBody>
          <a:bodyPr wrap="square">
            <a:noAutofit/>
          </a:bodyPr>
          <a:lstStyle/>
          <a:p>
            <a:pPr marL="116414" lvl="1" indent="-116414">
              <a:buSzPct val="100000"/>
              <a:buFont typeface="Arial" panose="020B0604020202020204" pitchFamily="34" charset="0"/>
              <a:buChar char="•"/>
            </a:pPr>
            <a:r>
              <a:rPr lang="fr-FR" sz="1200" dirty="0"/>
              <a:t>Tout le monde fonctionne avec un prorata de consommation, pas de personnalisation possible</a:t>
            </a:r>
          </a:p>
        </p:txBody>
      </p:sp>
      <p:sp>
        <p:nvSpPr>
          <p:cNvPr id="4" name="Espace réservé du pied de page 3"/>
          <p:cNvSpPr>
            <a:spLocks noGrp="1"/>
          </p:cNvSpPr>
          <p:nvPr>
            <p:ph type="ftr" sz="quarter" idx="11"/>
          </p:nvPr>
        </p:nvSpPr>
        <p:spPr/>
        <p:txBody>
          <a:bodyPr/>
          <a:lstStyle/>
          <a:p>
            <a:r>
              <a:rPr lang="fr-FR" dirty="0"/>
              <a:t>12èmes Rencontres </a:t>
            </a:r>
            <a:r>
              <a:rPr lang="fr-FR" dirty="0" smtClean="0"/>
              <a:t>TEPOS 2022</a:t>
            </a:r>
            <a:endParaRPr lang="fr-FR" dirty="0"/>
          </a:p>
        </p:txBody>
      </p:sp>
      <p:sp>
        <p:nvSpPr>
          <p:cNvPr id="29" name="Rectangle 28"/>
          <p:cNvSpPr/>
          <p:nvPr/>
        </p:nvSpPr>
        <p:spPr>
          <a:xfrm>
            <a:off x="0" y="-1"/>
            <a:ext cx="12192000" cy="1160442"/>
          </a:xfrm>
          <a:prstGeom prst="rect">
            <a:avLst/>
          </a:prstGeom>
          <a:solidFill>
            <a:schemeClr val="tx2"/>
          </a:solidFill>
        </p:spPr>
        <p:style>
          <a:lnRef idx="2">
            <a:schemeClr val="accent1"/>
          </a:lnRef>
          <a:fillRef idx="1">
            <a:schemeClr val="lt1"/>
          </a:fillRef>
          <a:effectRef idx="0">
            <a:schemeClr val="accent1"/>
          </a:effectRef>
          <a:fontRef idx="minor">
            <a:schemeClr val="dk1"/>
          </a:fontRef>
        </p:style>
        <p:txBody>
          <a:bodyPr rtlCol="0" anchor="ctr"/>
          <a:lstStyle/>
          <a:p>
            <a:r>
              <a:rPr lang="fr-FR" sz="4267" b="1" dirty="0" smtClean="0">
                <a:solidFill>
                  <a:schemeClr val="bg1"/>
                </a:solidFill>
                <a:latin typeface="+mj-lt"/>
              </a:rPr>
              <a:t>Clés de répartition de la production</a:t>
            </a:r>
            <a:endParaRPr lang="fr-FR" sz="4267" b="1" dirty="0">
              <a:solidFill>
                <a:schemeClr val="bg1"/>
              </a:solidFill>
              <a:latin typeface="+mj-lt"/>
            </a:endParaRPr>
          </a:p>
        </p:txBody>
      </p:sp>
    </p:spTree>
    <p:extLst>
      <p:ext uri="{BB962C8B-B14F-4D97-AF65-F5344CB8AC3E}">
        <p14:creationId xmlns:p14="http://schemas.microsoft.com/office/powerpoint/2010/main" val="732589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ctrTitle"/>
          </p:nvPr>
        </p:nvSpPr>
        <p:spPr>
          <a:xfrm>
            <a:off x="482248" y="1501951"/>
            <a:ext cx="7320632" cy="1688476"/>
          </a:xfrm>
        </p:spPr>
        <p:txBody>
          <a:bodyPr/>
          <a:lstStyle/>
          <a:p>
            <a:r>
              <a:rPr lang="fr-FR" sz="4800" dirty="0" smtClean="0"/>
              <a:t>Les parties prenantes impliquées aux différentes étapes</a:t>
            </a:r>
            <a:endParaRPr lang="fr-FR" sz="4800" dirty="0"/>
          </a:p>
        </p:txBody>
      </p:sp>
      <p:sp>
        <p:nvSpPr>
          <p:cNvPr id="6" name="Espace réservé du graphique SmartArt 4"/>
          <p:cNvSpPr>
            <a:spLocks noGrp="1"/>
          </p:cNvSpPr>
          <p:nvPr>
            <p:ph type="dgm" sz="quarter" idx="20"/>
          </p:nvPr>
        </p:nvSpPr>
        <p:spPr>
          <a:xfrm>
            <a:off x="520922" y="3526493"/>
            <a:ext cx="349020" cy="47313"/>
          </a:xfrm>
        </p:spPr>
      </p:sp>
    </p:spTree>
    <p:extLst>
      <p:ext uri="{BB962C8B-B14F-4D97-AF65-F5344CB8AC3E}">
        <p14:creationId xmlns:p14="http://schemas.microsoft.com/office/powerpoint/2010/main" val="13354582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24"/>
          <p:cNvSpPr>
            <a:spLocks noGrp="1"/>
          </p:cNvSpPr>
          <p:nvPr>
            <p:ph type="body" sz="quarter" idx="18"/>
          </p:nvPr>
        </p:nvSpPr>
        <p:spPr>
          <a:xfrm>
            <a:off x="244266" y="1238905"/>
            <a:ext cx="11784336" cy="482312"/>
          </a:xfrm>
        </p:spPr>
        <p:txBody>
          <a:bodyPr/>
          <a:lstStyle/>
          <a:p>
            <a:pPr lvl="4"/>
            <a:r>
              <a:rPr lang="fr-FR" dirty="0"/>
              <a:t>Une autoconsommation collective, en plus de rassembler des producteurs et consommateurs, nécessite l’implication d’acteurs du marché de l’électricité</a:t>
            </a:r>
          </a:p>
        </p:txBody>
      </p:sp>
      <p:grpSp>
        <p:nvGrpSpPr>
          <p:cNvPr id="39" name="Groupe 38"/>
          <p:cNvGrpSpPr/>
          <p:nvPr/>
        </p:nvGrpSpPr>
        <p:grpSpPr>
          <a:xfrm>
            <a:off x="3803200" y="2109913"/>
            <a:ext cx="1440000" cy="1440000"/>
            <a:chOff x="1681300" y="3268072"/>
            <a:chExt cx="1440000" cy="1440000"/>
          </a:xfrm>
        </p:grpSpPr>
        <p:sp>
          <p:nvSpPr>
            <p:cNvPr id="35" name="Rectangle 34"/>
            <p:cNvSpPr/>
            <p:nvPr/>
          </p:nvSpPr>
          <p:spPr>
            <a:xfrm>
              <a:off x="1681300" y="3268072"/>
              <a:ext cx="1440000" cy="14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1200" dirty="0" smtClean="0"/>
                <a:t>Consommateurs</a:t>
              </a:r>
              <a:endParaRPr lang="fr-FR" sz="1200" dirty="0"/>
            </a:p>
          </p:txBody>
        </p:sp>
        <p:pic>
          <p:nvPicPr>
            <p:cNvPr id="36" name="Image 35"/>
            <p:cNvPicPr>
              <a:picLocks noChangeAspect="1"/>
            </p:cNvPicPr>
            <p:nvPr/>
          </p:nvPicPr>
          <p:blipFill rotWithShape="1">
            <a:blip r:embed="rId2" cstate="email">
              <a:extLst>
                <a:ext uri="{28A0092B-C50C-407E-A947-70E740481C1C}">
                  <a14:useLocalDpi xmlns:a14="http://schemas.microsoft.com/office/drawing/2010/main"/>
                </a:ext>
              </a:extLst>
            </a:blip>
            <a:srcRect l="32778" t="32634" r="32114" b="35981"/>
            <a:stretch/>
          </p:blipFill>
          <p:spPr>
            <a:xfrm>
              <a:off x="1874646" y="3988072"/>
              <a:ext cx="337746" cy="432000"/>
            </a:xfrm>
            <a:prstGeom prst="rect">
              <a:avLst/>
            </a:prstGeom>
          </p:spPr>
        </p:pic>
        <p:pic>
          <p:nvPicPr>
            <p:cNvPr id="37" name="Image 36">
              <a:extLst>
                <a:ext uri="{FF2B5EF4-FFF2-40B4-BE49-F238E27FC236}">
                  <a16:creationId xmlns:a16="http://schemas.microsoft.com/office/drawing/2014/main" id="{FD6AE124-055F-FB40-BAE8-82588441E7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4210" y="3463931"/>
              <a:ext cx="565272" cy="565272"/>
            </a:xfrm>
            <a:prstGeom prst="rect">
              <a:avLst/>
            </a:prstGeom>
          </p:spPr>
        </p:pic>
        <p:pic>
          <p:nvPicPr>
            <p:cNvPr id="38" name="Image 37">
              <a:extLst>
                <a:ext uri="{FF2B5EF4-FFF2-40B4-BE49-F238E27FC236}">
                  <a16:creationId xmlns:a16="http://schemas.microsoft.com/office/drawing/2014/main" id="{1775603C-18A6-7643-88AE-426EB42E00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81495" y="4154233"/>
              <a:ext cx="553839" cy="553839"/>
            </a:xfrm>
            <a:prstGeom prst="rect">
              <a:avLst/>
            </a:prstGeom>
          </p:spPr>
        </p:pic>
      </p:grpSp>
      <p:grpSp>
        <p:nvGrpSpPr>
          <p:cNvPr id="44" name="Groupe 43"/>
          <p:cNvGrpSpPr/>
          <p:nvPr/>
        </p:nvGrpSpPr>
        <p:grpSpPr>
          <a:xfrm>
            <a:off x="6791436" y="2109913"/>
            <a:ext cx="1440000" cy="1440000"/>
            <a:chOff x="5424175" y="2677488"/>
            <a:chExt cx="1440000" cy="1440000"/>
          </a:xfrm>
        </p:grpSpPr>
        <p:sp>
          <p:nvSpPr>
            <p:cNvPr id="40" name="Rectangle 39"/>
            <p:cNvSpPr/>
            <p:nvPr/>
          </p:nvSpPr>
          <p:spPr>
            <a:xfrm>
              <a:off x="5424175" y="2677488"/>
              <a:ext cx="1440000" cy="14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sz="1200" dirty="0" smtClean="0"/>
                <a:t>Producteurs</a:t>
              </a:r>
              <a:endParaRPr lang="fr-FR" sz="1200" dirty="0"/>
            </a:p>
          </p:txBody>
        </p:sp>
        <p:pic>
          <p:nvPicPr>
            <p:cNvPr id="41" name="Image 40">
              <a:extLst>
                <a:ext uri="{FF2B5EF4-FFF2-40B4-BE49-F238E27FC236}">
                  <a16:creationId xmlns:a16="http://schemas.microsoft.com/office/drawing/2014/main" id="{C819234F-6E3E-854E-A4DC-8A6C62D049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24175" y="2740124"/>
              <a:ext cx="589448" cy="589448"/>
            </a:xfrm>
            <a:prstGeom prst="rect">
              <a:avLst/>
            </a:prstGeom>
          </p:spPr>
        </p:pic>
        <p:pic>
          <p:nvPicPr>
            <p:cNvPr id="42" name="Image 41">
              <a:extLst>
                <a:ext uri="{FF2B5EF4-FFF2-40B4-BE49-F238E27FC236}">
                  <a16:creationId xmlns:a16="http://schemas.microsoft.com/office/drawing/2014/main" id="{F32214E3-577A-FA48-A0D2-6A192CF9BF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01913" y="2677488"/>
              <a:ext cx="589448" cy="589448"/>
            </a:xfrm>
            <a:prstGeom prst="rect">
              <a:avLst/>
            </a:prstGeom>
          </p:spPr>
        </p:pic>
        <p:pic>
          <p:nvPicPr>
            <p:cNvPr id="43" name="Graphique 114" descr="Scène de chute d’eau">
              <a:extLst>
                <a:ext uri="{FF2B5EF4-FFF2-40B4-BE49-F238E27FC236}">
                  <a16:creationId xmlns:a16="http://schemas.microsoft.com/office/drawing/2014/main" id="{7B917D03-E7D7-4891-A7B7-A26E602556A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5964927" y="3392208"/>
              <a:ext cx="353412" cy="353412"/>
            </a:xfrm>
            <a:prstGeom prst="rect">
              <a:avLst/>
            </a:prstGeom>
          </p:spPr>
        </p:pic>
      </p:grpSp>
      <p:sp>
        <p:nvSpPr>
          <p:cNvPr id="45" name="Rectangle à coins arrondis 44"/>
          <p:cNvSpPr/>
          <p:nvPr/>
        </p:nvSpPr>
        <p:spPr>
          <a:xfrm>
            <a:off x="3649970" y="1665199"/>
            <a:ext cx="4761782" cy="2044460"/>
          </a:xfrm>
          <a:prstGeom prst="round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b="1" dirty="0" smtClean="0">
                <a:solidFill>
                  <a:schemeClr val="accent1"/>
                </a:solidFill>
              </a:rPr>
              <a:t>Personne Morale Organisatrice (PMO)</a:t>
            </a:r>
            <a:endParaRPr lang="fr-FR" sz="1600" b="1" dirty="0">
              <a:solidFill>
                <a:schemeClr val="accent1"/>
              </a:solidFill>
            </a:endParaRPr>
          </a:p>
        </p:txBody>
      </p:sp>
      <p:cxnSp>
        <p:nvCxnSpPr>
          <p:cNvPr id="47" name="Connecteur droit avec flèche 46">
            <a:extLst>
              <a:ext uri="{FF2B5EF4-FFF2-40B4-BE49-F238E27FC236}">
                <a16:creationId xmlns:a16="http://schemas.microsoft.com/office/drawing/2014/main" id="{4020827F-3B16-4FE1-A772-EB3DFF50358A}"/>
              </a:ext>
            </a:extLst>
          </p:cNvPr>
          <p:cNvCxnSpPr>
            <a:cxnSpLocks/>
            <a:endCxn id="35" idx="2"/>
          </p:cNvCxnSpPr>
          <p:nvPr/>
        </p:nvCxnSpPr>
        <p:spPr>
          <a:xfrm flipV="1">
            <a:off x="4513249" y="3549913"/>
            <a:ext cx="0" cy="2343802"/>
          </a:xfrm>
          <a:prstGeom prst="straightConnector1">
            <a:avLst/>
          </a:prstGeom>
          <a:ln w="25400">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3979F81B-14E5-4A0F-833E-74AFBF72BA4E}"/>
              </a:ext>
            </a:extLst>
          </p:cNvPr>
          <p:cNvCxnSpPr>
            <a:cxnSpLocks/>
            <a:stCxn id="65" idx="6"/>
            <a:endCxn id="35" idx="1"/>
          </p:cNvCxnSpPr>
          <p:nvPr/>
        </p:nvCxnSpPr>
        <p:spPr>
          <a:xfrm>
            <a:off x="1962232" y="2829913"/>
            <a:ext cx="1840968" cy="0"/>
          </a:xfrm>
          <a:prstGeom prst="straightConnector1">
            <a:avLst/>
          </a:prstGeom>
          <a:ln w="254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AAF19A5A-6B35-460F-99B2-7E8A062ACB05}"/>
              </a:ext>
            </a:extLst>
          </p:cNvPr>
          <p:cNvSpPr txBox="1"/>
          <p:nvPr/>
        </p:nvSpPr>
        <p:spPr>
          <a:xfrm>
            <a:off x="5243200" y="2514122"/>
            <a:ext cx="1543152" cy="707886"/>
          </a:xfrm>
          <a:prstGeom prst="rect">
            <a:avLst/>
          </a:prstGeom>
          <a:noFill/>
          <a:ln>
            <a:noFill/>
          </a:ln>
        </p:spPr>
        <p:txBody>
          <a:bodyPr wrap="square" rtlCol="0">
            <a:spAutoFit/>
          </a:bodyPr>
          <a:lstStyle/>
          <a:p>
            <a:pPr algn="ctr"/>
            <a:r>
              <a:rPr lang="fr-FR" sz="1000" dirty="0">
                <a:latin typeface="+mj-lt"/>
                <a:cs typeface="Arial" pitchFamily="34" charset="0"/>
              </a:rPr>
              <a:t>Echanges d’électricité</a:t>
            </a:r>
          </a:p>
          <a:p>
            <a:pPr algn="ctr"/>
            <a:endParaRPr lang="fr-FR" sz="1000" dirty="0">
              <a:latin typeface="+mj-lt"/>
              <a:cs typeface="Arial" pitchFamily="34" charset="0"/>
            </a:endParaRPr>
          </a:p>
          <a:p>
            <a:pPr algn="ctr"/>
            <a:r>
              <a:rPr lang="fr-FR" sz="1000" dirty="0">
                <a:latin typeface="+mj-lt"/>
                <a:cs typeface="Arial" pitchFamily="34" charset="0"/>
              </a:rPr>
              <a:t>Avec possible contrat de vente</a:t>
            </a:r>
          </a:p>
        </p:txBody>
      </p:sp>
      <p:sp>
        <p:nvSpPr>
          <p:cNvPr id="50" name="ZoneTexte 49">
            <a:extLst>
              <a:ext uri="{FF2B5EF4-FFF2-40B4-BE49-F238E27FC236}">
                <a16:creationId xmlns:a16="http://schemas.microsoft.com/office/drawing/2014/main" id="{700EB21F-6E6E-424D-89EF-D6E008DCB737}"/>
              </a:ext>
            </a:extLst>
          </p:cNvPr>
          <p:cNvSpPr txBox="1"/>
          <p:nvPr/>
        </p:nvSpPr>
        <p:spPr>
          <a:xfrm>
            <a:off x="306126" y="3509918"/>
            <a:ext cx="1862301" cy="830997"/>
          </a:xfrm>
          <a:prstGeom prst="rect">
            <a:avLst/>
          </a:prstGeom>
          <a:noFill/>
          <a:ln>
            <a:noFill/>
          </a:ln>
        </p:spPr>
        <p:txBody>
          <a:bodyPr wrap="square" rtlCol="0">
            <a:spAutoFit/>
          </a:bodyPr>
          <a:lstStyle>
            <a:defPPr>
              <a:defRPr lang="fr-FR"/>
            </a:defPPr>
            <a:lvl1pPr algn="ctr">
              <a:defRPr sz="1000">
                <a:solidFill>
                  <a:srgbClr val="766A62"/>
                </a:solidFill>
                <a:latin typeface="Nunito Sans" panose="00000500000000000000" pitchFamily="2" charset="0"/>
                <a:cs typeface="Arial" pitchFamily="34" charset="0"/>
              </a:defRPr>
            </a:lvl1pPr>
          </a:lstStyle>
          <a:p>
            <a:pPr algn="l"/>
            <a:r>
              <a:rPr lang="fr-FR" sz="1200" b="1" dirty="0" smtClean="0">
                <a:solidFill>
                  <a:schemeClr val="accent3"/>
                </a:solidFill>
                <a:latin typeface="+mj-lt"/>
              </a:rPr>
              <a:t>Fournisseurs</a:t>
            </a:r>
          </a:p>
          <a:p>
            <a:pPr algn="l"/>
            <a:r>
              <a:rPr lang="fr-FR" sz="1200" dirty="0" smtClean="0">
                <a:latin typeface="+mj-lt"/>
              </a:rPr>
              <a:t>Vente </a:t>
            </a:r>
            <a:r>
              <a:rPr lang="fr-FR" sz="1200" dirty="0">
                <a:latin typeface="+mj-lt"/>
              </a:rPr>
              <a:t>du complément </a:t>
            </a:r>
            <a:r>
              <a:rPr lang="fr-FR" sz="1200" dirty="0" smtClean="0">
                <a:latin typeface="+mj-lt"/>
              </a:rPr>
              <a:t>d’électricité via un </a:t>
            </a:r>
            <a:r>
              <a:rPr lang="fr-FR" sz="1200" dirty="0" smtClean="0">
                <a:solidFill>
                  <a:schemeClr val="accent3"/>
                </a:solidFill>
                <a:latin typeface="+mj-lt"/>
              </a:rPr>
              <a:t>Contrat </a:t>
            </a:r>
            <a:r>
              <a:rPr lang="fr-FR" sz="1200" dirty="0">
                <a:solidFill>
                  <a:schemeClr val="accent3"/>
                </a:solidFill>
                <a:latin typeface="+mj-lt"/>
              </a:rPr>
              <a:t>de fourniture</a:t>
            </a:r>
          </a:p>
        </p:txBody>
      </p:sp>
      <p:cxnSp>
        <p:nvCxnSpPr>
          <p:cNvPr id="51" name="Connecteur droit avec flèche 50">
            <a:extLst>
              <a:ext uri="{FF2B5EF4-FFF2-40B4-BE49-F238E27FC236}">
                <a16:creationId xmlns:a16="http://schemas.microsoft.com/office/drawing/2014/main" id="{0FBCACA9-C89D-40A0-94B5-49C732E73968}"/>
              </a:ext>
            </a:extLst>
          </p:cNvPr>
          <p:cNvCxnSpPr>
            <a:cxnSpLocks/>
            <a:stCxn id="40" idx="2"/>
          </p:cNvCxnSpPr>
          <p:nvPr/>
        </p:nvCxnSpPr>
        <p:spPr>
          <a:xfrm>
            <a:off x="7511436" y="3549913"/>
            <a:ext cx="0" cy="2343802"/>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2" name="ZoneTexte 51">
            <a:extLst>
              <a:ext uri="{FF2B5EF4-FFF2-40B4-BE49-F238E27FC236}">
                <a16:creationId xmlns:a16="http://schemas.microsoft.com/office/drawing/2014/main" id="{2EBF727D-03BA-46B8-8A30-DD078DAEBD0A}"/>
              </a:ext>
            </a:extLst>
          </p:cNvPr>
          <p:cNvSpPr txBox="1"/>
          <p:nvPr/>
        </p:nvSpPr>
        <p:spPr>
          <a:xfrm>
            <a:off x="7548212" y="3763004"/>
            <a:ext cx="1366448" cy="400110"/>
          </a:xfrm>
          <a:prstGeom prst="rect">
            <a:avLst/>
          </a:prstGeom>
          <a:noFill/>
          <a:ln>
            <a:noFill/>
          </a:ln>
        </p:spPr>
        <p:txBody>
          <a:bodyPr wrap="square" rtlCol="0">
            <a:spAutoFit/>
          </a:bodyPr>
          <a:lstStyle/>
          <a:p>
            <a:r>
              <a:rPr lang="fr-FR" sz="1000" dirty="0">
                <a:solidFill>
                  <a:srgbClr val="766A62"/>
                </a:solidFill>
                <a:latin typeface="+mj-lt"/>
                <a:cs typeface="Arial" pitchFamily="34" charset="0"/>
              </a:rPr>
              <a:t>Contrat d’accès au réseau </a:t>
            </a:r>
            <a:r>
              <a:rPr lang="fr-FR" sz="1000" dirty="0" smtClean="0">
                <a:solidFill>
                  <a:srgbClr val="766A62"/>
                </a:solidFill>
                <a:latin typeface="+mj-lt"/>
                <a:cs typeface="Arial" pitchFamily="34" charset="0"/>
              </a:rPr>
              <a:t>en injection </a:t>
            </a:r>
            <a:endParaRPr lang="fr-FR" sz="1000" dirty="0">
              <a:solidFill>
                <a:srgbClr val="766A62"/>
              </a:solidFill>
              <a:latin typeface="+mj-lt"/>
              <a:cs typeface="Arial" pitchFamily="34" charset="0"/>
            </a:endParaRPr>
          </a:p>
        </p:txBody>
      </p:sp>
      <p:sp>
        <p:nvSpPr>
          <p:cNvPr id="53" name="ZoneTexte 52">
            <a:extLst>
              <a:ext uri="{FF2B5EF4-FFF2-40B4-BE49-F238E27FC236}">
                <a16:creationId xmlns:a16="http://schemas.microsoft.com/office/drawing/2014/main" id="{A7613A84-B295-4011-B881-FB0B4F86E4B3}"/>
              </a:ext>
            </a:extLst>
          </p:cNvPr>
          <p:cNvSpPr txBox="1"/>
          <p:nvPr/>
        </p:nvSpPr>
        <p:spPr>
          <a:xfrm>
            <a:off x="2501342" y="3720087"/>
            <a:ext cx="2037785" cy="553998"/>
          </a:xfrm>
          <a:prstGeom prst="rect">
            <a:avLst/>
          </a:prstGeom>
          <a:noFill/>
          <a:ln>
            <a:noFill/>
          </a:ln>
        </p:spPr>
        <p:txBody>
          <a:bodyPr wrap="square" rtlCol="0">
            <a:spAutoFit/>
          </a:bodyPr>
          <a:lstStyle/>
          <a:p>
            <a:pPr algn="r"/>
            <a:r>
              <a:rPr lang="fr-FR" sz="1000" dirty="0">
                <a:solidFill>
                  <a:srgbClr val="766A62"/>
                </a:solidFill>
                <a:latin typeface="+mj-lt"/>
                <a:cs typeface="Arial" pitchFamily="34" charset="0"/>
              </a:rPr>
              <a:t>Contrat d’accès au réseau </a:t>
            </a:r>
            <a:r>
              <a:rPr lang="fr-FR" sz="1000" dirty="0" smtClean="0">
                <a:solidFill>
                  <a:srgbClr val="766A62"/>
                </a:solidFill>
                <a:latin typeface="+mj-lt"/>
                <a:cs typeface="Arial" pitchFamily="34" charset="0"/>
              </a:rPr>
              <a:t>soutirage </a:t>
            </a:r>
          </a:p>
          <a:p>
            <a:pPr algn="r"/>
            <a:r>
              <a:rPr lang="fr-FR" sz="1000" dirty="0" smtClean="0">
                <a:solidFill>
                  <a:srgbClr val="766A62"/>
                </a:solidFill>
                <a:latin typeface="+mj-lt"/>
                <a:cs typeface="Arial" pitchFamily="34" charset="0"/>
              </a:rPr>
              <a:t>(sauf si Contrat de fourniture</a:t>
            </a:r>
            <a:endParaRPr lang="fr-FR" sz="1000" dirty="0">
              <a:solidFill>
                <a:srgbClr val="766A62"/>
              </a:solidFill>
              <a:latin typeface="+mj-lt"/>
              <a:cs typeface="Arial" pitchFamily="34" charset="0"/>
            </a:endParaRPr>
          </a:p>
        </p:txBody>
      </p:sp>
      <p:cxnSp>
        <p:nvCxnSpPr>
          <p:cNvPr id="54" name="Connecteur droit avec flèche 53">
            <a:extLst>
              <a:ext uri="{FF2B5EF4-FFF2-40B4-BE49-F238E27FC236}">
                <a16:creationId xmlns:a16="http://schemas.microsoft.com/office/drawing/2014/main" id="{9E717B46-11EF-4851-9DF2-80803EE86EB4}"/>
              </a:ext>
            </a:extLst>
          </p:cNvPr>
          <p:cNvCxnSpPr>
            <a:cxnSpLocks/>
            <a:stCxn id="73" idx="0"/>
            <a:endCxn id="65" idx="4"/>
          </p:cNvCxnSpPr>
          <p:nvPr/>
        </p:nvCxnSpPr>
        <p:spPr>
          <a:xfrm flipH="1" flipV="1">
            <a:off x="1919509" y="3405913"/>
            <a:ext cx="1277094" cy="2487802"/>
          </a:xfrm>
          <a:prstGeom prst="straightConnector1">
            <a:avLst/>
          </a:prstGeom>
          <a:ln w="25400">
            <a:solidFill>
              <a:schemeClr val="accent3"/>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id="{67B57872-C7B9-4EA9-9F78-F13FBDDD5BEC}"/>
              </a:ext>
            </a:extLst>
          </p:cNvPr>
          <p:cNvCxnSpPr>
            <a:cxnSpLocks/>
            <a:stCxn id="40" idx="3"/>
            <a:endCxn id="62" idx="2"/>
          </p:cNvCxnSpPr>
          <p:nvPr/>
        </p:nvCxnSpPr>
        <p:spPr>
          <a:xfrm flipV="1">
            <a:off x="8231436" y="2824633"/>
            <a:ext cx="1431523" cy="528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8" name="ZoneTexte 57">
            <a:extLst>
              <a:ext uri="{FF2B5EF4-FFF2-40B4-BE49-F238E27FC236}">
                <a16:creationId xmlns:a16="http://schemas.microsoft.com/office/drawing/2014/main" id="{7A4E31D9-B61D-438A-8DE6-4109B177C266}"/>
              </a:ext>
            </a:extLst>
          </p:cNvPr>
          <p:cNvSpPr txBox="1"/>
          <p:nvPr/>
        </p:nvSpPr>
        <p:spPr>
          <a:xfrm>
            <a:off x="8272996" y="2434636"/>
            <a:ext cx="1528719" cy="400110"/>
          </a:xfrm>
          <a:prstGeom prst="rect">
            <a:avLst/>
          </a:prstGeom>
          <a:noFill/>
          <a:ln>
            <a:noFill/>
          </a:ln>
        </p:spPr>
        <p:txBody>
          <a:bodyPr wrap="square" rtlCol="0">
            <a:spAutoFit/>
          </a:bodyPr>
          <a:lstStyle>
            <a:defPPr>
              <a:defRPr lang="fr-FR"/>
            </a:defPPr>
            <a:lvl1pPr>
              <a:defRPr sz="1000">
                <a:solidFill>
                  <a:srgbClr val="766A62"/>
                </a:solidFill>
                <a:latin typeface="Nunito Sans" panose="00000500000000000000" pitchFamily="2" charset="0"/>
                <a:cs typeface="Arial" pitchFamily="34" charset="0"/>
              </a:defRPr>
            </a:lvl1pPr>
          </a:lstStyle>
          <a:p>
            <a:pPr algn="ctr"/>
            <a:r>
              <a:rPr lang="fr-FR" dirty="0">
                <a:latin typeface="+mj-lt"/>
              </a:rPr>
              <a:t> Vente du surplus d’électricité</a:t>
            </a:r>
          </a:p>
        </p:txBody>
      </p:sp>
      <p:cxnSp>
        <p:nvCxnSpPr>
          <p:cNvPr id="59" name="Connecteur droit avec flèche 58">
            <a:extLst>
              <a:ext uri="{FF2B5EF4-FFF2-40B4-BE49-F238E27FC236}">
                <a16:creationId xmlns:a16="http://schemas.microsoft.com/office/drawing/2014/main" id="{DC710C97-ADED-4897-8AAA-FFA2E5B228D6}"/>
              </a:ext>
            </a:extLst>
          </p:cNvPr>
          <p:cNvCxnSpPr>
            <a:cxnSpLocks/>
            <a:stCxn id="62" idx="3"/>
            <a:endCxn id="63" idx="0"/>
          </p:cNvCxnSpPr>
          <p:nvPr/>
        </p:nvCxnSpPr>
        <p:spPr>
          <a:xfrm flipH="1">
            <a:off x="9609871" y="3270110"/>
            <a:ext cx="233479" cy="764384"/>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1BC1CDAF-B5F5-412B-8FD3-BEB6E83068B8}"/>
              </a:ext>
            </a:extLst>
          </p:cNvPr>
          <p:cNvCxnSpPr>
            <a:cxnSpLocks/>
            <a:stCxn id="63" idx="3"/>
          </p:cNvCxnSpPr>
          <p:nvPr/>
        </p:nvCxnSpPr>
        <p:spPr>
          <a:xfrm flipH="1">
            <a:off x="8875856" y="5109971"/>
            <a:ext cx="288538" cy="778526"/>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0B6DD061-F849-4E2D-8EE2-CCA25001C231}"/>
              </a:ext>
            </a:extLst>
          </p:cNvPr>
          <p:cNvSpPr/>
          <p:nvPr/>
        </p:nvSpPr>
        <p:spPr>
          <a:xfrm>
            <a:off x="2637377" y="5893715"/>
            <a:ext cx="6626575" cy="478258"/>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accent1"/>
                </a:solidFill>
                <a:cs typeface="Arial" pitchFamily="34" charset="0"/>
              </a:rPr>
              <a:t>Réseau public de distribution d’électricité </a:t>
            </a:r>
          </a:p>
        </p:txBody>
      </p:sp>
      <p:sp>
        <p:nvSpPr>
          <p:cNvPr id="62" name="Ellipse 61">
            <a:extLst>
              <a:ext uri="{FF2B5EF4-FFF2-40B4-BE49-F238E27FC236}">
                <a16:creationId xmlns:a16="http://schemas.microsoft.com/office/drawing/2014/main" id="{DDA27C06-CDDF-41E2-A119-F58DA1F0E9D4}"/>
              </a:ext>
            </a:extLst>
          </p:cNvPr>
          <p:cNvSpPr>
            <a:spLocks noChangeAspect="1"/>
          </p:cNvSpPr>
          <p:nvPr/>
        </p:nvSpPr>
        <p:spPr>
          <a:xfrm>
            <a:off x="9662959" y="2194633"/>
            <a:ext cx="1231787" cy="1260000"/>
          </a:xfrm>
          <a:prstGeom prst="ellips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dirty="0">
                <a:solidFill>
                  <a:schemeClr val="accent6"/>
                </a:solidFill>
              </a:rPr>
              <a:t>Acheteur de </a:t>
            </a:r>
            <a:r>
              <a:rPr lang="fr-FR" sz="1400" dirty="0" smtClean="0">
                <a:solidFill>
                  <a:schemeClr val="accent6"/>
                </a:solidFill>
              </a:rPr>
              <a:t>surplus</a:t>
            </a:r>
          </a:p>
          <a:p>
            <a:pPr algn="ctr"/>
            <a:r>
              <a:rPr lang="fr-FR" sz="1100" dirty="0" smtClean="0">
                <a:solidFill>
                  <a:schemeClr val="accent6"/>
                </a:solidFill>
              </a:rPr>
              <a:t>(</a:t>
            </a:r>
            <a:r>
              <a:rPr lang="fr-FR" sz="1100" dirty="0" err="1" smtClean="0">
                <a:solidFill>
                  <a:schemeClr val="accent6"/>
                </a:solidFill>
              </a:rPr>
              <a:t>yc</a:t>
            </a:r>
            <a:r>
              <a:rPr lang="fr-FR" sz="1100" dirty="0" smtClean="0">
                <a:solidFill>
                  <a:schemeClr val="accent6"/>
                </a:solidFill>
              </a:rPr>
              <a:t> Obligation d’achat EDF)</a:t>
            </a:r>
            <a:endParaRPr lang="fr-FR" sz="1100" dirty="0">
              <a:solidFill>
                <a:schemeClr val="accent6"/>
              </a:solidFill>
            </a:endParaRPr>
          </a:p>
        </p:txBody>
      </p:sp>
      <p:sp>
        <p:nvSpPr>
          <p:cNvPr id="63" name="Ellipse 62">
            <a:extLst>
              <a:ext uri="{FF2B5EF4-FFF2-40B4-BE49-F238E27FC236}">
                <a16:creationId xmlns:a16="http://schemas.microsoft.com/office/drawing/2014/main" id="{126E68AC-0A39-4B6C-9826-1EB41BE06014}"/>
              </a:ext>
            </a:extLst>
          </p:cNvPr>
          <p:cNvSpPr>
            <a:spLocks noChangeAspect="1"/>
          </p:cNvSpPr>
          <p:nvPr/>
        </p:nvSpPr>
        <p:spPr>
          <a:xfrm>
            <a:off x="8979871" y="4034494"/>
            <a:ext cx="1260000" cy="1260000"/>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100" dirty="0" smtClean="0">
                <a:solidFill>
                  <a:schemeClr val="accent5"/>
                </a:solidFill>
              </a:rPr>
              <a:t>Responsable d’équilibre</a:t>
            </a:r>
            <a:endParaRPr lang="fr-FR" sz="1100" dirty="0">
              <a:solidFill>
                <a:schemeClr val="accent5"/>
              </a:solidFill>
            </a:endParaRPr>
          </a:p>
        </p:txBody>
      </p:sp>
      <p:pic>
        <p:nvPicPr>
          <p:cNvPr id="65" name="Image 64">
            <a:extLst>
              <a:ext uri="{FF2B5EF4-FFF2-40B4-BE49-F238E27FC236}">
                <a16:creationId xmlns:a16="http://schemas.microsoft.com/office/drawing/2014/main" id="{6E8B21D0-A3DD-4AAC-A9E8-1291B9471734}"/>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l="-1916" b="-2562"/>
          <a:stretch/>
        </p:blipFill>
        <p:spPr>
          <a:xfrm>
            <a:off x="1343385" y="2253913"/>
            <a:ext cx="1152247" cy="1152000"/>
          </a:xfrm>
          <a:prstGeom prst="ellipse">
            <a:avLst/>
          </a:prstGeom>
          <a:ln w="25400">
            <a:solidFill>
              <a:schemeClr val="accent3"/>
            </a:solidFill>
          </a:ln>
        </p:spPr>
      </p:pic>
      <p:cxnSp>
        <p:nvCxnSpPr>
          <p:cNvPr id="68" name="Connecteur droit avec flèche 67"/>
          <p:cNvCxnSpPr>
            <a:stCxn id="49" idx="1"/>
            <a:endCxn id="49" idx="3"/>
          </p:cNvCxnSpPr>
          <p:nvPr/>
        </p:nvCxnSpPr>
        <p:spPr>
          <a:xfrm>
            <a:off x="5243200" y="2868065"/>
            <a:ext cx="1543152"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2" name="Image 71"/>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333125" y="5972179"/>
            <a:ext cx="1037558" cy="522330"/>
          </a:xfrm>
          <a:prstGeom prst="rect">
            <a:avLst/>
          </a:prstGeom>
        </p:spPr>
      </p:pic>
      <p:pic>
        <p:nvPicPr>
          <p:cNvPr id="73" name="Image 72">
            <a:extLst>
              <a:ext uri="{FF2B5EF4-FFF2-40B4-BE49-F238E27FC236}">
                <a16:creationId xmlns:a16="http://schemas.microsoft.com/office/drawing/2014/main" id="{86344B4A-9B73-E24B-B4A5-5728E2654BE2}"/>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933214" y="5893715"/>
            <a:ext cx="526778" cy="526778"/>
          </a:xfrm>
          <a:prstGeom prst="rect">
            <a:avLst/>
          </a:prstGeom>
        </p:spPr>
      </p:pic>
      <p:sp>
        <p:nvSpPr>
          <p:cNvPr id="114" name="Flèche vers le bas 113"/>
          <p:cNvSpPr/>
          <p:nvPr/>
        </p:nvSpPr>
        <p:spPr>
          <a:xfrm>
            <a:off x="5827122" y="3714877"/>
            <a:ext cx="396320" cy="217362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ZoneTexte 55">
            <a:extLst>
              <a:ext uri="{FF2B5EF4-FFF2-40B4-BE49-F238E27FC236}">
                <a16:creationId xmlns:a16="http://schemas.microsoft.com/office/drawing/2014/main" id="{9BD704E2-7A3D-47D1-A017-8F7581411E06}"/>
              </a:ext>
            </a:extLst>
          </p:cNvPr>
          <p:cNvSpPr txBox="1"/>
          <p:nvPr/>
        </p:nvSpPr>
        <p:spPr>
          <a:xfrm>
            <a:off x="4910648" y="4155664"/>
            <a:ext cx="2229268" cy="1077218"/>
          </a:xfrm>
          <a:prstGeom prst="rect">
            <a:avLst/>
          </a:prstGeom>
          <a:solidFill>
            <a:schemeClr val="bg1"/>
          </a:solidFill>
          <a:ln>
            <a:noFill/>
          </a:ln>
        </p:spPr>
        <p:txBody>
          <a:bodyPr wrap="square" rtlCol="0">
            <a:spAutoFit/>
          </a:bodyPr>
          <a:lstStyle/>
          <a:p>
            <a:pPr algn="ctr"/>
            <a:r>
              <a:rPr lang="fr-FR" sz="1600" b="1" dirty="0">
                <a:solidFill>
                  <a:schemeClr val="accent2"/>
                </a:solidFill>
                <a:latin typeface="+mj-lt"/>
                <a:cs typeface="Arial" pitchFamily="34" charset="0"/>
              </a:rPr>
              <a:t>Convention d’autoconsommation collective ENEDIS / PMO</a:t>
            </a:r>
          </a:p>
        </p:txBody>
      </p:sp>
      <p:pic>
        <p:nvPicPr>
          <p:cNvPr id="113" name="Image 112"/>
          <p:cNvPicPr>
            <a:picLocks noChangeAspect="1"/>
          </p:cNvPicPr>
          <p:nvPr/>
        </p:nvPicPr>
        <p:blipFill rotWithShape="1">
          <a:blip r:embed="rId20" cstate="email">
            <a:extLst>
              <a:ext uri="{28A0092B-C50C-407E-A947-70E740481C1C}">
                <a14:useLocalDpi xmlns:a14="http://schemas.microsoft.com/office/drawing/2010/main"/>
              </a:ext>
            </a:extLst>
          </a:blip>
          <a:srcRect l="32239" t="34672" r="32436" b="34055"/>
          <a:stretch/>
        </p:blipFill>
        <p:spPr>
          <a:xfrm>
            <a:off x="5140736" y="4075055"/>
            <a:ext cx="287163" cy="363740"/>
          </a:xfrm>
          <a:prstGeom prst="rect">
            <a:avLst/>
          </a:prstGeom>
        </p:spPr>
      </p:pic>
      <p:sp>
        <p:nvSpPr>
          <p:cNvPr id="3" name="Espace réservé du pied de page 2"/>
          <p:cNvSpPr>
            <a:spLocks noGrp="1"/>
          </p:cNvSpPr>
          <p:nvPr>
            <p:ph type="ftr" sz="quarter" idx="20"/>
          </p:nvPr>
        </p:nvSpPr>
        <p:spPr/>
        <p:txBody>
          <a:bodyPr/>
          <a:lstStyle/>
          <a:p>
            <a:r>
              <a:rPr lang="fr-FR" dirty="0"/>
              <a:t>12èmes Rencontres TEPOS 2022</a:t>
            </a:r>
          </a:p>
        </p:txBody>
      </p:sp>
      <p:sp>
        <p:nvSpPr>
          <p:cNvPr id="55" name="Rectangle 54"/>
          <p:cNvSpPr/>
          <p:nvPr/>
        </p:nvSpPr>
        <p:spPr>
          <a:xfrm>
            <a:off x="0" y="-1"/>
            <a:ext cx="12192000" cy="1160442"/>
          </a:xfrm>
          <a:prstGeom prst="rect">
            <a:avLst/>
          </a:prstGeom>
          <a:solidFill>
            <a:schemeClr val="tx2"/>
          </a:solidFill>
        </p:spPr>
        <p:style>
          <a:lnRef idx="2">
            <a:schemeClr val="accent1"/>
          </a:lnRef>
          <a:fillRef idx="1">
            <a:schemeClr val="lt1"/>
          </a:fillRef>
          <a:effectRef idx="0">
            <a:schemeClr val="accent1"/>
          </a:effectRef>
          <a:fontRef idx="minor">
            <a:schemeClr val="dk1"/>
          </a:fontRef>
        </p:style>
        <p:txBody>
          <a:bodyPr rtlCol="0" anchor="ctr"/>
          <a:lstStyle/>
          <a:p>
            <a:r>
              <a:rPr lang="fr-FR" sz="4267" b="1" dirty="0">
                <a:solidFill>
                  <a:schemeClr val="bg1"/>
                </a:solidFill>
                <a:latin typeface="+mj-lt"/>
              </a:rPr>
              <a:t>Les acteurs du dispositif</a:t>
            </a:r>
          </a:p>
        </p:txBody>
      </p:sp>
    </p:spTree>
    <p:extLst>
      <p:ext uri="{BB962C8B-B14F-4D97-AF65-F5344CB8AC3E}">
        <p14:creationId xmlns:p14="http://schemas.microsoft.com/office/powerpoint/2010/main" val="75486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2" grpId="0"/>
      <p:bldP spid="53" grpId="0"/>
      <p:bldP spid="58" grpId="0"/>
      <p:bldP spid="61" grpId="0" animBg="1"/>
      <p:bldP spid="62" grpId="0" animBg="1"/>
      <p:bldP spid="63" grpId="0" animBg="1"/>
      <p:bldP spid="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Connecteur droit 46"/>
          <p:cNvCxnSpPr/>
          <p:nvPr/>
        </p:nvCxnSpPr>
        <p:spPr>
          <a:xfrm flipH="1">
            <a:off x="5811574" y="2001500"/>
            <a:ext cx="0" cy="410405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343912" y="218253"/>
            <a:ext cx="7855769" cy="886397"/>
          </a:xfrm>
        </p:spPr>
        <p:txBody>
          <a:bodyPr/>
          <a:lstStyle/>
          <a:p>
            <a:r>
              <a:rPr lang="fr-FR" sz="3200" dirty="0" smtClean="0"/>
              <a:t>Les étapes clés avec </a:t>
            </a:r>
            <a:r>
              <a:rPr lang="fr-FR" sz="3200" dirty="0" err="1" smtClean="0"/>
              <a:t>Enedis</a:t>
            </a:r>
            <a:r>
              <a:rPr lang="fr-FR" sz="3200" dirty="0" smtClean="0"/>
              <a:t> et d’autres</a:t>
            </a:r>
            <a:br>
              <a:rPr lang="fr-FR" sz="3200" dirty="0" smtClean="0"/>
            </a:br>
            <a:endParaRPr lang="fr-FR" sz="3200" dirty="0"/>
          </a:p>
        </p:txBody>
      </p:sp>
      <p:sp>
        <p:nvSpPr>
          <p:cNvPr id="6" name="Espace réservé du numéro de diapositive 5"/>
          <p:cNvSpPr>
            <a:spLocks noGrp="1"/>
          </p:cNvSpPr>
          <p:nvPr>
            <p:ph type="sldNum" sz="quarter" idx="12"/>
          </p:nvPr>
        </p:nvSpPr>
        <p:spPr/>
        <p:txBody>
          <a:bodyPr/>
          <a:lstStyle/>
          <a:p>
            <a:fld id="{FB5C0076-687A-2E43-B259-2962BE3B3688}" type="slidenum">
              <a:rPr lang="fr-FR" smtClean="0"/>
              <a:t>14</a:t>
            </a:fld>
            <a:endParaRPr lang="fr-FR"/>
          </a:p>
        </p:txBody>
      </p:sp>
      <p:cxnSp>
        <p:nvCxnSpPr>
          <p:cNvPr id="9" name="Connecteur droit avec flèche 8"/>
          <p:cNvCxnSpPr/>
          <p:nvPr/>
        </p:nvCxnSpPr>
        <p:spPr>
          <a:xfrm>
            <a:off x="1929150" y="2283433"/>
            <a:ext cx="10116000" cy="3700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043973" y="1828523"/>
            <a:ext cx="1836336" cy="297454"/>
          </a:xfrm>
          <a:prstGeom prst="rect">
            <a:avLst/>
          </a:prstGeom>
        </p:spPr>
        <p:txBody>
          <a:bodyPr wrap="square">
            <a:spAutoFit/>
          </a:bodyPr>
          <a:lstStyle/>
          <a:p>
            <a:r>
              <a:rPr lang="fr-FR" sz="1333" i="1" dirty="0">
                <a:latin typeface="+mj-lt"/>
              </a:rPr>
              <a:t>Initialisation</a:t>
            </a:r>
          </a:p>
        </p:txBody>
      </p:sp>
      <p:sp>
        <p:nvSpPr>
          <p:cNvPr id="15" name="Rectangle 14"/>
          <p:cNvSpPr/>
          <p:nvPr/>
        </p:nvSpPr>
        <p:spPr>
          <a:xfrm>
            <a:off x="7826708" y="1828523"/>
            <a:ext cx="1836336" cy="297454"/>
          </a:xfrm>
          <a:prstGeom prst="rect">
            <a:avLst/>
          </a:prstGeom>
        </p:spPr>
        <p:txBody>
          <a:bodyPr wrap="square">
            <a:spAutoFit/>
          </a:bodyPr>
          <a:lstStyle/>
          <a:p>
            <a:pPr algn="ctr"/>
            <a:r>
              <a:rPr lang="fr-FR" sz="1333" b="1" i="1" dirty="0">
                <a:solidFill>
                  <a:schemeClr val="tx2"/>
                </a:solidFill>
                <a:latin typeface="+mj-lt"/>
              </a:rPr>
              <a:t>Démarrage</a:t>
            </a:r>
          </a:p>
        </p:txBody>
      </p:sp>
      <p:sp>
        <p:nvSpPr>
          <p:cNvPr id="16" name="Rectangle 15"/>
          <p:cNvSpPr/>
          <p:nvPr/>
        </p:nvSpPr>
        <p:spPr>
          <a:xfrm>
            <a:off x="9156208" y="1828523"/>
            <a:ext cx="1836336" cy="297454"/>
          </a:xfrm>
          <a:prstGeom prst="rect">
            <a:avLst/>
          </a:prstGeom>
        </p:spPr>
        <p:txBody>
          <a:bodyPr wrap="square">
            <a:spAutoFit/>
          </a:bodyPr>
          <a:lstStyle/>
          <a:p>
            <a:pPr algn="ctr"/>
            <a:r>
              <a:rPr lang="fr-FR" sz="1333" i="1" dirty="0">
                <a:latin typeface="+mj-lt"/>
              </a:rPr>
              <a:t>Calculs</a:t>
            </a:r>
          </a:p>
        </p:txBody>
      </p:sp>
      <p:sp>
        <p:nvSpPr>
          <p:cNvPr id="17" name="Rectangle 16"/>
          <p:cNvSpPr/>
          <p:nvPr/>
        </p:nvSpPr>
        <p:spPr>
          <a:xfrm>
            <a:off x="10308336" y="1828523"/>
            <a:ext cx="1836336" cy="297454"/>
          </a:xfrm>
          <a:prstGeom prst="rect">
            <a:avLst/>
          </a:prstGeom>
        </p:spPr>
        <p:txBody>
          <a:bodyPr wrap="square">
            <a:spAutoFit/>
          </a:bodyPr>
          <a:lstStyle/>
          <a:p>
            <a:pPr algn="ctr"/>
            <a:r>
              <a:rPr lang="fr-FR" sz="1333" i="1" dirty="0" smtClean="0">
                <a:latin typeface="+mj-lt"/>
              </a:rPr>
              <a:t>Publications</a:t>
            </a:r>
            <a:endParaRPr lang="fr-FR" sz="1333" i="1" dirty="0">
              <a:latin typeface="+mj-lt"/>
            </a:endParaRPr>
          </a:p>
        </p:txBody>
      </p:sp>
      <p:sp>
        <p:nvSpPr>
          <p:cNvPr id="18" name="Rectangle à coins arrondis 17"/>
          <p:cNvSpPr/>
          <p:nvPr/>
        </p:nvSpPr>
        <p:spPr>
          <a:xfrm>
            <a:off x="1538234" y="3109520"/>
            <a:ext cx="1265287" cy="384043"/>
          </a:xfrm>
          <a:prstGeom prst="roundRect">
            <a:avLst/>
          </a:prstGeom>
          <a:solidFill>
            <a:schemeClr val="accent4">
              <a:lumMod val="20000"/>
              <a:lumOff val="80000"/>
            </a:schemeClr>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8000" rIns="0" bIns="48000" rtlCol="0" anchor="ctr"/>
          <a:lstStyle/>
          <a:p>
            <a:pPr algn="ctr"/>
            <a:r>
              <a:rPr lang="fr-FR" sz="1067" b="1" dirty="0">
                <a:solidFill>
                  <a:schemeClr val="accent4">
                    <a:lumMod val="75000"/>
                  </a:schemeClr>
                </a:solidFill>
                <a:latin typeface="+mj-lt"/>
              </a:rPr>
              <a:t>Etude de faisabilité</a:t>
            </a:r>
          </a:p>
        </p:txBody>
      </p:sp>
      <p:sp>
        <p:nvSpPr>
          <p:cNvPr id="19" name="Rectangle 18"/>
          <p:cNvSpPr/>
          <p:nvPr/>
        </p:nvSpPr>
        <p:spPr>
          <a:xfrm>
            <a:off x="6068982" y="2618384"/>
            <a:ext cx="1836336" cy="235898"/>
          </a:xfrm>
          <a:prstGeom prst="rect">
            <a:avLst/>
          </a:prstGeom>
        </p:spPr>
        <p:txBody>
          <a:bodyPr wrap="square">
            <a:spAutoFit/>
          </a:bodyPr>
          <a:lstStyle/>
          <a:p>
            <a:pPr algn="ctr"/>
            <a:r>
              <a:rPr lang="fr-FR" sz="933" i="1" dirty="0">
                <a:latin typeface="+mj-lt"/>
              </a:rPr>
              <a:t>1 fois</a:t>
            </a:r>
          </a:p>
        </p:txBody>
      </p:sp>
      <p:sp>
        <p:nvSpPr>
          <p:cNvPr id="20" name="Rectangle 19"/>
          <p:cNvSpPr/>
          <p:nvPr/>
        </p:nvSpPr>
        <p:spPr>
          <a:xfrm>
            <a:off x="9198981" y="2618384"/>
            <a:ext cx="1836336" cy="235898"/>
          </a:xfrm>
          <a:prstGeom prst="rect">
            <a:avLst/>
          </a:prstGeom>
        </p:spPr>
        <p:txBody>
          <a:bodyPr wrap="square">
            <a:spAutoFit/>
          </a:bodyPr>
          <a:lstStyle/>
          <a:p>
            <a:pPr algn="ctr"/>
            <a:r>
              <a:rPr lang="fr-FR" sz="933" i="1" dirty="0">
                <a:latin typeface="+mj-lt"/>
              </a:rPr>
              <a:t>Récurrent</a:t>
            </a:r>
          </a:p>
        </p:txBody>
      </p:sp>
      <p:cxnSp>
        <p:nvCxnSpPr>
          <p:cNvPr id="21" name="Connecteur droit 20"/>
          <p:cNvCxnSpPr/>
          <p:nvPr/>
        </p:nvCxnSpPr>
        <p:spPr>
          <a:xfrm flipH="1" flipV="1">
            <a:off x="5851257" y="2542258"/>
            <a:ext cx="2757035" cy="40641"/>
          </a:xfrm>
          <a:prstGeom prst="line">
            <a:avLst/>
          </a:prstGeom>
          <a:ln>
            <a:solidFill>
              <a:schemeClr val="bg1">
                <a:lumMod val="8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flipV="1">
            <a:off x="8868375" y="2557661"/>
            <a:ext cx="2800556" cy="9835"/>
          </a:xfrm>
          <a:prstGeom prst="line">
            <a:avLst/>
          </a:prstGeom>
          <a:ln>
            <a:solidFill>
              <a:schemeClr val="bg1">
                <a:lumMod val="8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883483" y="1781899"/>
            <a:ext cx="1836336" cy="297454"/>
          </a:xfrm>
          <a:prstGeom prst="rect">
            <a:avLst/>
          </a:prstGeom>
        </p:spPr>
        <p:txBody>
          <a:bodyPr wrap="square">
            <a:spAutoFit/>
          </a:bodyPr>
          <a:lstStyle/>
          <a:p>
            <a:pPr algn="ctr"/>
            <a:r>
              <a:rPr lang="fr-FR" sz="1333" b="1" i="1" dirty="0">
                <a:solidFill>
                  <a:schemeClr val="accent4"/>
                </a:solidFill>
                <a:latin typeface="+mj-lt"/>
              </a:rPr>
              <a:t>Décision</a:t>
            </a:r>
          </a:p>
        </p:txBody>
      </p:sp>
      <p:sp>
        <p:nvSpPr>
          <p:cNvPr id="25" name="Rectangle à coins arrondis 24"/>
          <p:cNvSpPr/>
          <p:nvPr/>
        </p:nvSpPr>
        <p:spPr>
          <a:xfrm>
            <a:off x="5897437" y="3109520"/>
            <a:ext cx="1302779" cy="496001"/>
          </a:xfrm>
          <a:prstGeom prst="roundRect">
            <a:avLst/>
          </a:prstGeom>
          <a:solidFill>
            <a:schemeClr val="bg2">
              <a:lumMod val="20000"/>
              <a:lumOff val="8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48000" rIns="0" bIns="48000" rtlCol="0" anchor="ctr"/>
          <a:lstStyle/>
          <a:p>
            <a:pPr algn="ctr"/>
            <a:r>
              <a:rPr lang="fr-FR" sz="1067" dirty="0">
                <a:solidFill>
                  <a:schemeClr val="tx2">
                    <a:lumMod val="75000"/>
                  </a:schemeClr>
                </a:solidFill>
                <a:latin typeface="+mj-lt"/>
              </a:rPr>
              <a:t>Raccordement </a:t>
            </a:r>
            <a:r>
              <a:rPr lang="fr-FR" sz="1067" dirty="0" smtClean="0">
                <a:solidFill>
                  <a:schemeClr val="tx2">
                    <a:lumMod val="75000"/>
                  </a:schemeClr>
                </a:solidFill>
                <a:latin typeface="+mj-lt"/>
              </a:rPr>
              <a:t>au RPD</a:t>
            </a:r>
            <a:endParaRPr lang="fr-FR" sz="1067" dirty="0">
              <a:solidFill>
                <a:schemeClr val="tx2">
                  <a:lumMod val="75000"/>
                </a:schemeClr>
              </a:solidFill>
              <a:latin typeface="+mj-lt"/>
            </a:endParaRPr>
          </a:p>
        </p:txBody>
      </p:sp>
      <p:sp>
        <p:nvSpPr>
          <p:cNvPr id="27" name="Rectangle à coins arrondis 26"/>
          <p:cNvSpPr/>
          <p:nvPr/>
        </p:nvSpPr>
        <p:spPr>
          <a:xfrm>
            <a:off x="8912409" y="3116482"/>
            <a:ext cx="2986462" cy="447525"/>
          </a:xfrm>
          <a:prstGeom prst="roundRect">
            <a:avLst/>
          </a:prstGeom>
          <a:solidFill>
            <a:schemeClr val="accent1">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48000" rIns="0" bIns="48000" rtlCol="0" anchor="ctr"/>
          <a:lstStyle/>
          <a:p>
            <a:pPr algn="ctr"/>
            <a:r>
              <a:rPr lang="fr-FR" sz="1067" b="1" dirty="0">
                <a:solidFill>
                  <a:schemeClr val="accent1">
                    <a:lumMod val="50000"/>
                  </a:schemeClr>
                </a:solidFill>
                <a:latin typeface="+mj-lt"/>
              </a:rPr>
              <a:t>Gestion de l’opération</a:t>
            </a:r>
          </a:p>
        </p:txBody>
      </p:sp>
      <p:sp>
        <p:nvSpPr>
          <p:cNvPr id="29" name="Rectangle à coins arrondis 28"/>
          <p:cNvSpPr/>
          <p:nvPr/>
        </p:nvSpPr>
        <p:spPr>
          <a:xfrm>
            <a:off x="8922108" y="3472258"/>
            <a:ext cx="2376000" cy="417999"/>
          </a:xfrm>
          <a:prstGeom prst="roundRect">
            <a:avLst/>
          </a:prstGeom>
          <a:solidFill>
            <a:schemeClr val="accent1">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48000" rIns="0" bIns="48000" rtlCol="0" anchor="ctr"/>
          <a:lstStyle/>
          <a:p>
            <a:pPr algn="ctr"/>
            <a:r>
              <a:rPr lang="fr-FR" sz="1067" dirty="0">
                <a:solidFill>
                  <a:schemeClr val="accent1">
                    <a:lumMod val="50000"/>
                  </a:schemeClr>
                </a:solidFill>
                <a:latin typeface="+mj-lt"/>
              </a:rPr>
              <a:t>Gestion des entrées/sorties des participants</a:t>
            </a:r>
          </a:p>
        </p:txBody>
      </p:sp>
      <p:sp>
        <p:nvSpPr>
          <p:cNvPr id="30" name="Rectangle à coins arrondis 29"/>
          <p:cNvSpPr/>
          <p:nvPr/>
        </p:nvSpPr>
        <p:spPr>
          <a:xfrm>
            <a:off x="7342268" y="3083238"/>
            <a:ext cx="1426533" cy="522283"/>
          </a:xfrm>
          <a:prstGeom prst="roundRect">
            <a:avLst/>
          </a:prstGeom>
          <a:gradFill>
            <a:gsLst>
              <a:gs pos="0">
                <a:schemeClr val="accent1">
                  <a:lumMod val="5000"/>
                  <a:lumOff val="95000"/>
                </a:schemeClr>
              </a:gs>
              <a:gs pos="34000">
                <a:schemeClr val="tx2">
                  <a:lumMod val="20000"/>
                  <a:lumOff val="80000"/>
                </a:schemeClr>
              </a:gs>
              <a:gs pos="83000">
                <a:schemeClr val="accent1">
                  <a:lumMod val="45000"/>
                  <a:lumOff val="55000"/>
                </a:schemeClr>
              </a:gs>
              <a:gs pos="100000">
                <a:schemeClr val="accent1">
                  <a:lumMod val="30000"/>
                  <a:lumOff val="70000"/>
                </a:schemeClr>
              </a:gs>
            </a:gsLst>
            <a:lin ang="5400000" scaled="1"/>
          </a:gra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48000" rIns="0" bIns="48000" rtlCol="0" anchor="ctr"/>
          <a:lstStyle/>
          <a:p>
            <a:pPr algn="ctr"/>
            <a:r>
              <a:rPr lang="fr-FR" sz="900" dirty="0">
                <a:solidFill>
                  <a:schemeClr val="tx2">
                    <a:lumMod val="75000"/>
                  </a:schemeClr>
                </a:solidFill>
                <a:latin typeface="+mj-lt"/>
              </a:rPr>
              <a:t>Vérification des </a:t>
            </a:r>
            <a:r>
              <a:rPr lang="fr-FR" sz="900" dirty="0" err="1">
                <a:solidFill>
                  <a:schemeClr val="tx2">
                    <a:lumMod val="75000"/>
                  </a:schemeClr>
                </a:solidFill>
                <a:latin typeface="+mj-lt"/>
              </a:rPr>
              <a:t>pré-requis</a:t>
            </a:r>
            <a:r>
              <a:rPr lang="fr-FR" sz="900" dirty="0">
                <a:solidFill>
                  <a:schemeClr val="tx2">
                    <a:lumMod val="75000"/>
                  </a:schemeClr>
                </a:solidFill>
                <a:latin typeface="+mj-lt"/>
              </a:rPr>
              <a:t> et Signature de la convention PMO-Enedis</a:t>
            </a:r>
          </a:p>
        </p:txBody>
      </p:sp>
      <p:sp>
        <p:nvSpPr>
          <p:cNvPr id="31" name="Rectangle à coins arrondis 30"/>
          <p:cNvSpPr/>
          <p:nvPr/>
        </p:nvSpPr>
        <p:spPr>
          <a:xfrm>
            <a:off x="9120335" y="3867596"/>
            <a:ext cx="2462065" cy="417999"/>
          </a:xfrm>
          <a:prstGeom prst="roundRect">
            <a:avLst/>
          </a:prstGeom>
          <a:solidFill>
            <a:schemeClr val="accent1">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fr-FR" sz="1067" dirty="0" smtClean="0">
                <a:solidFill>
                  <a:schemeClr val="accent1">
                    <a:lumMod val="50000"/>
                  </a:schemeClr>
                </a:solidFill>
                <a:latin typeface="+mj-lt"/>
              </a:rPr>
              <a:t>Gestion des modifications de clés</a:t>
            </a:r>
            <a:endParaRPr lang="fr-FR" sz="1067" dirty="0">
              <a:solidFill>
                <a:schemeClr val="accent1">
                  <a:lumMod val="50000"/>
                </a:schemeClr>
              </a:solidFill>
              <a:latin typeface="+mj-lt"/>
            </a:endParaRPr>
          </a:p>
        </p:txBody>
      </p:sp>
      <p:sp>
        <p:nvSpPr>
          <p:cNvPr id="32" name="Rectangle à coins arrondis 31"/>
          <p:cNvSpPr/>
          <p:nvPr/>
        </p:nvSpPr>
        <p:spPr>
          <a:xfrm>
            <a:off x="9322305" y="4266622"/>
            <a:ext cx="2576566" cy="470466"/>
          </a:xfrm>
          <a:prstGeom prst="roundRect">
            <a:avLst/>
          </a:prstGeom>
          <a:solidFill>
            <a:schemeClr val="accent1">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fr-FR" sz="1067" dirty="0">
                <a:solidFill>
                  <a:schemeClr val="accent1">
                    <a:lumMod val="50000"/>
                  </a:schemeClr>
                </a:solidFill>
                <a:latin typeface="+mj-lt"/>
              </a:rPr>
              <a:t>C</a:t>
            </a:r>
            <a:r>
              <a:rPr lang="fr-FR" sz="1067" dirty="0" smtClean="0">
                <a:solidFill>
                  <a:schemeClr val="accent1">
                    <a:lumMod val="50000"/>
                  </a:schemeClr>
                </a:solidFill>
                <a:latin typeface="+mj-lt"/>
              </a:rPr>
              <a:t>alculs mensuels et publications </a:t>
            </a:r>
            <a:r>
              <a:rPr lang="fr-FR" sz="1067" dirty="0">
                <a:solidFill>
                  <a:schemeClr val="accent1">
                    <a:lumMod val="50000"/>
                  </a:schemeClr>
                </a:solidFill>
              </a:rPr>
              <a:t>en particulier aux </a:t>
            </a:r>
            <a:r>
              <a:rPr lang="fr-FR" sz="1067" dirty="0" smtClean="0">
                <a:solidFill>
                  <a:schemeClr val="accent1">
                    <a:lumMod val="50000"/>
                  </a:schemeClr>
                </a:solidFill>
              </a:rPr>
              <a:t>fournisseurs</a:t>
            </a:r>
            <a:endParaRPr lang="fr-FR" sz="1067" dirty="0">
              <a:solidFill>
                <a:schemeClr val="accent1">
                  <a:lumMod val="50000"/>
                </a:schemeClr>
              </a:solidFill>
            </a:endParaRPr>
          </a:p>
        </p:txBody>
      </p:sp>
      <p:pic>
        <p:nvPicPr>
          <p:cNvPr id="3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8062" y="2360298"/>
            <a:ext cx="857227" cy="62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p:cNvSpPr/>
          <p:nvPr/>
        </p:nvSpPr>
        <p:spPr>
          <a:xfrm>
            <a:off x="1252912" y="2627575"/>
            <a:ext cx="3217645" cy="235898"/>
          </a:xfrm>
          <a:prstGeom prst="rect">
            <a:avLst/>
          </a:prstGeom>
        </p:spPr>
        <p:txBody>
          <a:bodyPr wrap="square">
            <a:spAutoFit/>
          </a:bodyPr>
          <a:lstStyle/>
          <a:p>
            <a:pPr algn="ctr"/>
            <a:r>
              <a:rPr lang="fr-FR" sz="933" i="1" dirty="0">
                <a:latin typeface="+mj-lt"/>
              </a:rPr>
              <a:t>Phase sur plusieurs mois / années </a:t>
            </a:r>
          </a:p>
        </p:txBody>
      </p:sp>
      <p:sp>
        <p:nvSpPr>
          <p:cNvPr id="44" name="Rectangle à coins arrondis 43"/>
          <p:cNvSpPr/>
          <p:nvPr/>
        </p:nvSpPr>
        <p:spPr>
          <a:xfrm>
            <a:off x="131570" y="3115537"/>
            <a:ext cx="1265287" cy="384043"/>
          </a:xfrm>
          <a:prstGeom prst="roundRect">
            <a:avLst/>
          </a:prstGeom>
          <a:solidFill>
            <a:schemeClr val="accent4">
              <a:lumMod val="20000"/>
              <a:lumOff val="80000"/>
            </a:schemeClr>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8000" rIns="0" bIns="48000" rtlCol="0" anchor="ctr"/>
          <a:lstStyle/>
          <a:p>
            <a:pPr algn="ctr"/>
            <a:r>
              <a:rPr lang="fr-FR" sz="1067" b="1" dirty="0">
                <a:solidFill>
                  <a:schemeClr val="accent4">
                    <a:lumMod val="75000"/>
                  </a:schemeClr>
                </a:solidFill>
                <a:latin typeface="+mj-lt"/>
              </a:rPr>
              <a:t>Caractérisation </a:t>
            </a:r>
            <a:endParaRPr lang="fr-FR" sz="1067" b="1" dirty="0" smtClean="0">
              <a:solidFill>
                <a:schemeClr val="accent4">
                  <a:lumMod val="75000"/>
                </a:schemeClr>
              </a:solidFill>
              <a:latin typeface="+mj-lt"/>
            </a:endParaRPr>
          </a:p>
          <a:p>
            <a:pPr algn="ctr"/>
            <a:r>
              <a:rPr lang="fr-FR" sz="1067" b="1" dirty="0" smtClean="0">
                <a:solidFill>
                  <a:schemeClr val="accent4">
                    <a:lumMod val="75000"/>
                  </a:schemeClr>
                </a:solidFill>
                <a:latin typeface="+mj-lt"/>
              </a:rPr>
              <a:t>du </a:t>
            </a:r>
            <a:r>
              <a:rPr lang="fr-FR" sz="1067" b="1" dirty="0">
                <a:solidFill>
                  <a:schemeClr val="accent4">
                    <a:lumMod val="75000"/>
                  </a:schemeClr>
                </a:solidFill>
                <a:latin typeface="+mj-lt"/>
              </a:rPr>
              <a:t>projet</a:t>
            </a:r>
          </a:p>
        </p:txBody>
      </p:sp>
      <p:sp>
        <p:nvSpPr>
          <p:cNvPr id="45" name="Rectangle à coins arrondis 44"/>
          <p:cNvSpPr/>
          <p:nvPr/>
        </p:nvSpPr>
        <p:spPr>
          <a:xfrm>
            <a:off x="2944898" y="3112679"/>
            <a:ext cx="1265287" cy="384043"/>
          </a:xfrm>
          <a:prstGeom prst="roundRect">
            <a:avLst/>
          </a:prstGeom>
          <a:solidFill>
            <a:schemeClr val="accent4">
              <a:lumMod val="20000"/>
              <a:lumOff val="80000"/>
            </a:schemeClr>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8000" rIns="0" bIns="48000" rtlCol="0" anchor="ctr"/>
          <a:lstStyle/>
          <a:p>
            <a:pPr algn="ctr"/>
            <a:r>
              <a:rPr lang="fr-FR" sz="1067" b="1" dirty="0">
                <a:solidFill>
                  <a:schemeClr val="accent4">
                    <a:lumMod val="75000"/>
                  </a:schemeClr>
                </a:solidFill>
                <a:latin typeface="+mj-lt"/>
              </a:rPr>
              <a:t>Choix </a:t>
            </a:r>
            <a:endParaRPr lang="fr-FR" sz="1067" b="1" dirty="0" smtClean="0">
              <a:solidFill>
                <a:schemeClr val="accent4">
                  <a:lumMod val="75000"/>
                </a:schemeClr>
              </a:solidFill>
              <a:latin typeface="+mj-lt"/>
            </a:endParaRPr>
          </a:p>
          <a:p>
            <a:pPr algn="ctr"/>
            <a:r>
              <a:rPr lang="fr-FR" sz="1067" b="1" dirty="0" smtClean="0">
                <a:solidFill>
                  <a:schemeClr val="accent4">
                    <a:lumMod val="75000"/>
                  </a:schemeClr>
                </a:solidFill>
                <a:latin typeface="+mj-lt"/>
              </a:rPr>
              <a:t>d’un </a:t>
            </a:r>
            <a:r>
              <a:rPr lang="fr-FR" sz="1067" b="1" dirty="0">
                <a:solidFill>
                  <a:schemeClr val="accent4">
                    <a:lumMod val="75000"/>
                  </a:schemeClr>
                </a:solidFill>
                <a:latin typeface="+mj-lt"/>
              </a:rPr>
              <a:t>scénario</a:t>
            </a:r>
          </a:p>
        </p:txBody>
      </p:sp>
      <p:cxnSp>
        <p:nvCxnSpPr>
          <p:cNvPr id="48" name="Connecteur droit 47"/>
          <p:cNvCxnSpPr/>
          <p:nvPr/>
        </p:nvCxnSpPr>
        <p:spPr>
          <a:xfrm flipH="1" flipV="1">
            <a:off x="24900" y="2550871"/>
            <a:ext cx="5673671" cy="4943"/>
          </a:xfrm>
          <a:prstGeom prst="line">
            <a:avLst/>
          </a:prstGeom>
          <a:ln>
            <a:solidFill>
              <a:schemeClr val="bg1">
                <a:lumMod val="8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Espace réservé du texte 9">
            <a:extLst>
              <a:ext uri="{FF2B5EF4-FFF2-40B4-BE49-F238E27FC236}">
                <a16:creationId xmlns:a16="http://schemas.microsoft.com/office/drawing/2014/main" id="{A681D1A1-38C1-2F42-8064-38FFCC89F77E}"/>
              </a:ext>
            </a:extLst>
          </p:cNvPr>
          <p:cNvSpPr>
            <a:spLocks noGrp="1"/>
          </p:cNvSpPr>
          <p:nvPr/>
        </p:nvSpPr>
        <p:spPr>
          <a:xfrm>
            <a:off x="8199681" y="861840"/>
            <a:ext cx="3699190" cy="868863"/>
          </a:xfrm>
          <a:custGeom>
            <a:avLst/>
            <a:gdLst>
              <a:gd name="connsiteX0" fmla="*/ 0 w 3103956"/>
              <a:gd name="connsiteY0" fmla="*/ 0 h 1289225"/>
              <a:gd name="connsiteX1" fmla="*/ 2511738 w 3103956"/>
              <a:gd name="connsiteY1" fmla="*/ 0 h 1289225"/>
              <a:gd name="connsiteX2" fmla="*/ 3103956 w 3103956"/>
              <a:gd name="connsiteY2" fmla="*/ 644613 h 1289225"/>
              <a:gd name="connsiteX3" fmla="*/ 2511738 w 3103956"/>
              <a:gd name="connsiteY3" fmla="*/ 1289225 h 1289225"/>
              <a:gd name="connsiteX4" fmla="*/ 0 w 3103956"/>
              <a:gd name="connsiteY4" fmla="*/ 1289225 h 1289225"/>
              <a:gd name="connsiteX5" fmla="*/ 592218 w 3103956"/>
              <a:gd name="connsiteY5" fmla="*/ 644613 h 128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956" h="1289225">
                <a:moveTo>
                  <a:pt x="0" y="0"/>
                </a:moveTo>
                <a:lnTo>
                  <a:pt x="2511738" y="0"/>
                </a:lnTo>
                <a:lnTo>
                  <a:pt x="3103956" y="644613"/>
                </a:lnTo>
                <a:lnTo>
                  <a:pt x="2511738" y="1289225"/>
                </a:lnTo>
                <a:lnTo>
                  <a:pt x="0" y="1289225"/>
                </a:lnTo>
                <a:lnTo>
                  <a:pt x="592218" y="644613"/>
                </a:lnTo>
                <a:close/>
              </a:path>
            </a:pathLst>
          </a:custGeom>
          <a:solidFill>
            <a:schemeClr val="accent1"/>
          </a:solidFill>
        </p:spPr>
        <p:txBody>
          <a:bodyPr vert="horz" wrap="square" lIns="0" tIns="0" rIns="0" bIns="0" rtlCol="0" anchor="ctr" anchorCtr="1">
            <a:noAutofit/>
          </a:bodyPr>
          <a:lstStyle>
            <a:lvl1pPr marL="0" indent="0" algn="l" defTabSz="914377" rtl="0" eaLnBrk="1" latinLnBrk="0" hangingPunct="1">
              <a:lnSpc>
                <a:spcPct val="101000"/>
              </a:lnSpc>
              <a:spcBef>
                <a:spcPts val="0"/>
              </a:spcBef>
              <a:buFont typeface="Arial" panose="020B0604020202020204" pitchFamily="34" charset="0"/>
              <a:buNone/>
              <a:defRPr sz="5600" b="1" kern="1200">
                <a:solidFill>
                  <a:schemeClr val="bg1"/>
                </a:solidFill>
                <a:latin typeface="+mj-lt"/>
                <a:ea typeface="+mn-ea"/>
                <a:cs typeface="+mn-cs"/>
              </a:defRPr>
            </a:lvl1pPr>
            <a:lvl2pPr marL="216000" indent="-216000" algn="l" defTabSz="914377" rtl="0" eaLnBrk="1" latinLnBrk="0" hangingPunct="1">
              <a:lnSpc>
                <a:spcPct val="101000"/>
              </a:lnSpc>
              <a:spcBef>
                <a:spcPts val="0"/>
              </a:spcBef>
              <a:buClr>
                <a:schemeClr val="tx2"/>
              </a:buClr>
              <a:buSzPct val="120000"/>
              <a:buFont typeface="Public Sans" pitchFamily="2" charset="0"/>
              <a:buChar char="—"/>
              <a:defRPr sz="1200" b="1" kern="1200">
                <a:solidFill>
                  <a:schemeClr val="tx2"/>
                </a:solidFill>
                <a:latin typeface="Public Sans" pitchFamily="2" charset="0"/>
                <a:ea typeface="+mn-ea"/>
                <a:cs typeface="+mn-cs"/>
              </a:defRPr>
            </a:lvl2pPr>
            <a:lvl3pPr marL="576000" indent="-108000" algn="l" defTabSz="914377" rtl="0" eaLnBrk="1" latinLnBrk="0" hangingPunct="1">
              <a:lnSpc>
                <a:spcPct val="101000"/>
              </a:lnSpc>
              <a:spcBef>
                <a:spcPts val="0"/>
              </a:spcBef>
              <a:buFont typeface="Arial" panose="020B0604020202020204" pitchFamily="34" charset="0"/>
              <a:buChar char="-"/>
              <a:defRPr sz="1200" kern="1200">
                <a:solidFill>
                  <a:schemeClr val="tx1"/>
                </a:solidFill>
                <a:latin typeface="Public Sans" pitchFamily="2" charset="0"/>
                <a:ea typeface="+mn-ea"/>
                <a:cs typeface="+mn-cs"/>
              </a:defRPr>
            </a:lvl3pPr>
            <a:lvl4pPr marL="1152000" indent="-216000" algn="l" defTabSz="914377" rtl="0" eaLnBrk="1" latinLnBrk="0" hangingPunct="1">
              <a:lnSpc>
                <a:spcPct val="101000"/>
              </a:lnSpc>
              <a:spcBef>
                <a:spcPts val="0"/>
              </a:spcBef>
              <a:buFont typeface="Arial" panose="020B0604020202020204" pitchFamily="34" charset="0"/>
              <a:buChar char="•"/>
              <a:defRPr sz="1100" kern="1200">
                <a:solidFill>
                  <a:schemeClr val="tx1"/>
                </a:solidFill>
                <a:latin typeface="+mn-lt"/>
                <a:ea typeface="+mn-ea"/>
                <a:cs typeface="+mn-cs"/>
              </a:defRPr>
            </a:lvl4pPr>
            <a:lvl5pPr marL="0" indent="0" algn="l"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0" indent="0" algn="l" defTabSz="914377" rtl="0" eaLnBrk="1" latinLnBrk="0" hangingPunct="1">
              <a:lnSpc>
                <a:spcPct val="101000"/>
              </a:lnSpc>
              <a:spcBef>
                <a:spcPts val="0"/>
              </a:spcBef>
              <a:buFont typeface="Arial" panose="020B0604020202020204" pitchFamily="34" charset="0"/>
              <a:buNone/>
              <a:defRPr sz="6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dirty="0"/>
              <a:t>Gestion, </a:t>
            </a:r>
            <a:r>
              <a:rPr lang="fr-FR" sz="1600" dirty="0" smtClean="0"/>
              <a:t>suivi, </a:t>
            </a:r>
          </a:p>
          <a:p>
            <a:pPr algn="ctr"/>
            <a:r>
              <a:rPr lang="fr-FR" sz="1600" dirty="0" smtClean="0"/>
              <a:t>Information, facturation</a:t>
            </a:r>
            <a:endParaRPr lang="fr-FR" sz="1600" dirty="0"/>
          </a:p>
        </p:txBody>
      </p:sp>
      <p:sp>
        <p:nvSpPr>
          <p:cNvPr id="49" name="Espace réservé du texte 8">
            <a:extLst>
              <a:ext uri="{FF2B5EF4-FFF2-40B4-BE49-F238E27FC236}">
                <a16:creationId xmlns:a16="http://schemas.microsoft.com/office/drawing/2014/main" id="{736DC84D-142F-7C4C-887E-F276A012B3AD}"/>
              </a:ext>
            </a:extLst>
          </p:cNvPr>
          <p:cNvSpPr>
            <a:spLocks noGrp="1"/>
          </p:cNvSpPr>
          <p:nvPr/>
        </p:nvSpPr>
        <p:spPr>
          <a:xfrm>
            <a:off x="188537" y="861841"/>
            <a:ext cx="5196264" cy="886793"/>
          </a:xfrm>
          <a:custGeom>
            <a:avLst/>
            <a:gdLst>
              <a:gd name="connsiteX0" fmla="*/ 0 w 3103956"/>
              <a:gd name="connsiteY0" fmla="*/ 0 h 1289225"/>
              <a:gd name="connsiteX1" fmla="*/ 2511738 w 3103956"/>
              <a:gd name="connsiteY1" fmla="*/ 0 h 1289225"/>
              <a:gd name="connsiteX2" fmla="*/ 3103956 w 3103956"/>
              <a:gd name="connsiteY2" fmla="*/ 644613 h 1289225"/>
              <a:gd name="connsiteX3" fmla="*/ 2511738 w 3103956"/>
              <a:gd name="connsiteY3" fmla="*/ 1289225 h 1289225"/>
              <a:gd name="connsiteX4" fmla="*/ 0 w 3103956"/>
              <a:gd name="connsiteY4" fmla="*/ 1289225 h 1289225"/>
              <a:gd name="connsiteX5" fmla="*/ 592218 w 3103956"/>
              <a:gd name="connsiteY5" fmla="*/ 644613 h 128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956" h="1289225">
                <a:moveTo>
                  <a:pt x="0" y="0"/>
                </a:moveTo>
                <a:lnTo>
                  <a:pt x="2511738" y="0"/>
                </a:lnTo>
                <a:lnTo>
                  <a:pt x="3103956" y="644613"/>
                </a:lnTo>
                <a:lnTo>
                  <a:pt x="2511738" y="1289225"/>
                </a:lnTo>
                <a:lnTo>
                  <a:pt x="0" y="1289225"/>
                </a:lnTo>
                <a:lnTo>
                  <a:pt x="592218" y="644613"/>
                </a:lnTo>
                <a:close/>
              </a:path>
            </a:pathLst>
          </a:custGeom>
          <a:solidFill>
            <a:schemeClr val="bg1">
              <a:lumMod val="75000"/>
            </a:schemeClr>
          </a:solidFill>
        </p:spPr>
        <p:txBody>
          <a:bodyPr vert="horz" wrap="square" lIns="0" tIns="0" rIns="0" bIns="0" rtlCol="0" anchor="ctr" anchorCtr="1">
            <a:noAutofit/>
          </a:bodyPr>
          <a:lstStyle>
            <a:lvl1pPr marL="0" indent="0" algn="l" defTabSz="914377" rtl="0" eaLnBrk="1" latinLnBrk="0" hangingPunct="1">
              <a:lnSpc>
                <a:spcPct val="101000"/>
              </a:lnSpc>
              <a:spcBef>
                <a:spcPts val="0"/>
              </a:spcBef>
              <a:buFont typeface="Arial" panose="020B0604020202020204" pitchFamily="34" charset="0"/>
              <a:buNone/>
              <a:defRPr sz="5600" b="1" kern="1200">
                <a:solidFill>
                  <a:schemeClr val="bg1"/>
                </a:solidFill>
                <a:latin typeface="+mj-lt"/>
                <a:ea typeface="+mn-ea"/>
                <a:cs typeface="+mn-cs"/>
              </a:defRPr>
            </a:lvl1pPr>
            <a:lvl2pPr marL="216000" indent="-216000" algn="l" defTabSz="914377" rtl="0" eaLnBrk="1" latinLnBrk="0" hangingPunct="1">
              <a:lnSpc>
                <a:spcPct val="101000"/>
              </a:lnSpc>
              <a:spcBef>
                <a:spcPts val="0"/>
              </a:spcBef>
              <a:buClr>
                <a:schemeClr val="tx2"/>
              </a:buClr>
              <a:buSzPct val="120000"/>
              <a:buFont typeface="Public Sans" pitchFamily="2" charset="0"/>
              <a:buChar char="—"/>
              <a:defRPr sz="1200" b="1" kern="1200">
                <a:solidFill>
                  <a:schemeClr val="tx2"/>
                </a:solidFill>
                <a:latin typeface="Public Sans" pitchFamily="2" charset="0"/>
                <a:ea typeface="+mn-ea"/>
                <a:cs typeface="+mn-cs"/>
              </a:defRPr>
            </a:lvl2pPr>
            <a:lvl3pPr marL="576000" indent="-108000" algn="l" defTabSz="914377" rtl="0" eaLnBrk="1" latinLnBrk="0" hangingPunct="1">
              <a:lnSpc>
                <a:spcPct val="101000"/>
              </a:lnSpc>
              <a:spcBef>
                <a:spcPts val="0"/>
              </a:spcBef>
              <a:buFont typeface="Arial" panose="020B0604020202020204" pitchFamily="34" charset="0"/>
              <a:buChar char="-"/>
              <a:defRPr sz="1200" kern="1200">
                <a:solidFill>
                  <a:schemeClr val="tx1"/>
                </a:solidFill>
                <a:latin typeface="Public Sans" pitchFamily="2" charset="0"/>
                <a:ea typeface="+mn-ea"/>
                <a:cs typeface="+mn-cs"/>
              </a:defRPr>
            </a:lvl3pPr>
            <a:lvl4pPr marL="1152000" indent="-216000" algn="l" defTabSz="914377" rtl="0" eaLnBrk="1" latinLnBrk="0" hangingPunct="1">
              <a:lnSpc>
                <a:spcPct val="101000"/>
              </a:lnSpc>
              <a:spcBef>
                <a:spcPts val="0"/>
              </a:spcBef>
              <a:buFont typeface="Arial" panose="020B0604020202020204" pitchFamily="34" charset="0"/>
              <a:buChar char="•"/>
              <a:defRPr sz="1100" kern="1200">
                <a:solidFill>
                  <a:schemeClr val="tx1"/>
                </a:solidFill>
                <a:latin typeface="+mn-lt"/>
                <a:ea typeface="+mn-ea"/>
                <a:cs typeface="+mn-cs"/>
              </a:defRPr>
            </a:lvl4pPr>
            <a:lvl5pPr marL="0" indent="0" algn="l"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0" indent="0" algn="l" defTabSz="914377" rtl="0" eaLnBrk="1" latinLnBrk="0" hangingPunct="1">
              <a:lnSpc>
                <a:spcPct val="101000"/>
              </a:lnSpc>
              <a:spcBef>
                <a:spcPts val="0"/>
              </a:spcBef>
              <a:buFont typeface="Arial" panose="020B0604020202020204" pitchFamily="34" charset="0"/>
              <a:buNone/>
              <a:defRPr sz="6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dirty="0" smtClean="0"/>
              <a:t>Préfiguration et montage </a:t>
            </a:r>
          </a:p>
          <a:p>
            <a:pPr algn="ctr"/>
            <a:r>
              <a:rPr lang="fr-FR" sz="1600" dirty="0" smtClean="0"/>
              <a:t>d’un projet d’opération d’ACC</a:t>
            </a:r>
            <a:endParaRPr lang="fr-FR" sz="1600" dirty="0"/>
          </a:p>
        </p:txBody>
      </p:sp>
      <p:sp>
        <p:nvSpPr>
          <p:cNvPr id="10" name="Organigramme : Connecteur 9"/>
          <p:cNvSpPr/>
          <p:nvPr/>
        </p:nvSpPr>
        <p:spPr>
          <a:xfrm>
            <a:off x="7859095" y="2223796"/>
            <a:ext cx="192000" cy="19200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endParaRPr lang="fr-FR" sz="1867">
              <a:latin typeface="+mj-lt"/>
            </a:endParaRPr>
          </a:p>
        </p:txBody>
      </p:sp>
      <p:sp>
        <p:nvSpPr>
          <p:cNvPr id="12" name="Organigramme : Connecteur 11"/>
          <p:cNvSpPr/>
          <p:nvPr/>
        </p:nvSpPr>
        <p:spPr>
          <a:xfrm>
            <a:off x="9937164" y="2223796"/>
            <a:ext cx="192000" cy="19200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endParaRPr lang="fr-FR" sz="1867">
              <a:latin typeface="+mj-lt"/>
            </a:endParaRPr>
          </a:p>
        </p:txBody>
      </p:sp>
      <p:sp>
        <p:nvSpPr>
          <p:cNvPr id="13" name="Organigramme : Connecteur 12"/>
          <p:cNvSpPr/>
          <p:nvPr/>
        </p:nvSpPr>
        <p:spPr>
          <a:xfrm>
            <a:off x="11076631" y="2223796"/>
            <a:ext cx="192000" cy="19200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endParaRPr lang="fr-FR" sz="1867">
              <a:latin typeface="+mj-lt"/>
            </a:endParaRPr>
          </a:p>
        </p:txBody>
      </p:sp>
      <p:cxnSp>
        <p:nvCxnSpPr>
          <p:cNvPr id="42" name="Connecteur droit 41"/>
          <p:cNvCxnSpPr/>
          <p:nvPr/>
        </p:nvCxnSpPr>
        <p:spPr>
          <a:xfrm>
            <a:off x="-151280" y="2287419"/>
            <a:ext cx="5962854" cy="2482"/>
          </a:xfrm>
          <a:prstGeom prst="line">
            <a:avLst/>
          </a:prstGeom>
          <a:ln w="762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6" name="Étoile à 5 branches 55"/>
          <p:cNvSpPr/>
          <p:nvPr/>
        </p:nvSpPr>
        <p:spPr>
          <a:xfrm>
            <a:off x="8531632" y="2061432"/>
            <a:ext cx="390476" cy="412691"/>
          </a:xfrm>
          <a:prstGeom prst="star5">
            <a:avLst/>
          </a:prstGeom>
          <a:solidFill>
            <a:schemeClr val="tx2"/>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endParaRPr lang="fr-FR" sz="1867">
              <a:latin typeface="+mj-lt"/>
            </a:endParaRPr>
          </a:p>
        </p:txBody>
      </p:sp>
      <p:sp>
        <p:nvSpPr>
          <p:cNvPr id="40" name="Étoile à 5 branches 39"/>
          <p:cNvSpPr/>
          <p:nvPr/>
        </p:nvSpPr>
        <p:spPr>
          <a:xfrm>
            <a:off x="5616336" y="2040304"/>
            <a:ext cx="390476" cy="412691"/>
          </a:xfrm>
          <a:prstGeom prst="star5">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endParaRPr lang="fr-FR" sz="1867">
              <a:latin typeface="+mj-lt"/>
            </a:endParaRPr>
          </a:p>
        </p:txBody>
      </p:sp>
      <p:sp>
        <p:nvSpPr>
          <p:cNvPr id="57" name="Rectangle 56"/>
          <p:cNvSpPr/>
          <p:nvPr/>
        </p:nvSpPr>
        <p:spPr>
          <a:xfrm>
            <a:off x="393340" y="3648226"/>
            <a:ext cx="5103115" cy="1323054"/>
          </a:xfrm>
          <a:prstGeom prst="rect">
            <a:avLst/>
          </a:prstGeom>
        </p:spPr>
        <p:txBody>
          <a:bodyPr wrap="square">
            <a:spAutoFit/>
          </a:bodyPr>
          <a:lstStyle/>
          <a:p>
            <a:r>
              <a:rPr lang="fr-FR" sz="1333" b="1" dirty="0" smtClean="0">
                <a:solidFill>
                  <a:schemeClr val="accent3"/>
                </a:solidFill>
                <a:latin typeface="+mj-lt"/>
              </a:rPr>
              <a:t>Cette phase amont est très importante pour notamment établir le bon dimensionnement des moyens de production au regard des participants envisagés, identifier tous les postes de coûts et de recettes potentielles, trouver le montage juridique et contractuel le plus adapté aux objectifs du projet.</a:t>
            </a:r>
          </a:p>
          <a:p>
            <a:r>
              <a:rPr lang="fr-FR" sz="1333" b="1" dirty="0" smtClean="0">
                <a:solidFill>
                  <a:schemeClr val="accent3"/>
                </a:solidFill>
                <a:latin typeface="+mj-lt"/>
              </a:rPr>
              <a:t>Des entreprises sont spécialisées* sur ce type d’études.</a:t>
            </a:r>
            <a:endParaRPr lang="fr-FR" sz="1333" b="1" dirty="0">
              <a:solidFill>
                <a:schemeClr val="accent3"/>
              </a:solidFill>
              <a:latin typeface="+mj-lt"/>
            </a:endParaRPr>
          </a:p>
        </p:txBody>
      </p:sp>
      <p:sp>
        <p:nvSpPr>
          <p:cNvPr id="61" name="Rectangle à coins arrondis 60"/>
          <p:cNvSpPr/>
          <p:nvPr/>
        </p:nvSpPr>
        <p:spPr>
          <a:xfrm>
            <a:off x="4351562" y="3116482"/>
            <a:ext cx="1265287" cy="384043"/>
          </a:xfrm>
          <a:prstGeom prst="roundRect">
            <a:avLst/>
          </a:prstGeom>
          <a:solidFill>
            <a:schemeClr val="accent4">
              <a:lumMod val="20000"/>
              <a:lumOff val="80000"/>
            </a:schemeClr>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8000" rIns="0" bIns="48000" rtlCol="0" anchor="ctr"/>
          <a:lstStyle/>
          <a:p>
            <a:pPr algn="ctr"/>
            <a:r>
              <a:rPr lang="fr-FR" sz="1067" b="1" dirty="0">
                <a:solidFill>
                  <a:schemeClr val="accent4">
                    <a:lumMod val="75000"/>
                  </a:schemeClr>
                </a:solidFill>
                <a:latin typeface="+mj-lt"/>
              </a:rPr>
              <a:t>M</a:t>
            </a:r>
            <a:r>
              <a:rPr lang="fr-FR" sz="1067" b="1" dirty="0" smtClean="0">
                <a:solidFill>
                  <a:schemeClr val="accent4">
                    <a:lumMod val="75000"/>
                  </a:schemeClr>
                </a:solidFill>
                <a:latin typeface="+mj-lt"/>
              </a:rPr>
              <a:t>ontage juridique</a:t>
            </a:r>
            <a:endParaRPr lang="fr-FR" sz="1067" b="1" dirty="0">
              <a:solidFill>
                <a:schemeClr val="accent4">
                  <a:lumMod val="75000"/>
                </a:schemeClr>
              </a:solidFill>
              <a:latin typeface="+mj-lt"/>
            </a:endParaRPr>
          </a:p>
        </p:txBody>
      </p:sp>
      <p:sp>
        <p:nvSpPr>
          <p:cNvPr id="62" name="Rectangle 61"/>
          <p:cNvSpPr/>
          <p:nvPr/>
        </p:nvSpPr>
        <p:spPr>
          <a:xfrm>
            <a:off x="7073518" y="4971280"/>
            <a:ext cx="5179052" cy="1528175"/>
          </a:xfrm>
          <a:prstGeom prst="rect">
            <a:avLst/>
          </a:prstGeom>
        </p:spPr>
        <p:txBody>
          <a:bodyPr wrap="square">
            <a:spAutoFit/>
          </a:bodyPr>
          <a:lstStyle/>
          <a:p>
            <a:r>
              <a:rPr lang="fr-FR" sz="1333" b="1" dirty="0" err="1" smtClean="0">
                <a:solidFill>
                  <a:schemeClr val="tx2"/>
                </a:solidFill>
                <a:latin typeface="+mj-lt"/>
              </a:rPr>
              <a:t>Enedis</a:t>
            </a:r>
            <a:r>
              <a:rPr lang="fr-FR" sz="1333" b="1" dirty="0" smtClean="0">
                <a:solidFill>
                  <a:schemeClr val="tx2"/>
                </a:solidFill>
                <a:latin typeface="+mj-lt"/>
              </a:rPr>
              <a:t> calcule et transmet des données à la PMO qui a en charge leur vérification et l’animation des participants ainsi qu’aux fournisseurs.</a:t>
            </a:r>
          </a:p>
          <a:p>
            <a:endParaRPr lang="fr-FR" sz="1333" b="1" dirty="0" smtClean="0">
              <a:solidFill>
                <a:schemeClr val="tx2"/>
              </a:solidFill>
              <a:latin typeface="+mj-lt"/>
            </a:endParaRPr>
          </a:p>
          <a:p>
            <a:r>
              <a:rPr lang="fr-FR" sz="1333" b="1" dirty="0" smtClean="0">
                <a:solidFill>
                  <a:schemeClr val="accent1"/>
                </a:solidFill>
                <a:latin typeface="+mj-lt"/>
              </a:rPr>
              <a:t>Des entreprises ont développé des outils intégrant notamment les données </a:t>
            </a:r>
            <a:r>
              <a:rPr lang="fr-FR" sz="1333" b="1" dirty="0" err="1" smtClean="0">
                <a:solidFill>
                  <a:schemeClr val="accent1"/>
                </a:solidFill>
                <a:latin typeface="+mj-lt"/>
              </a:rPr>
              <a:t>Enedis</a:t>
            </a:r>
            <a:r>
              <a:rPr lang="fr-FR" sz="1333" b="1" dirty="0" smtClean="0">
                <a:solidFill>
                  <a:schemeClr val="accent1"/>
                </a:solidFill>
                <a:latin typeface="+mj-lt"/>
              </a:rPr>
              <a:t> et leur mise en forme pour communiquer auprès des participants voire leur facturer* l’énergie locale.</a:t>
            </a:r>
          </a:p>
        </p:txBody>
      </p:sp>
      <p:sp>
        <p:nvSpPr>
          <p:cNvPr id="50" name="Espace réservé du texte 8">
            <a:extLst>
              <a:ext uri="{FF2B5EF4-FFF2-40B4-BE49-F238E27FC236}">
                <a16:creationId xmlns:a16="http://schemas.microsoft.com/office/drawing/2014/main" id="{736DC84D-142F-7C4C-887E-F276A012B3AD}"/>
              </a:ext>
            </a:extLst>
          </p:cNvPr>
          <p:cNvSpPr>
            <a:spLocks noGrp="1"/>
          </p:cNvSpPr>
          <p:nvPr/>
        </p:nvSpPr>
        <p:spPr>
          <a:xfrm>
            <a:off x="5035901" y="838163"/>
            <a:ext cx="3424607" cy="886793"/>
          </a:xfrm>
          <a:custGeom>
            <a:avLst/>
            <a:gdLst>
              <a:gd name="connsiteX0" fmla="*/ 0 w 3103956"/>
              <a:gd name="connsiteY0" fmla="*/ 0 h 1289225"/>
              <a:gd name="connsiteX1" fmla="*/ 2511738 w 3103956"/>
              <a:gd name="connsiteY1" fmla="*/ 0 h 1289225"/>
              <a:gd name="connsiteX2" fmla="*/ 3103956 w 3103956"/>
              <a:gd name="connsiteY2" fmla="*/ 644613 h 1289225"/>
              <a:gd name="connsiteX3" fmla="*/ 2511738 w 3103956"/>
              <a:gd name="connsiteY3" fmla="*/ 1289225 h 1289225"/>
              <a:gd name="connsiteX4" fmla="*/ 0 w 3103956"/>
              <a:gd name="connsiteY4" fmla="*/ 1289225 h 1289225"/>
              <a:gd name="connsiteX5" fmla="*/ 592218 w 3103956"/>
              <a:gd name="connsiteY5" fmla="*/ 644613 h 128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956" h="1289225">
                <a:moveTo>
                  <a:pt x="0" y="0"/>
                </a:moveTo>
                <a:lnTo>
                  <a:pt x="2511738" y="0"/>
                </a:lnTo>
                <a:lnTo>
                  <a:pt x="3103956" y="644613"/>
                </a:lnTo>
                <a:lnTo>
                  <a:pt x="2511738" y="1289225"/>
                </a:lnTo>
                <a:lnTo>
                  <a:pt x="0" y="1289225"/>
                </a:lnTo>
                <a:lnTo>
                  <a:pt x="592218" y="644613"/>
                </a:lnTo>
                <a:close/>
              </a:path>
            </a:pathLst>
          </a:custGeom>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vert="horz" wrap="square" lIns="0" tIns="0" rIns="0" bIns="0" rtlCol="0" anchor="ctr" anchorCtr="1">
            <a:noAutofit/>
          </a:bodyPr>
          <a:lstStyle>
            <a:lvl1pPr marL="0" indent="0" algn="l" defTabSz="914377" rtl="0" eaLnBrk="1" latinLnBrk="0" hangingPunct="1">
              <a:lnSpc>
                <a:spcPct val="101000"/>
              </a:lnSpc>
              <a:spcBef>
                <a:spcPts val="0"/>
              </a:spcBef>
              <a:buFont typeface="Arial" panose="020B0604020202020204" pitchFamily="34" charset="0"/>
              <a:buNone/>
              <a:defRPr sz="5600" b="1" kern="1200">
                <a:solidFill>
                  <a:schemeClr val="bg1"/>
                </a:solidFill>
                <a:latin typeface="+mj-lt"/>
                <a:ea typeface="+mn-ea"/>
                <a:cs typeface="+mn-cs"/>
              </a:defRPr>
            </a:lvl1pPr>
            <a:lvl2pPr marL="216000" indent="-216000" algn="l" defTabSz="914377" rtl="0" eaLnBrk="1" latinLnBrk="0" hangingPunct="1">
              <a:lnSpc>
                <a:spcPct val="101000"/>
              </a:lnSpc>
              <a:spcBef>
                <a:spcPts val="0"/>
              </a:spcBef>
              <a:buClr>
                <a:schemeClr val="tx2"/>
              </a:buClr>
              <a:buSzPct val="120000"/>
              <a:buFont typeface="Public Sans" pitchFamily="2" charset="0"/>
              <a:buChar char="—"/>
              <a:defRPr sz="1200" b="1" kern="1200">
                <a:solidFill>
                  <a:schemeClr val="tx2"/>
                </a:solidFill>
                <a:latin typeface="Public Sans" pitchFamily="2" charset="0"/>
                <a:ea typeface="+mn-ea"/>
                <a:cs typeface="+mn-cs"/>
              </a:defRPr>
            </a:lvl2pPr>
            <a:lvl3pPr marL="576000" indent="-108000" algn="l" defTabSz="914377" rtl="0" eaLnBrk="1" latinLnBrk="0" hangingPunct="1">
              <a:lnSpc>
                <a:spcPct val="101000"/>
              </a:lnSpc>
              <a:spcBef>
                <a:spcPts val="0"/>
              </a:spcBef>
              <a:buFont typeface="Arial" panose="020B0604020202020204" pitchFamily="34" charset="0"/>
              <a:buChar char="-"/>
              <a:defRPr sz="1200" kern="1200">
                <a:solidFill>
                  <a:schemeClr val="tx1"/>
                </a:solidFill>
                <a:latin typeface="Public Sans" pitchFamily="2" charset="0"/>
                <a:ea typeface="+mn-ea"/>
                <a:cs typeface="+mn-cs"/>
              </a:defRPr>
            </a:lvl3pPr>
            <a:lvl4pPr marL="1152000" indent="-216000" algn="l" defTabSz="914377" rtl="0" eaLnBrk="1" latinLnBrk="0" hangingPunct="1">
              <a:lnSpc>
                <a:spcPct val="101000"/>
              </a:lnSpc>
              <a:spcBef>
                <a:spcPts val="0"/>
              </a:spcBef>
              <a:buFont typeface="Arial" panose="020B0604020202020204" pitchFamily="34" charset="0"/>
              <a:buChar char="•"/>
              <a:defRPr sz="1100" kern="1200">
                <a:solidFill>
                  <a:schemeClr val="tx1"/>
                </a:solidFill>
                <a:latin typeface="+mn-lt"/>
                <a:ea typeface="+mn-ea"/>
                <a:cs typeface="+mn-cs"/>
              </a:defRPr>
            </a:lvl4pPr>
            <a:lvl5pPr marL="0" indent="0" algn="l"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0" indent="0" algn="l" defTabSz="914377" rtl="0" eaLnBrk="1" latinLnBrk="0" hangingPunct="1">
              <a:lnSpc>
                <a:spcPct val="101000"/>
              </a:lnSpc>
              <a:spcBef>
                <a:spcPts val="0"/>
              </a:spcBef>
              <a:buFont typeface="Arial" panose="020B0604020202020204" pitchFamily="34" charset="0"/>
              <a:buNone/>
              <a:defRPr sz="6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dirty="0" smtClean="0"/>
              <a:t>Préparation et </a:t>
            </a:r>
          </a:p>
          <a:p>
            <a:pPr algn="ctr"/>
            <a:r>
              <a:rPr lang="fr-FR" sz="1600" dirty="0" smtClean="0"/>
              <a:t>initialisation</a:t>
            </a:r>
          </a:p>
        </p:txBody>
      </p:sp>
      <p:sp>
        <p:nvSpPr>
          <p:cNvPr id="53" name="Rectangle 52"/>
          <p:cNvSpPr/>
          <p:nvPr/>
        </p:nvSpPr>
        <p:spPr>
          <a:xfrm>
            <a:off x="245049" y="5263590"/>
            <a:ext cx="5251406" cy="1041311"/>
          </a:xfrm>
          <a:prstGeom prst="rect">
            <a:avLst/>
          </a:prstGeom>
        </p:spPr>
        <p:txBody>
          <a:bodyPr wrap="square">
            <a:spAutoFit/>
          </a:bodyPr>
          <a:lstStyle/>
          <a:p>
            <a:pPr algn="just" defTabSz="914377">
              <a:spcBef>
                <a:spcPts val="800"/>
              </a:spcBef>
              <a:defRPr/>
            </a:pPr>
            <a:r>
              <a:rPr lang="fr-FR" sz="1100" i="1" dirty="0" err="1" smtClean="0">
                <a:solidFill>
                  <a:schemeClr val="tx2"/>
                </a:solidFill>
                <a:cs typeface="Arial" charset="0"/>
              </a:rPr>
              <a:t>Enedis</a:t>
            </a:r>
            <a:r>
              <a:rPr lang="fr-FR" sz="1100" i="1" dirty="0" smtClean="0">
                <a:solidFill>
                  <a:schemeClr val="tx2"/>
                </a:solidFill>
                <a:cs typeface="Arial" charset="0"/>
              </a:rPr>
              <a:t> </a:t>
            </a:r>
            <a:r>
              <a:rPr lang="fr-FR" sz="1100" i="1" dirty="0" smtClean="0">
                <a:solidFill>
                  <a:schemeClr val="tx2"/>
                </a:solidFill>
                <a:cs typeface="Arial" charset="0"/>
              </a:rPr>
              <a:t>accompagne, </a:t>
            </a:r>
            <a:r>
              <a:rPr lang="fr-FR" sz="1100" b="1" i="1" dirty="0">
                <a:solidFill>
                  <a:schemeClr val="tx2"/>
                </a:solidFill>
                <a:cs typeface="Arial" charset="0"/>
              </a:rPr>
              <a:t>dans la limite de ses missions</a:t>
            </a:r>
            <a:r>
              <a:rPr lang="fr-FR" sz="1100" i="1" dirty="0">
                <a:solidFill>
                  <a:schemeClr val="tx2"/>
                </a:solidFill>
                <a:cs typeface="Arial" charset="0"/>
              </a:rPr>
              <a:t>, les porteurs de projets, </a:t>
            </a:r>
            <a:r>
              <a:rPr lang="fr-FR" sz="1100" b="1" i="1" dirty="0">
                <a:solidFill>
                  <a:schemeClr val="tx2"/>
                </a:solidFill>
                <a:cs typeface="Arial" charset="0"/>
              </a:rPr>
              <a:t>depuis l’analyse de la demande jusqu’à la mise en service de l’opération. </a:t>
            </a:r>
            <a:endParaRPr lang="fr-FR" sz="1100" b="1" i="1" dirty="0" smtClean="0">
              <a:solidFill>
                <a:schemeClr val="tx2"/>
              </a:solidFill>
              <a:cs typeface="Arial" charset="0"/>
            </a:endParaRPr>
          </a:p>
          <a:p>
            <a:pPr algn="just" defTabSz="914377">
              <a:spcBef>
                <a:spcPts val="800"/>
              </a:spcBef>
              <a:defRPr/>
            </a:pPr>
            <a:r>
              <a:rPr lang="fr-FR" sz="1100" b="1" i="1" dirty="0" smtClean="0">
                <a:solidFill>
                  <a:schemeClr val="tx2"/>
                </a:solidFill>
                <a:cs typeface="Arial" charset="0"/>
              </a:rPr>
              <a:t>* </a:t>
            </a:r>
            <a:r>
              <a:rPr lang="fr-FR" sz="1100" b="1" i="1" dirty="0">
                <a:solidFill>
                  <a:schemeClr val="tx2"/>
                </a:solidFill>
                <a:cs typeface="Arial" charset="0"/>
              </a:rPr>
              <a:t>C</a:t>
            </a:r>
            <a:r>
              <a:rPr lang="fr-FR" sz="1100" b="1" i="1" dirty="0" smtClean="0">
                <a:solidFill>
                  <a:schemeClr val="tx2"/>
                </a:solidFill>
                <a:cs typeface="Arial" charset="0"/>
              </a:rPr>
              <a:t>es </a:t>
            </a:r>
            <a:r>
              <a:rPr lang="fr-FR" sz="1100" b="1" i="1" dirty="0">
                <a:solidFill>
                  <a:schemeClr val="tx2"/>
                </a:solidFill>
                <a:cs typeface="Arial" charset="0"/>
              </a:rPr>
              <a:t>activités ne peuvent pas être faites par </a:t>
            </a:r>
            <a:r>
              <a:rPr lang="fr-FR" sz="1100" b="1" i="1" dirty="0" err="1">
                <a:solidFill>
                  <a:schemeClr val="tx2"/>
                </a:solidFill>
                <a:cs typeface="Arial" charset="0"/>
              </a:rPr>
              <a:t>Enedis</a:t>
            </a:r>
            <a:r>
              <a:rPr lang="fr-FR" sz="1100" b="1" i="1" dirty="0">
                <a:solidFill>
                  <a:schemeClr val="tx2"/>
                </a:solidFill>
                <a:cs typeface="Arial" charset="0"/>
              </a:rPr>
              <a:t>. Il s’agit d’activités relevant du domaine concurrentiel qui n’entrent pas dans le champs de ses activités  légales autorisées</a:t>
            </a:r>
            <a:r>
              <a:rPr lang="fr-FR" sz="1100" b="1" i="1" dirty="0" smtClean="0">
                <a:solidFill>
                  <a:schemeClr val="tx2"/>
                </a:solidFill>
                <a:cs typeface="Arial" charset="0"/>
              </a:rPr>
              <a:t>.</a:t>
            </a:r>
            <a:endParaRPr lang="fr-FR" sz="1100" b="1" i="1" dirty="0">
              <a:solidFill>
                <a:schemeClr val="tx2"/>
              </a:solidFill>
              <a:cs typeface="Arial" charset="0"/>
            </a:endParaRPr>
          </a:p>
        </p:txBody>
      </p:sp>
      <p:pic>
        <p:nvPicPr>
          <p:cNvPr id="3" name="Image 2"/>
          <p:cNvPicPr>
            <a:picLocks noChangeAspect="1"/>
          </p:cNvPicPr>
          <p:nvPr/>
        </p:nvPicPr>
        <p:blipFill>
          <a:blip r:embed="rId3"/>
          <a:stretch>
            <a:fillRect/>
          </a:stretch>
        </p:blipFill>
        <p:spPr>
          <a:xfrm>
            <a:off x="6850847" y="3667789"/>
            <a:ext cx="962025" cy="333375"/>
          </a:xfrm>
          <a:prstGeom prst="rect">
            <a:avLst/>
          </a:prstGeom>
        </p:spPr>
      </p:pic>
      <p:pic>
        <p:nvPicPr>
          <p:cNvPr id="54" name="Image 53">
            <a:extLst>
              <a:ext uri="{FF2B5EF4-FFF2-40B4-BE49-F238E27FC236}">
                <a16:creationId xmlns:a16="http://schemas.microsoft.com/office/drawing/2014/main" id="{B9B366E7-09F6-3147-8DBA-DB0322274F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30958" y="4956017"/>
            <a:ext cx="448070" cy="448070"/>
          </a:xfrm>
          <a:prstGeom prst="rect">
            <a:avLst/>
          </a:prstGeom>
        </p:spPr>
      </p:pic>
      <p:pic>
        <p:nvPicPr>
          <p:cNvPr id="55" name="Image 54">
            <a:extLst>
              <a:ext uri="{FF2B5EF4-FFF2-40B4-BE49-F238E27FC236}">
                <a16:creationId xmlns:a16="http://schemas.microsoft.com/office/drawing/2014/main" id="{ADBF416F-D7E7-844D-B228-343B312CF9F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64016" y="4564514"/>
            <a:ext cx="496785" cy="496785"/>
          </a:xfrm>
          <a:prstGeom prst="rect">
            <a:avLst/>
          </a:prstGeom>
        </p:spPr>
      </p:pic>
      <p:pic>
        <p:nvPicPr>
          <p:cNvPr id="58" name="Image 57">
            <a:extLst>
              <a:ext uri="{FF2B5EF4-FFF2-40B4-BE49-F238E27FC236}">
                <a16:creationId xmlns:a16="http://schemas.microsoft.com/office/drawing/2014/main" id="{1492F717-6E88-604A-8633-95EB22B1D39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20317" y="5954546"/>
            <a:ext cx="450402" cy="450402"/>
          </a:xfrm>
          <a:prstGeom prst="rect">
            <a:avLst/>
          </a:prstGeom>
        </p:spPr>
      </p:pic>
      <p:pic>
        <p:nvPicPr>
          <p:cNvPr id="59" name="Image 58">
            <a:extLst>
              <a:ext uri="{FF2B5EF4-FFF2-40B4-BE49-F238E27FC236}">
                <a16:creationId xmlns:a16="http://schemas.microsoft.com/office/drawing/2014/main" id="{D7B65E6C-EE4D-2648-A107-8741CFC0E4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5066" y="4971280"/>
            <a:ext cx="488143" cy="488143"/>
          </a:xfrm>
          <a:prstGeom prst="rect">
            <a:avLst/>
          </a:prstGeom>
        </p:spPr>
      </p:pic>
      <p:sp>
        <p:nvSpPr>
          <p:cNvPr id="63" name="Espace réservé du pied de page 3"/>
          <p:cNvSpPr>
            <a:spLocks noGrp="1"/>
          </p:cNvSpPr>
          <p:nvPr>
            <p:ph type="ftr" sz="quarter" idx="11"/>
          </p:nvPr>
        </p:nvSpPr>
        <p:spPr>
          <a:xfrm>
            <a:off x="1626384" y="6469013"/>
            <a:ext cx="4812515" cy="226714"/>
          </a:xfrm>
        </p:spPr>
        <p:txBody>
          <a:bodyPr/>
          <a:lstStyle/>
          <a:p>
            <a:r>
              <a:rPr lang="fr-FR" dirty="0"/>
              <a:t>12èmes Rencontres </a:t>
            </a:r>
            <a:r>
              <a:rPr lang="fr-FR" dirty="0" smtClean="0"/>
              <a:t>TEPOS 2022</a:t>
            </a:r>
            <a:endParaRPr lang="fr-FR" dirty="0"/>
          </a:p>
        </p:txBody>
      </p:sp>
      <p:pic>
        <p:nvPicPr>
          <p:cNvPr id="64" name="Image 63">
            <a:extLst>
              <a:ext uri="{FF2B5EF4-FFF2-40B4-BE49-F238E27FC236}">
                <a16:creationId xmlns:a16="http://schemas.microsoft.com/office/drawing/2014/main" id="{54FB8FCD-2FFF-4804-9E96-03E3411A2212}"/>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1234395" flipH="1">
            <a:off x="8357734" y="4182718"/>
            <a:ext cx="438725" cy="875925"/>
          </a:xfrm>
          <a:prstGeom prst="rect">
            <a:avLst/>
          </a:prstGeom>
        </p:spPr>
      </p:pic>
      <p:pic>
        <p:nvPicPr>
          <p:cNvPr id="51" name="Image 50"/>
          <p:cNvPicPr>
            <a:picLocks noChangeAspect="1"/>
          </p:cNvPicPr>
          <p:nvPr/>
        </p:nvPicPr>
        <p:blipFill>
          <a:blip r:embed="rId3"/>
          <a:stretch>
            <a:fillRect/>
          </a:stretch>
        </p:blipFill>
        <p:spPr>
          <a:xfrm>
            <a:off x="10706906" y="2731355"/>
            <a:ext cx="962025" cy="333375"/>
          </a:xfrm>
          <a:prstGeom prst="rect">
            <a:avLst/>
          </a:prstGeom>
        </p:spPr>
      </p:pic>
      <p:sp>
        <p:nvSpPr>
          <p:cNvPr id="60" name="Espace réservé du pied de page 3"/>
          <p:cNvSpPr txBox="1">
            <a:spLocks/>
          </p:cNvSpPr>
          <p:nvPr/>
        </p:nvSpPr>
        <p:spPr>
          <a:xfrm>
            <a:off x="8051095" y="283818"/>
            <a:ext cx="3994055" cy="250755"/>
          </a:xfrm>
          <a:prstGeom prst="rect">
            <a:avLst/>
          </a:prstGeom>
        </p:spPr>
        <p:txBody>
          <a:bodyPr vert="horz" lIns="0" tIns="0" rIns="0" bIns="0" rtlCol="0" anchor="ctr"/>
          <a:lstStyle>
            <a:defPPr>
              <a:defRPr lang="en-US"/>
            </a:defPPr>
            <a:lvl1pPr marL="0" algn="l" defTabSz="609585" rtl="0" eaLnBrk="1" latinLnBrk="0" hangingPunct="1">
              <a:defRPr sz="1000" b="1" kern="1200">
                <a:solidFill>
                  <a:schemeClr val="tx2"/>
                </a:solidFill>
                <a:latin typeface="+mj-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fr-FR" b="0" u="sng" dirty="0"/>
              <a:t>https://www.enedis.fr/jai-un-projet-dautoconsommation-collective </a:t>
            </a:r>
            <a:endParaRPr lang="fr-FR" b="0" u="sng" dirty="0" smtClean="0"/>
          </a:p>
        </p:txBody>
      </p:sp>
    </p:spTree>
    <p:extLst>
      <p:ext uri="{BB962C8B-B14F-4D97-AF65-F5344CB8AC3E}">
        <p14:creationId xmlns:p14="http://schemas.microsoft.com/office/powerpoint/2010/main" val="2105317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8E318C1-9EBA-AF4F-B43F-2898B82B2496}"/>
              </a:ext>
            </a:extLst>
          </p:cNvPr>
          <p:cNvSpPr>
            <a:spLocks noGrp="1"/>
          </p:cNvSpPr>
          <p:nvPr>
            <p:ph type="sldNum" sz="quarter" idx="21"/>
          </p:nvPr>
        </p:nvSpPr>
        <p:spPr>
          <a:xfrm>
            <a:off x="11203781" y="6514718"/>
            <a:ext cx="465150" cy="154849"/>
          </a:xfrm>
        </p:spPr>
        <p:txBody>
          <a:bodyPr/>
          <a:lstStyle/>
          <a:p>
            <a:fld id="{6B54B0F7-55DD-40D6-B7F4-70B586885C0B}" type="slidenum">
              <a:rPr lang="fr-FR" smtClean="0"/>
              <a:pPr/>
              <a:t>15</a:t>
            </a:fld>
            <a:endParaRPr lang="fr-FR"/>
          </a:p>
        </p:txBody>
      </p:sp>
      <p:sp>
        <p:nvSpPr>
          <p:cNvPr id="5" name="Espace réservé du texte 4">
            <a:extLst>
              <a:ext uri="{FF2B5EF4-FFF2-40B4-BE49-F238E27FC236}">
                <a16:creationId xmlns:a16="http://schemas.microsoft.com/office/drawing/2014/main" id="{930E0B70-91EC-F947-84A1-1872B6918FD6}"/>
              </a:ext>
            </a:extLst>
          </p:cNvPr>
          <p:cNvSpPr>
            <a:spLocks noGrp="1"/>
          </p:cNvSpPr>
          <p:nvPr>
            <p:ph type="body" sz="quarter" idx="26"/>
          </p:nvPr>
        </p:nvSpPr>
        <p:spPr>
          <a:xfrm>
            <a:off x="3111443" y="1819275"/>
            <a:ext cx="5969114" cy="3419475"/>
          </a:xfrm>
        </p:spPr>
        <p:txBody>
          <a:bodyPr/>
          <a:lstStyle/>
          <a:p>
            <a:pPr lvl="1"/>
            <a:r>
              <a:rPr lang="fr-FR" dirty="0" smtClean="0"/>
              <a:t>QUIZZ </a:t>
            </a:r>
            <a:endParaRPr lang="fr-FR" dirty="0"/>
          </a:p>
          <a:p>
            <a:endParaRPr lang="fr-FR" dirty="0"/>
          </a:p>
        </p:txBody>
      </p:sp>
    </p:spTree>
    <p:extLst>
      <p:ext uri="{BB962C8B-B14F-4D97-AF65-F5344CB8AC3E}">
        <p14:creationId xmlns:p14="http://schemas.microsoft.com/office/powerpoint/2010/main" val="21888945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823D7DA-8851-E649-B480-2844A639BB1F}"/>
              </a:ext>
            </a:extLst>
          </p:cNvPr>
          <p:cNvSpPr>
            <a:spLocks noGrp="1"/>
          </p:cNvSpPr>
          <p:nvPr>
            <p:ph type="sldNum" sz="quarter" idx="21"/>
          </p:nvPr>
        </p:nvSpPr>
        <p:spPr>
          <a:xfrm>
            <a:off x="11203781" y="6514718"/>
            <a:ext cx="465150" cy="154849"/>
          </a:xfrm>
        </p:spPr>
        <p:txBody>
          <a:bodyPr/>
          <a:lstStyle/>
          <a:p>
            <a:fld id="{6B54B0F7-55DD-40D6-B7F4-70B586885C0B}" type="slidenum">
              <a:rPr lang="fr-FR" smtClean="0"/>
              <a:pPr/>
              <a:t>16</a:t>
            </a:fld>
            <a:endParaRPr lang="fr-FR"/>
          </a:p>
        </p:txBody>
      </p:sp>
      <p:sp>
        <p:nvSpPr>
          <p:cNvPr id="5" name="Titre 4">
            <a:extLst>
              <a:ext uri="{FF2B5EF4-FFF2-40B4-BE49-F238E27FC236}">
                <a16:creationId xmlns:a16="http://schemas.microsoft.com/office/drawing/2014/main" id="{50DAC62C-A706-DD49-A8C0-9135F1BC95FF}"/>
              </a:ext>
            </a:extLst>
          </p:cNvPr>
          <p:cNvSpPr>
            <a:spLocks noGrp="1"/>
          </p:cNvSpPr>
          <p:nvPr>
            <p:ph type="title"/>
          </p:nvPr>
        </p:nvSpPr>
        <p:spPr>
          <a:xfrm>
            <a:off x="493390" y="488357"/>
            <a:ext cx="11576690" cy="891911"/>
          </a:xfrm>
        </p:spPr>
        <p:txBody>
          <a:bodyPr/>
          <a:lstStyle/>
          <a:p>
            <a:r>
              <a:rPr lang="fr-FR" dirty="0"/>
              <a:t>Parmi ces propositions, </a:t>
            </a:r>
            <a:r>
              <a:rPr lang="fr-FR" dirty="0" smtClean="0"/>
              <a:t>la(les)quelles est(sont) juste(s) </a:t>
            </a:r>
            <a:r>
              <a:rPr lang="fr-FR" dirty="0"/>
              <a:t>? </a:t>
            </a:r>
          </a:p>
        </p:txBody>
      </p:sp>
      <p:sp>
        <p:nvSpPr>
          <p:cNvPr id="7" name="Espace réservé du texte 6">
            <a:extLst>
              <a:ext uri="{FF2B5EF4-FFF2-40B4-BE49-F238E27FC236}">
                <a16:creationId xmlns:a16="http://schemas.microsoft.com/office/drawing/2014/main" id="{6210BB67-3CAE-814F-8836-EE99C40FCFEA}"/>
              </a:ext>
            </a:extLst>
          </p:cNvPr>
          <p:cNvSpPr>
            <a:spLocks noGrp="1"/>
          </p:cNvSpPr>
          <p:nvPr>
            <p:ph type="body" sz="quarter" idx="18"/>
          </p:nvPr>
        </p:nvSpPr>
        <p:spPr>
          <a:xfrm>
            <a:off x="1404476" y="1993085"/>
            <a:ext cx="4420914" cy="1667444"/>
          </a:xfrm>
        </p:spPr>
        <p:txBody>
          <a:bodyPr/>
          <a:lstStyle/>
          <a:p>
            <a:pPr lvl="2"/>
            <a:r>
              <a:rPr lang="fr-FR" sz="2400" dirty="0" smtClean="0"/>
              <a:t>L’autoconsommation </a:t>
            </a:r>
            <a:r>
              <a:rPr lang="fr-FR" sz="2400" dirty="0"/>
              <a:t>collective n’est possible que si on habite </a:t>
            </a:r>
            <a:r>
              <a:rPr lang="fr-FR" sz="2400" dirty="0" smtClean="0"/>
              <a:t>avec </a:t>
            </a:r>
            <a:r>
              <a:rPr lang="fr-FR" sz="2400" dirty="0"/>
              <a:t>une maison </a:t>
            </a:r>
            <a:r>
              <a:rPr lang="fr-FR" sz="2400" dirty="0" smtClean="0"/>
              <a:t>individuelle</a:t>
            </a:r>
            <a:endParaRPr lang="fr-FR" dirty="0"/>
          </a:p>
          <a:p>
            <a:endParaRPr lang="fr-FR" dirty="0"/>
          </a:p>
        </p:txBody>
      </p:sp>
      <p:sp>
        <p:nvSpPr>
          <p:cNvPr id="9" name="Espace réservé du texte 8">
            <a:extLst>
              <a:ext uri="{FF2B5EF4-FFF2-40B4-BE49-F238E27FC236}">
                <a16:creationId xmlns:a16="http://schemas.microsoft.com/office/drawing/2014/main" id="{E513CA67-4F4D-0C42-9962-E1339ECF5907}"/>
              </a:ext>
            </a:extLst>
          </p:cNvPr>
          <p:cNvSpPr>
            <a:spLocks noGrp="1"/>
          </p:cNvSpPr>
          <p:nvPr>
            <p:ph type="body" sz="quarter" idx="52"/>
          </p:nvPr>
        </p:nvSpPr>
        <p:spPr>
          <a:xfrm>
            <a:off x="1404476" y="4190630"/>
            <a:ext cx="4420914" cy="1569917"/>
          </a:xfrm>
        </p:spPr>
        <p:txBody>
          <a:bodyPr/>
          <a:lstStyle/>
          <a:p>
            <a:pPr lvl="2"/>
            <a:r>
              <a:rPr lang="fr-FR" sz="2400" dirty="0" smtClean="0"/>
              <a:t>L’autoconsommation </a:t>
            </a:r>
            <a:r>
              <a:rPr lang="fr-FR" sz="2400" dirty="0"/>
              <a:t>collective est possible </a:t>
            </a:r>
            <a:r>
              <a:rPr lang="fr-FR" sz="2400" dirty="0" smtClean="0"/>
              <a:t>pour </a:t>
            </a:r>
            <a:r>
              <a:rPr lang="fr-FR" sz="2400" dirty="0"/>
              <a:t>tout type de logement</a:t>
            </a:r>
          </a:p>
          <a:p>
            <a:pPr lvl="1"/>
            <a:endParaRPr lang="fr-FR" dirty="0"/>
          </a:p>
          <a:p>
            <a:endParaRPr lang="fr-FR" dirty="0"/>
          </a:p>
        </p:txBody>
      </p:sp>
      <p:sp>
        <p:nvSpPr>
          <p:cNvPr id="10" name="Espace réservé du texte 9">
            <a:extLst>
              <a:ext uri="{FF2B5EF4-FFF2-40B4-BE49-F238E27FC236}">
                <a16:creationId xmlns:a16="http://schemas.microsoft.com/office/drawing/2014/main" id="{A67C90F0-E226-F147-B1CE-B9AFA13134C2}"/>
              </a:ext>
            </a:extLst>
          </p:cNvPr>
          <p:cNvSpPr>
            <a:spLocks noGrp="1"/>
          </p:cNvSpPr>
          <p:nvPr>
            <p:ph type="body" sz="quarter" idx="53"/>
          </p:nvPr>
        </p:nvSpPr>
        <p:spPr>
          <a:xfrm>
            <a:off x="7140479" y="1981834"/>
            <a:ext cx="4346671" cy="1678729"/>
          </a:xfrm>
        </p:spPr>
        <p:txBody>
          <a:bodyPr/>
          <a:lstStyle/>
          <a:p>
            <a:pPr lvl="2"/>
            <a:r>
              <a:rPr lang="fr-FR" sz="2400" dirty="0"/>
              <a:t>L’autoconsommation collective </a:t>
            </a:r>
            <a:r>
              <a:rPr lang="fr-FR" sz="2400" dirty="0" smtClean="0"/>
              <a:t>n’est pas possible pour les entreprises et les commerçants</a:t>
            </a:r>
            <a:endParaRPr lang="fr-FR" sz="2400" dirty="0"/>
          </a:p>
          <a:p>
            <a:endParaRPr lang="fr-FR" dirty="0"/>
          </a:p>
        </p:txBody>
      </p:sp>
      <p:sp>
        <p:nvSpPr>
          <p:cNvPr id="11" name="Espace réservé du texte 10">
            <a:extLst>
              <a:ext uri="{FF2B5EF4-FFF2-40B4-BE49-F238E27FC236}">
                <a16:creationId xmlns:a16="http://schemas.microsoft.com/office/drawing/2014/main" id="{4D39DDCD-803B-8649-B88D-C0F02B02133D}"/>
              </a:ext>
            </a:extLst>
          </p:cNvPr>
          <p:cNvSpPr>
            <a:spLocks noGrp="1"/>
          </p:cNvSpPr>
          <p:nvPr>
            <p:ph type="body" sz="quarter" idx="54"/>
          </p:nvPr>
        </p:nvSpPr>
        <p:spPr>
          <a:xfrm>
            <a:off x="7140479" y="4179379"/>
            <a:ext cx="4346671" cy="1678729"/>
          </a:xfrm>
        </p:spPr>
        <p:txBody>
          <a:bodyPr/>
          <a:lstStyle/>
          <a:p>
            <a:pPr lvl="2"/>
            <a:r>
              <a:rPr lang="fr-FR" sz="2400" dirty="0"/>
              <a:t>L’autoconsommation collective </a:t>
            </a:r>
            <a:r>
              <a:rPr lang="fr-FR" sz="2400" dirty="0" smtClean="0"/>
              <a:t>est possible quelque soit l’activité des participants</a:t>
            </a:r>
            <a:endParaRPr lang="fr-FR" sz="2400" dirty="0"/>
          </a:p>
          <a:p>
            <a:endParaRPr lang="fr-FR" dirty="0"/>
          </a:p>
        </p:txBody>
      </p:sp>
      <p:sp>
        <p:nvSpPr>
          <p:cNvPr id="14" name="Espace réservé du pied de page 2"/>
          <p:cNvSpPr>
            <a:spLocks noGrp="1"/>
          </p:cNvSpPr>
          <p:nvPr>
            <p:ph type="ftr" sz="quarter" idx="20"/>
          </p:nvPr>
        </p:nvSpPr>
        <p:spPr>
          <a:xfrm>
            <a:off x="1626384" y="6469013"/>
            <a:ext cx="4812515" cy="226714"/>
          </a:xfrm>
        </p:spPr>
        <p:txBody>
          <a:bodyPr/>
          <a:lstStyle/>
          <a:p>
            <a:r>
              <a:rPr lang="fr-FR" dirty="0"/>
              <a:t>12èmes Rencontres TEPOS 2022</a:t>
            </a:r>
          </a:p>
        </p:txBody>
      </p:sp>
      <p:pic>
        <p:nvPicPr>
          <p:cNvPr id="16" name="Image 15"/>
          <p:cNvPicPr>
            <a:picLocks noChangeAspect="1"/>
          </p:cNvPicPr>
          <p:nvPr/>
        </p:nvPicPr>
        <p:blipFill>
          <a:blip r:embed="rId2">
            <a:extLst>
              <a:ext uri="{BEBA8EAE-BF5A-486C-A8C5-ECC9F3942E4B}">
                <a14:imgProps xmlns:a14="http://schemas.microsoft.com/office/drawing/2010/main">
                  <a14:imgLayer r:embed="rId3">
                    <a14:imgEffect>
                      <a14:brightnessContrast bright="6000"/>
                    </a14:imgEffect>
                  </a14:imgLayer>
                </a14:imgProps>
              </a:ext>
            </a:extLst>
          </a:blip>
          <a:stretch>
            <a:fillRect/>
          </a:stretch>
        </p:blipFill>
        <p:spPr>
          <a:xfrm>
            <a:off x="368354" y="4041424"/>
            <a:ext cx="925287" cy="873402"/>
          </a:xfrm>
          <a:prstGeom prst="rect">
            <a:avLst/>
          </a:prstGeom>
        </p:spPr>
      </p:pic>
      <p:pic>
        <p:nvPicPr>
          <p:cNvPr id="21" name="Image 20"/>
          <p:cNvPicPr>
            <a:picLocks noChangeAspect="1"/>
          </p:cNvPicPr>
          <p:nvPr/>
        </p:nvPicPr>
        <p:blipFill>
          <a:blip r:embed="rId2">
            <a:extLst>
              <a:ext uri="{BEBA8EAE-BF5A-486C-A8C5-ECC9F3942E4B}">
                <a14:imgProps xmlns:a14="http://schemas.microsoft.com/office/drawing/2010/main">
                  <a14:imgLayer r:embed="rId3">
                    <a14:imgEffect>
                      <a14:brightnessContrast bright="6000"/>
                    </a14:imgEffect>
                  </a14:imgLayer>
                </a14:imgProps>
              </a:ext>
            </a:extLst>
          </a:blip>
          <a:stretch>
            <a:fillRect/>
          </a:stretch>
        </p:blipFill>
        <p:spPr>
          <a:xfrm>
            <a:off x="6128496" y="4041424"/>
            <a:ext cx="925287" cy="873402"/>
          </a:xfrm>
          <a:prstGeom prst="rect">
            <a:avLst/>
          </a:prstGeom>
        </p:spPr>
      </p:pic>
    </p:spTree>
    <p:extLst>
      <p:ext uri="{BB962C8B-B14F-4D97-AF65-F5344CB8AC3E}">
        <p14:creationId xmlns:p14="http://schemas.microsoft.com/office/powerpoint/2010/main" val="348667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823D7DA-8851-E649-B480-2844A639BB1F}"/>
              </a:ext>
            </a:extLst>
          </p:cNvPr>
          <p:cNvSpPr>
            <a:spLocks noGrp="1"/>
          </p:cNvSpPr>
          <p:nvPr>
            <p:ph type="sldNum" sz="quarter" idx="21"/>
          </p:nvPr>
        </p:nvSpPr>
        <p:spPr>
          <a:xfrm>
            <a:off x="11203781" y="6514718"/>
            <a:ext cx="465150" cy="154849"/>
          </a:xfrm>
        </p:spPr>
        <p:txBody>
          <a:bodyPr/>
          <a:lstStyle/>
          <a:p>
            <a:fld id="{6B54B0F7-55DD-40D6-B7F4-70B586885C0B}" type="slidenum">
              <a:rPr lang="fr-FR" smtClean="0"/>
              <a:pPr/>
              <a:t>17</a:t>
            </a:fld>
            <a:endParaRPr lang="fr-FR"/>
          </a:p>
        </p:txBody>
      </p:sp>
      <p:sp>
        <p:nvSpPr>
          <p:cNvPr id="7" name="Espace réservé du texte 6">
            <a:extLst>
              <a:ext uri="{FF2B5EF4-FFF2-40B4-BE49-F238E27FC236}">
                <a16:creationId xmlns:a16="http://schemas.microsoft.com/office/drawing/2014/main" id="{6210BB67-3CAE-814F-8836-EE99C40FCFEA}"/>
              </a:ext>
            </a:extLst>
          </p:cNvPr>
          <p:cNvSpPr>
            <a:spLocks noGrp="1"/>
          </p:cNvSpPr>
          <p:nvPr>
            <p:ph type="body" sz="quarter" idx="18"/>
          </p:nvPr>
        </p:nvSpPr>
        <p:spPr>
          <a:xfrm>
            <a:off x="1404476" y="1993085"/>
            <a:ext cx="4420914" cy="1492203"/>
          </a:xfrm>
        </p:spPr>
        <p:txBody>
          <a:bodyPr/>
          <a:lstStyle/>
          <a:p>
            <a:pPr lvl="2"/>
            <a:r>
              <a:rPr lang="fr-FR" sz="2400" dirty="0" smtClean="0"/>
              <a:t>Pour constituer </a:t>
            </a:r>
            <a:r>
              <a:rPr lang="fr-FR" sz="2400" dirty="0"/>
              <a:t>un collectif d’autoconsommation, tous </a:t>
            </a:r>
            <a:r>
              <a:rPr lang="fr-FR" sz="2400" dirty="0" smtClean="0"/>
              <a:t>doivent </a:t>
            </a:r>
            <a:r>
              <a:rPr lang="fr-FR" sz="2400" dirty="0"/>
              <a:t>être </a:t>
            </a:r>
            <a:r>
              <a:rPr lang="fr-FR" sz="2400" dirty="0" smtClean="0"/>
              <a:t>dans un périmètre de 2 km</a:t>
            </a:r>
            <a:endParaRPr lang="fr-FR" dirty="0"/>
          </a:p>
        </p:txBody>
      </p:sp>
      <p:sp>
        <p:nvSpPr>
          <p:cNvPr id="9" name="Espace réservé du texte 8">
            <a:extLst>
              <a:ext uri="{FF2B5EF4-FFF2-40B4-BE49-F238E27FC236}">
                <a16:creationId xmlns:a16="http://schemas.microsoft.com/office/drawing/2014/main" id="{E513CA67-4F4D-0C42-9962-E1339ECF5907}"/>
              </a:ext>
            </a:extLst>
          </p:cNvPr>
          <p:cNvSpPr>
            <a:spLocks noGrp="1"/>
          </p:cNvSpPr>
          <p:nvPr>
            <p:ph type="body" sz="quarter" idx="52"/>
          </p:nvPr>
        </p:nvSpPr>
        <p:spPr>
          <a:xfrm>
            <a:off x="1404476" y="4190630"/>
            <a:ext cx="4420914" cy="1667444"/>
          </a:xfrm>
        </p:spPr>
        <p:txBody>
          <a:bodyPr/>
          <a:lstStyle/>
          <a:p>
            <a:pPr lvl="2"/>
            <a:r>
              <a:rPr lang="fr-FR" sz="2400" dirty="0"/>
              <a:t>Pour rejoindre un collectif d’autoconsommation, tous mes voisins doivent être d’accord</a:t>
            </a:r>
          </a:p>
          <a:p>
            <a:endParaRPr lang="fr-FR" dirty="0"/>
          </a:p>
        </p:txBody>
      </p:sp>
      <p:sp>
        <p:nvSpPr>
          <p:cNvPr id="10" name="Espace réservé du texte 9">
            <a:extLst>
              <a:ext uri="{FF2B5EF4-FFF2-40B4-BE49-F238E27FC236}">
                <a16:creationId xmlns:a16="http://schemas.microsoft.com/office/drawing/2014/main" id="{A67C90F0-E226-F147-B1CE-B9AFA13134C2}"/>
              </a:ext>
            </a:extLst>
          </p:cNvPr>
          <p:cNvSpPr>
            <a:spLocks noGrp="1"/>
          </p:cNvSpPr>
          <p:nvPr>
            <p:ph type="body" sz="quarter" idx="53"/>
          </p:nvPr>
        </p:nvSpPr>
        <p:spPr>
          <a:xfrm>
            <a:off x="7140479" y="1981834"/>
            <a:ext cx="4346671" cy="2051780"/>
          </a:xfrm>
        </p:spPr>
        <p:txBody>
          <a:bodyPr/>
          <a:lstStyle/>
          <a:p>
            <a:pPr lvl="2"/>
            <a:r>
              <a:rPr lang="fr-FR" sz="2400" dirty="0" smtClean="0"/>
              <a:t>Je peux intégrer dans un même collectif d’autoconsommation ma maison à Rethel et celle de mon cousin à Rennes</a:t>
            </a:r>
            <a:endParaRPr lang="fr-FR" sz="2400" dirty="0"/>
          </a:p>
          <a:p>
            <a:endParaRPr lang="fr-FR" dirty="0"/>
          </a:p>
        </p:txBody>
      </p:sp>
      <p:sp>
        <p:nvSpPr>
          <p:cNvPr id="11" name="Espace réservé du texte 10">
            <a:extLst>
              <a:ext uri="{FF2B5EF4-FFF2-40B4-BE49-F238E27FC236}">
                <a16:creationId xmlns:a16="http://schemas.microsoft.com/office/drawing/2014/main" id="{4D39DDCD-803B-8649-B88D-C0F02B02133D}"/>
              </a:ext>
            </a:extLst>
          </p:cNvPr>
          <p:cNvSpPr>
            <a:spLocks noGrp="1"/>
          </p:cNvSpPr>
          <p:nvPr>
            <p:ph type="body" sz="quarter" idx="54"/>
          </p:nvPr>
        </p:nvSpPr>
        <p:spPr>
          <a:xfrm>
            <a:off x="7140479" y="4179379"/>
            <a:ext cx="4346671" cy="1678729"/>
          </a:xfrm>
        </p:spPr>
        <p:txBody>
          <a:bodyPr/>
          <a:lstStyle/>
          <a:p>
            <a:pPr lvl="2"/>
            <a:r>
              <a:rPr lang="fr-FR" sz="2400" dirty="0" smtClean="0"/>
              <a:t>Pour constituer un collectif d’autoconsommation, tous doivent être associés dans une même entité juridique</a:t>
            </a:r>
            <a:endParaRPr lang="fr-FR" sz="2400" dirty="0"/>
          </a:p>
          <a:p>
            <a:endParaRPr lang="fr-FR" dirty="0"/>
          </a:p>
        </p:txBody>
      </p:sp>
      <p:sp>
        <p:nvSpPr>
          <p:cNvPr id="14" name="Espace réservé du pied de page 2"/>
          <p:cNvSpPr>
            <a:spLocks noGrp="1"/>
          </p:cNvSpPr>
          <p:nvPr>
            <p:ph type="ftr" sz="quarter" idx="20"/>
          </p:nvPr>
        </p:nvSpPr>
        <p:spPr>
          <a:xfrm>
            <a:off x="1626384" y="6469013"/>
            <a:ext cx="4812515" cy="226714"/>
          </a:xfrm>
        </p:spPr>
        <p:txBody>
          <a:bodyPr/>
          <a:lstStyle/>
          <a:p>
            <a:r>
              <a:rPr lang="fr-FR" dirty="0"/>
              <a:t>12èmes Rencontres TEPOS 2022</a:t>
            </a:r>
          </a:p>
        </p:txBody>
      </p:sp>
      <p:pic>
        <p:nvPicPr>
          <p:cNvPr id="16" name="Image 15"/>
          <p:cNvPicPr>
            <a:picLocks noChangeAspect="1"/>
          </p:cNvPicPr>
          <p:nvPr/>
        </p:nvPicPr>
        <p:blipFill>
          <a:blip r:embed="rId2">
            <a:extLst>
              <a:ext uri="{BEBA8EAE-BF5A-486C-A8C5-ECC9F3942E4B}">
                <a14:imgProps xmlns:a14="http://schemas.microsoft.com/office/drawing/2010/main">
                  <a14:imgLayer r:embed="rId3">
                    <a14:imgEffect>
                      <a14:brightnessContrast bright="6000"/>
                    </a14:imgEffect>
                  </a14:imgLayer>
                </a14:imgProps>
              </a:ext>
            </a:extLst>
          </a:blip>
          <a:stretch>
            <a:fillRect/>
          </a:stretch>
        </p:blipFill>
        <p:spPr>
          <a:xfrm>
            <a:off x="368354" y="1899106"/>
            <a:ext cx="925287" cy="873402"/>
          </a:xfrm>
          <a:prstGeom prst="rect">
            <a:avLst/>
          </a:prstGeom>
        </p:spPr>
      </p:pic>
      <p:pic>
        <p:nvPicPr>
          <p:cNvPr id="21" name="Image 20"/>
          <p:cNvPicPr>
            <a:picLocks noChangeAspect="1"/>
          </p:cNvPicPr>
          <p:nvPr/>
        </p:nvPicPr>
        <p:blipFill>
          <a:blip r:embed="rId2">
            <a:extLst>
              <a:ext uri="{BEBA8EAE-BF5A-486C-A8C5-ECC9F3942E4B}">
                <a14:imgProps xmlns:a14="http://schemas.microsoft.com/office/drawing/2010/main">
                  <a14:imgLayer r:embed="rId3">
                    <a14:imgEffect>
                      <a14:brightnessContrast bright="6000"/>
                    </a14:imgEffect>
                  </a14:imgLayer>
                </a14:imgProps>
              </a:ext>
            </a:extLst>
          </a:blip>
          <a:stretch>
            <a:fillRect/>
          </a:stretch>
        </p:blipFill>
        <p:spPr>
          <a:xfrm>
            <a:off x="6128496" y="4041424"/>
            <a:ext cx="925287" cy="873402"/>
          </a:xfrm>
          <a:prstGeom prst="rect">
            <a:avLst/>
          </a:prstGeom>
        </p:spPr>
      </p:pic>
      <p:sp>
        <p:nvSpPr>
          <p:cNvPr id="12" name="Titre 4">
            <a:extLst>
              <a:ext uri="{FF2B5EF4-FFF2-40B4-BE49-F238E27FC236}">
                <a16:creationId xmlns:a16="http://schemas.microsoft.com/office/drawing/2014/main" id="{50DAC62C-A706-DD49-A8C0-9135F1BC95FF}"/>
              </a:ext>
            </a:extLst>
          </p:cNvPr>
          <p:cNvSpPr>
            <a:spLocks noGrp="1"/>
          </p:cNvSpPr>
          <p:nvPr>
            <p:ph type="title"/>
          </p:nvPr>
        </p:nvSpPr>
        <p:spPr>
          <a:xfrm>
            <a:off x="493390" y="488357"/>
            <a:ext cx="11576690" cy="891911"/>
          </a:xfrm>
        </p:spPr>
        <p:txBody>
          <a:bodyPr/>
          <a:lstStyle/>
          <a:p>
            <a:r>
              <a:rPr lang="fr-FR" dirty="0"/>
              <a:t>Parmi ces propositions, </a:t>
            </a:r>
            <a:r>
              <a:rPr lang="fr-FR" dirty="0" smtClean="0"/>
              <a:t>la(les)quelles est(sont) juste(s) </a:t>
            </a:r>
            <a:r>
              <a:rPr lang="fr-FR" dirty="0"/>
              <a:t>? </a:t>
            </a:r>
          </a:p>
        </p:txBody>
      </p:sp>
    </p:spTree>
    <p:extLst>
      <p:ext uri="{BB962C8B-B14F-4D97-AF65-F5344CB8AC3E}">
        <p14:creationId xmlns:p14="http://schemas.microsoft.com/office/powerpoint/2010/main" val="332156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823D7DA-8851-E649-B480-2844A639BB1F}"/>
              </a:ext>
            </a:extLst>
          </p:cNvPr>
          <p:cNvSpPr>
            <a:spLocks noGrp="1"/>
          </p:cNvSpPr>
          <p:nvPr>
            <p:ph type="sldNum" sz="quarter" idx="21"/>
          </p:nvPr>
        </p:nvSpPr>
        <p:spPr>
          <a:xfrm>
            <a:off x="11203781" y="6514718"/>
            <a:ext cx="465150" cy="154849"/>
          </a:xfrm>
        </p:spPr>
        <p:txBody>
          <a:bodyPr/>
          <a:lstStyle/>
          <a:p>
            <a:fld id="{6B54B0F7-55DD-40D6-B7F4-70B586885C0B}" type="slidenum">
              <a:rPr lang="fr-FR" smtClean="0"/>
              <a:pPr/>
              <a:t>18</a:t>
            </a:fld>
            <a:endParaRPr lang="fr-FR"/>
          </a:p>
        </p:txBody>
      </p:sp>
      <p:sp>
        <p:nvSpPr>
          <p:cNvPr id="7" name="Espace réservé du texte 6">
            <a:extLst>
              <a:ext uri="{FF2B5EF4-FFF2-40B4-BE49-F238E27FC236}">
                <a16:creationId xmlns:a16="http://schemas.microsoft.com/office/drawing/2014/main" id="{6210BB67-3CAE-814F-8836-EE99C40FCFEA}"/>
              </a:ext>
            </a:extLst>
          </p:cNvPr>
          <p:cNvSpPr>
            <a:spLocks noGrp="1"/>
          </p:cNvSpPr>
          <p:nvPr>
            <p:ph type="body" sz="quarter" idx="18"/>
          </p:nvPr>
        </p:nvSpPr>
        <p:spPr>
          <a:xfrm>
            <a:off x="1404476" y="1993085"/>
            <a:ext cx="4420914" cy="1844351"/>
          </a:xfrm>
        </p:spPr>
        <p:txBody>
          <a:bodyPr/>
          <a:lstStyle/>
          <a:p>
            <a:pPr lvl="2"/>
            <a:r>
              <a:rPr lang="fr-FR" sz="2400" dirty="0" smtClean="0"/>
              <a:t>Dans </a:t>
            </a:r>
            <a:r>
              <a:rPr lang="fr-FR" sz="2400" dirty="0"/>
              <a:t>un collectif </a:t>
            </a:r>
            <a:r>
              <a:rPr lang="fr-FR" sz="2400" dirty="0" smtClean="0"/>
              <a:t>d’autoconsommation, </a:t>
            </a:r>
            <a:r>
              <a:rPr lang="fr-FR" sz="2400" dirty="0"/>
              <a:t>la consommation est sur un mode « premier arrivé/premier servi »</a:t>
            </a:r>
            <a:endParaRPr lang="fr-FR" dirty="0"/>
          </a:p>
        </p:txBody>
      </p:sp>
      <p:sp>
        <p:nvSpPr>
          <p:cNvPr id="9" name="Espace réservé du texte 8">
            <a:extLst>
              <a:ext uri="{FF2B5EF4-FFF2-40B4-BE49-F238E27FC236}">
                <a16:creationId xmlns:a16="http://schemas.microsoft.com/office/drawing/2014/main" id="{E513CA67-4F4D-0C42-9962-E1339ECF5907}"/>
              </a:ext>
            </a:extLst>
          </p:cNvPr>
          <p:cNvSpPr>
            <a:spLocks noGrp="1"/>
          </p:cNvSpPr>
          <p:nvPr>
            <p:ph type="body" sz="quarter" idx="52"/>
          </p:nvPr>
        </p:nvSpPr>
        <p:spPr>
          <a:xfrm>
            <a:off x="1404476" y="4190630"/>
            <a:ext cx="4420914" cy="1471300"/>
          </a:xfrm>
        </p:spPr>
        <p:txBody>
          <a:bodyPr/>
          <a:lstStyle/>
          <a:p>
            <a:pPr lvl="2"/>
            <a:r>
              <a:rPr lang="fr-FR" sz="2400" dirty="0"/>
              <a:t>Avec l’autoconsommation collective, je n’ai plus besoin de passer par le réseau </a:t>
            </a:r>
            <a:r>
              <a:rPr lang="fr-FR" sz="2400" dirty="0" smtClean="0"/>
              <a:t>public d’électricité </a:t>
            </a:r>
            <a:endParaRPr lang="fr-FR" dirty="0"/>
          </a:p>
        </p:txBody>
      </p:sp>
      <p:sp>
        <p:nvSpPr>
          <p:cNvPr id="10" name="Espace réservé du texte 9">
            <a:extLst>
              <a:ext uri="{FF2B5EF4-FFF2-40B4-BE49-F238E27FC236}">
                <a16:creationId xmlns:a16="http://schemas.microsoft.com/office/drawing/2014/main" id="{A67C90F0-E226-F147-B1CE-B9AFA13134C2}"/>
              </a:ext>
            </a:extLst>
          </p:cNvPr>
          <p:cNvSpPr>
            <a:spLocks noGrp="1"/>
          </p:cNvSpPr>
          <p:nvPr>
            <p:ph type="body" sz="quarter" idx="53"/>
          </p:nvPr>
        </p:nvSpPr>
        <p:spPr>
          <a:xfrm>
            <a:off x="7140479" y="1981834"/>
            <a:ext cx="4346671" cy="1865254"/>
          </a:xfrm>
        </p:spPr>
        <p:txBody>
          <a:bodyPr/>
          <a:lstStyle/>
          <a:p>
            <a:pPr lvl="2"/>
            <a:r>
              <a:rPr lang="fr-FR" sz="2400" dirty="0" smtClean="0"/>
              <a:t>Dans un </a:t>
            </a:r>
            <a:r>
              <a:rPr lang="fr-FR" sz="2400" dirty="0"/>
              <a:t>collectif d’autoconsommation, une quotepart d’électricité produite par le collectif m’est allouée</a:t>
            </a:r>
            <a:endParaRPr lang="fr-FR" dirty="0"/>
          </a:p>
        </p:txBody>
      </p:sp>
      <p:sp>
        <p:nvSpPr>
          <p:cNvPr id="11" name="Espace réservé du texte 10">
            <a:extLst>
              <a:ext uri="{FF2B5EF4-FFF2-40B4-BE49-F238E27FC236}">
                <a16:creationId xmlns:a16="http://schemas.microsoft.com/office/drawing/2014/main" id="{4D39DDCD-803B-8649-B88D-C0F02B02133D}"/>
              </a:ext>
            </a:extLst>
          </p:cNvPr>
          <p:cNvSpPr>
            <a:spLocks noGrp="1"/>
          </p:cNvSpPr>
          <p:nvPr>
            <p:ph type="body" sz="quarter" idx="54"/>
          </p:nvPr>
        </p:nvSpPr>
        <p:spPr>
          <a:xfrm>
            <a:off x="7140479" y="4179379"/>
            <a:ext cx="4346671" cy="2217402"/>
          </a:xfrm>
        </p:spPr>
        <p:txBody>
          <a:bodyPr/>
          <a:lstStyle/>
          <a:p>
            <a:pPr lvl="2"/>
            <a:r>
              <a:rPr lang="fr-FR" sz="2400" dirty="0" smtClean="0"/>
              <a:t>Si </a:t>
            </a:r>
            <a:r>
              <a:rPr lang="fr-FR" sz="2400" dirty="0"/>
              <a:t>je consomme plus que la part qui m’est allouée en autoconsommation collective, je n’ai pas de coupure de service, mon contrat classique prend le relai</a:t>
            </a:r>
            <a:endParaRPr lang="fr-FR" dirty="0"/>
          </a:p>
        </p:txBody>
      </p:sp>
      <p:sp>
        <p:nvSpPr>
          <p:cNvPr id="14" name="Espace réservé du pied de page 2"/>
          <p:cNvSpPr>
            <a:spLocks noGrp="1"/>
          </p:cNvSpPr>
          <p:nvPr>
            <p:ph type="ftr" sz="quarter" idx="20"/>
          </p:nvPr>
        </p:nvSpPr>
        <p:spPr>
          <a:xfrm>
            <a:off x="1626384" y="6469013"/>
            <a:ext cx="4812515" cy="226714"/>
          </a:xfrm>
        </p:spPr>
        <p:txBody>
          <a:bodyPr/>
          <a:lstStyle/>
          <a:p>
            <a:r>
              <a:rPr lang="fr-FR" dirty="0"/>
              <a:t>12èmes Rencontres TEPOS 2022</a:t>
            </a:r>
          </a:p>
        </p:txBody>
      </p:sp>
      <p:pic>
        <p:nvPicPr>
          <p:cNvPr id="16" name="Image 15"/>
          <p:cNvPicPr>
            <a:picLocks noChangeAspect="1"/>
          </p:cNvPicPr>
          <p:nvPr/>
        </p:nvPicPr>
        <p:blipFill>
          <a:blip r:embed="rId2">
            <a:extLst>
              <a:ext uri="{BEBA8EAE-BF5A-486C-A8C5-ECC9F3942E4B}">
                <a14:imgProps xmlns:a14="http://schemas.microsoft.com/office/drawing/2010/main">
                  <a14:imgLayer r:embed="rId3">
                    <a14:imgEffect>
                      <a14:brightnessContrast bright="6000"/>
                    </a14:imgEffect>
                  </a14:imgLayer>
                </a14:imgProps>
              </a:ext>
            </a:extLst>
          </a:blip>
          <a:stretch>
            <a:fillRect/>
          </a:stretch>
        </p:blipFill>
        <p:spPr>
          <a:xfrm>
            <a:off x="6128495" y="1837444"/>
            <a:ext cx="925287" cy="873402"/>
          </a:xfrm>
          <a:prstGeom prst="rect">
            <a:avLst/>
          </a:prstGeom>
        </p:spPr>
      </p:pic>
      <p:pic>
        <p:nvPicPr>
          <p:cNvPr id="21" name="Image 20"/>
          <p:cNvPicPr>
            <a:picLocks noChangeAspect="1"/>
          </p:cNvPicPr>
          <p:nvPr/>
        </p:nvPicPr>
        <p:blipFill>
          <a:blip r:embed="rId2">
            <a:extLst>
              <a:ext uri="{BEBA8EAE-BF5A-486C-A8C5-ECC9F3942E4B}">
                <a14:imgProps xmlns:a14="http://schemas.microsoft.com/office/drawing/2010/main">
                  <a14:imgLayer r:embed="rId3">
                    <a14:imgEffect>
                      <a14:brightnessContrast bright="6000"/>
                    </a14:imgEffect>
                  </a14:imgLayer>
                </a14:imgProps>
              </a:ext>
            </a:extLst>
          </a:blip>
          <a:stretch>
            <a:fillRect/>
          </a:stretch>
        </p:blipFill>
        <p:spPr>
          <a:xfrm>
            <a:off x="6128496" y="4041424"/>
            <a:ext cx="925287" cy="873402"/>
          </a:xfrm>
          <a:prstGeom prst="rect">
            <a:avLst/>
          </a:prstGeom>
        </p:spPr>
      </p:pic>
      <p:sp>
        <p:nvSpPr>
          <p:cNvPr id="12" name="Titre 4">
            <a:extLst>
              <a:ext uri="{FF2B5EF4-FFF2-40B4-BE49-F238E27FC236}">
                <a16:creationId xmlns:a16="http://schemas.microsoft.com/office/drawing/2014/main" id="{50DAC62C-A706-DD49-A8C0-9135F1BC95FF}"/>
              </a:ext>
            </a:extLst>
          </p:cNvPr>
          <p:cNvSpPr>
            <a:spLocks noGrp="1"/>
          </p:cNvSpPr>
          <p:nvPr>
            <p:ph type="title"/>
          </p:nvPr>
        </p:nvSpPr>
        <p:spPr>
          <a:xfrm>
            <a:off x="493390" y="488357"/>
            <a:ext cx="11576690" cy="891911"/>
          </a:xfrm>
        </p:spPr>
        <p:txBody>
          <a:bodyPr/>
          <a:lstStyle/>
          <a:p>
            <a:r>
              <a:rPr lang="fr-FR" dirty="0"/>
              <a:t>Parmi ces propositions, </a:t>
            </a:r>
            <a:r>
              <a:rPr lang="fr-FR" dirty="0" smtClean="0"/>
              <a:t>la(les)quelles est(sont) juste(s) </a:t>
            </a:r>
            <a:r>
              <a:rPr lang="fr-FR" dirty="0"/>
              <a:t>? </a:t>
            </a:r>
          </a:p>
        </p:txBody>
      </p:sp>
    </p:spTree>
    <p:extLst>
      <p:ext uri="{BB962C8B-B14F-4D97-AF65-F5344CB8AC3E}">
        <p14:creationId xmlns:p14="http://schemas.microsoft.com/office/powerpoint/2010/main" val="146562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823D7DA-8851-E649-B480-2844A639BB1F}"/>
              </a:ext>
            </a:extLst>
          </p:cNvPr>
          <p:cNvSpPr>
            <a:spLocks noGrp="1"/>
          </p:cNvSpPr>
          <p:nvPr>
            <p:ph type="sldNum" sz="quarter" idx="21"/>
          </p:nvPr>
        </p:nvSpPr>
        <p:spPr>
          <a:xfrm>
            <a:off x="11203781" y="6514718"/>
            <a:ext cx="465150" cy="154849"/>
          </a:xfrm>
        </p:spPr>
        <p:txBody>
          <a:bodyPr/>
          <a:lstStyle/>
          <a:p>
            <a:fld id="{6B54B0F7-55DD-40D6-B7F4-70B586885C0B}" type="slidenum">
              <a:rPr lang="fr-FR" smtClean="0"/>
              <a:pPr/>
              <a:t>19</a:t>
            </a:fld>
            <a:endParaRPr lang="fr-FR"/>
          </a:p>
        </p:txBody>
      </p:sp>
      <p:sp>
        <p:nvSpPr>
          <p:cNvPr id="7" name="Espace réservé du texte 6">
            <a:extLst>
              <a:ext uri="{FF2B5EF4-FFF2-40B4-BE49-F238E27FC236}">
                <a16:creationId xmlns:a16="http://schemas.microsoft.com/office/drawing/2014/main" id="{6210BB67-3CAE-814F-8836-EE99C40FCFEA}"/>
              </a:ext>
            </a:extLst>
          </p:cNvPr>
          <p:cNvSpPr>
            <a:spLocks noGrp="1"/>
          </p:cNvSpPr>
          <p:nvPr>
            <p:ph type="body" sz="quarter" idx="18"/>
          </p:nvPr>
        </p:nvSpPr>
        <p:spPr>
          <a:xfrm>
            <a:off x="1404476" y="1993085"/>
            <a:ext cx="4420914" cy="1865254"/>
          </a:xfrm>
        </p:spPr>
        <p:txBody>
          <a:bodyPr/>
          <a:lstStyle/>
          <a:p>
            <a:pPr lvl="2"/>
            <a:r>
              <a:rPr lang="fr-FR" sz="2400" dirty="0" err="1" smtClean="0"/>
              <a:t>Enedis</a:t>
            </a:r>
            <a:r>
              <a:rPr lang="fr-FR" sz="2400" dirty="0" smtClean="0"/>
              <a:t> </a:t>
            </a:r>
            <a:r>
              <a:rPr lang="fr-FR" sz="2400" dirty="0"/>
              <a:t>communique les informations liées à </a:t>
            </a:r>
            <a:r>
              <a:rPr lang="fr-FR" sz="2400" dirty="0" smtClean="0"/>
              <a:t>ma part d’autoconsommation collective </a:t>
            </a:r>
            <a:r>
              <a:rPr lang="fr-FR" sz="2400" dirty="0"/>
              <a:t>à mon fournisseur d’électricité</a:t>
            </a:r>
            <a:endParaRPr lang="fr-FR" dirty="0"/>
          </a:p>
        </p:txBody>
      </p:sp>
      <p:sp>
        <p:nvSpPr>
          <p:cNvPr id="9" name="Espace réservé du texte 8">
            <a:extLst>
              <a:ext uri="{FF2B5EF4-FFF2-40B4-BE49-F238E27FC236}">
                <a16:creationId xmlns:a16="http://schemas.microsoft.com/office/drawing/2014/main" id="{E513CA67-4F4D-0C42-9962-E1339ECF5907}"/>
              </a:ext>
            </a:extLst>
          </p:cNvPr>
          <p:cNvSpPr>
            <a:spLocks noGrp="1"/>
          </p:cNvSpPr>
          <p:nvPr>
            <p:ph type="body" sz="quarter" idx="52"/>
          </p:nvPr>
        </p:nvSpPr>
        <p:spPr>
          <a:xfrm>
            <a:off x="1404476" y="4190630"/>
            <a:ext cx="4420914" cy="1492203"/>
          </a:xfrm>
        </p:spPr>
        <p:txBody>
          <a:bodyPr/>
          <a:lstStyle/>
          <a:p>
            <a:pPr lvl="2"/>
            <a:r>
              <a:rPr lang="fr-FR" sz="2400" dirty="0" err="1" smtClean="0"/>
              <a:t>Enedis</a:t>
            </a:r>
            <a:r>
              <a:rPr lang="fr-FR" sz="2400" dirty="0" smtClean="0"/>
              <a:t> </a:t>
            </a:r>
            <a:r>
              <a:rPr lang="fr-FR" sz="2400" dirty="0"/>
              <a:t>utilise les règles de répartition de l’énergie définies par le collectif </a:t>
            </a:r>
            <a:r>
              <a:rPr lang="fr-FR" sz="2400" dirty="0" smtClean="0"/>
              <a:t>d’autoconsommation</a:t>
            </a:r>
            <a:endParaRPr lang="fr-FR" dirty="0"/>
          </a:p>
        </p:txBody>
      </p:sp>
      <p:sp>
        <p:nvSpPr>
          <p:cNvPr id="10" name="Espace réservé du texte 9">
            <a:extLst>
              <a:ext uri="{FF2B5EF4-FFF2-40B4-BE49-F238E27FC236}">
                <a16:creationId xmlns:a16="http://schemas.microsoft.com/office/drawing/2014/main" id="{A67C90F0-E226-F147-B1CE-B9AFA13134C2}"/>
              </a:ext>
            </a:extLst>
          </p:cNvPr>
          <p:cNvSpPr>
            <a:spLocks noGrp="1"/>
          </p:cNvSpPr>
          <p:nvPr>
            <p:ph type="body" sz="quarter" idx="53"/>
          </p:nvPr>
        </p:nvSpPr>
        <p:spPr>
          <a:xfrm>
            <a:off x="7140479" y="1981834"/>
            <a:ext cx="4346671" cy="1098249"/>
          </a:xfrm>
        </p:spPr>
        <p:txBody>
          <a:bodyPr/>
          <a:lstStyle/>
          <a:p>
            <a:pPr lvl="2"/>
            <a:r>
              <a:rPr lang="fr-FR" sz="2400" dirty="0" smtClean="0"/>
              <a:t>Mon </a:t>
            </a:r>
            <a:r>
              <a:rPr lang="fr-FR" sz="2400" dirty="0"/>
              <a:t>fournisseur </a:t>
            </a:r>
            <a:r>
              <a:rPr lang="fr-FR" sz="2400" dirty="0" smtClean="0"/>
              <a:t>tient compte des données calculées par </a:t>
            </a:r>
            <a:r>
              <a:rPr lang="fr-FR" sz="2400" dirty="0" err="1" smtClean="0"/>
              <a:t>Enedis</a:t>
            </a:r>
            <a:r>
              <a:rPr lang="fr-FR" sz="2400" dirty="0" smtClean="0"/>
              <a:t> pour établir sa facture</a:t>
            </a:r>
            <a:endParaRPr lang="fr-FR" dirty="0"/>
          </a:p>
        </p:txBody>
      </p:sp>
      <p:sp>
        <p:nvSpPr>
          <p:cNvPr id="11" name="Espace réservé du texte 10">
            <a:extLst>
              <a:ext uri="{FF2B5EF4-FFF2-40B4-BE49-F238E27FC236}">
                <a16:creationId xmlns:a16="http://schemas.microsoft.com/office/drawing/2014/main" id="{4D39DDCD-803B-8649-B88D-C0F02B02133D}"/>
              </a:ext>
            </a:extLst>
          </p:cNvPr>
          <p:cNvSpPr>
            <a:spLocks noGrp="1"/>
          </p:cNvSpPr>
          <p:nvPr>
            <p:ph type="body" sz="quarter" idx="54"/>
          </p:nvPr>
        </p:nvSpPr>
        <p:spPr>
          <a:xfrm>
            <a:off x="7140479" y="4179379"/>
            <a:ext cx="4346671" cy="1865254"/>
          </a:xfrm>
        </p:spPr>
        <p:txBody>
          <a:bodyPr/>
          <a:lstStyle/>
          <a:p>
            <a:pPr lvl="2"/>
            <a:r>
              <a:rPr lang="fr-FR" sz="2400" dirty="0" smtClean="0"/>
              <a:t>Je reçois une </a:t>
            </a:r>
            <a:r>
              <a:rPr lang="fr-FR" sz="2400" dirty="0"/>
              <a:t>facture de mon fournisseur d’électricité traditionnel et éventuellement une seconde de la part du collectif d’autoconsommation</a:t>
            </a:r>
            <a:endParaRPr lang="fr-FR" dirty="0"/>
          </a:p>
        </p:txBody>
      </p:sp>
      <p:sp>
        <p:nvSpPr>
          <p:cNvPr id="14" name="Espace réservé du pied de page 2"/>
          <p:cNvSpPr>
            <a:spLocks noGrp="1"/>
          </p:cNvSpPr>
          <p:nvPr>
            <p:ph type="ftr" sz="quarter" idx="20"/>
          </p:nvPr>
        </p:nvSpPr>
        <p:spPr>
          <a:xfrm>
            <a:off x="1626384" y="6469013"/>
            <a:ext cx="4812515" cy="226714"/>
          </a:xfrm>
        </p:spPr>
        <p:txBody>
          <a:bodyPr/>
          <a:lstStyle/>
          <a:p>
            <a:r>
              <a:rPr lang="fr-FR" dirty="0"/>
              <a:t>12èmes Rencontres TEPOS 2022</a:t>
            </a:r>
          </a:p>
        </p:txBody>
      </p:sp>
      <p:pic>
        <p:nvPicPr>
          <p:cNvPr id="16" name="Image 15"/>
          <p:cNvPicPr>
            <a:picLocks noChangeAspect="1"/>
          </p:cNvPicPr>
          <p:nvPr/>
        </p:nvPicPr>
        <p:blipFill>
          <a:blip r:embed="rId2">
            <a:extLst>
              <a:ext uri="{BEBA8EAE-BF5A-486C-A8C5-ECC9F3942E4B}">
                <a14:imgProps xmlns:a14="http://schemas.microsoft.com/office/drawing/2010/main">
                  <a14:imgLayer r:embed="rId3">
                    <a14:imgEffect>
                      <a14:brightnessContrast bright="6000"/>
                    </a14:imgEffect>
                  </a14:imgLayer>
                </a14:imgProps>
              </a:ext>
            </a:extLst>
          </a:blip>
          <a:stretch>
            <a:fillRect/>
          </a:stretch>
        </p:blipFill>
        <p:spPr>
          <a:xfrm>
            <a:off x="6128495" y="1837444"/>
            <a:ext cx="925287" cy="873402"/>
          </a:xfrm>
          <a:prstGeom prst="rect">
            <a:avLst/>
          </a:prstGeom>
        </p:spPr>
      </p:pic>
      <p:pic>
        <p:nvPicPr>
          <p:cNvPr id="21" name="Image 20"/>
          <p:cNvPicPr>
            <a:picLocks noChangeAspect="1"/>
          </p:cNvPicPr>
          <p:nvPr/>
        </p:nvPicPr>
        <p:blipFill>
          <a:blip r:embed="rId2">
            <a:extLst>
              <a:ext uri="{BEBA8EAE-BF5A-486C-A8C5-ECC9F3942E4B}">
                <a14:imgProps xmlns:a14="http://schemas.microsoft.com/office/drawing/2010/main">
                  <a14:imgLayer r:embed="rId3">
                    <a14:imgEffect>
                      <a14:brightnessContrast bright="6000"/>
                    </a14:imgEffect>
                  </a14:imgLayer>
                </a14:imgProps>
              </a:ext>
            </a:extLst>
          </a:blip>
          <a:stretch>
            <a:fillRect/>
          </a:stretch>
        </p:blipFill>
        <p:spPr>
          <a:xfrm>
            <a:off x="6128496" y="4041424"/>
            <a:ext cx="925287" cy="873402"/>
          </a:xfrm>
          <a:prstGeom prst="rect">
            <a:avLst/>
          </a:prstGeom>
        </p:spPr>
      </p:pic>
      <p:sp>
        <p:nvSpPr>
          <p:cNvPr id="12" name="Titre 4">
            <a:extLst>
              <a:ext uri="{FF2B5EF4-FFF2-40B4-BE49-F238E27FC236}">
                <a16:creationId xmlns:a16="http://schemas.microsoft.com/office/drawing/2014/main" id="{50DAC62C-A706-DD49-A8C0-9135F1BC95FF}"/>
              </a:ext>
            </a:extLst>
          </p:cNvPr>
          <p:cNvSpPr>
            <a:spLocks noGrp="1"/>
          </p:cNvSpPr>
          <p:nvPr>
            <p:ph type="title"/>
          </p:nvPr>
        </p:nvSpPr>
        <p:spPr>
          <a:xfrm>
            <a:off x="493390" y="488357"/>
            <a:ext cx="11576690" cy="891911"/>
          </a:xfrm>
        </p:spPr>
        <p:txBody>
          <a:bodyPr/>
          <a:lstStyle/>
          <a:p>
            <a:r>
              <a:rPr lang="fr-FR" dirty="0"/>
              <a:t>Parmi ces propositions, </a:t>
            </a:r>
            <a:r>
              <a:rPr lang="fr-FR" dirty="0" smtClean="0"/>
              <a:t>la(les)quelles est(sont) juste(s) </a:t>
            </a:r>
            <a:r>
              <a:rPr lang="fr-FR" dirty="0"/>
              <a:t>? </a:t>
            </a:r>
          </a:p>
        </p:txBody>
      </p:sp>
      <p:sp>
        <p:nvSpPr>
          <p:cNvPr id="13" name="Espace réservé du texte 10">
            <a:extLst>
              <a:ext uri="{FF2B5EF4-FFF2-40B4-BE49-F238E27FC236}">
                <a16:creationId xmlns:a16="http://schemas.microsoft.com/office/drawing/2014/main" id="{4D39DDCD-803B-8649-B88D-C0F02B02133D}"/>
              </a:ext>
            </a:extLst>
          </p:cNvPr>
          <p:cNvSpPr txBox="1">
            <a:spLocks/>
          </p:cNvSpPr>
          <p:nvPr/>
        </p:nvSpPr>
        <p:spPr>
          <a:xfrm>
            <a:off x="900788" y="1100899"/>
            <a:ext cx="10881909" cy="373051"/>
          </a:xfrm>
          <a:prstGeom prst="rect">
            <a:avLst/>
          </a:prstGeom>
        </p:spPr>
        <p:txBody>
          <a:bodyPr vert="horz" wrap="square" lIns="0" tIns="0" rIns="0" bIns="0" rtlCol="0">
            <a:spAutoFit/>
          </a:bodyPr>
          <a:lstStyle>
            <a:lvl1pPr marL="0" indent="0" algn="l" defTabSz="914377"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1pPr>
            <a:lvl2pPr marL="216000" indent="-216000" algn="l" defTabSz="914377" rtl="0" eaLnBrk="1" latinLnBrk="0" hangingPunct="1">
              <a:lnSpc>
                <a:spcPct val="101000"/>
              </a:lnSpc>
              <a:spcBef>
                <a:spcPts val="0"/>
              </a:spcBef>
              <a:buClr>
                <a:schemeClr val="tx2"/>
              </a:buClr>
              <a:buSzPct val="120000"/>
              <a:buFont typeface="Public Sans" pitchFamily="2" charset="0"/>
              <a:buNone/>
              <a:defRPr lang="fr-FR" sz="1700" b="1" kern="1200" dirty="0">
                <a:solidFill>
                  <a:schemeClr val="tx2"/>
                </a:solidFill>
                <a:latin typeface="+mj-lt"/>
                <a:ea typeface="+mn-ea"/>
                <a:cs typeface="+mn-cs"/>
              </a:defRPr>
            </a:lvl2pPr>
            <a:lvl3pPr marL="0" indent="0" algn="l" defTabSz="914377" rtl="0" eaLnBrk="1" latinLnBrk="0" hangingPunct="1">
              <a:lnSpc>
                <a:spcPct val="101000"/>
              </a:lnSpc>
              <a:spcBef>
                <a:spcPts val="0"/>
              </a:spcBef>
              <a:buFont typeface="Arial" panose="020B0604020202020204" pitchFamily="34" charset="0"/>
              <a:buNone/>
              <a:defRPr sz="4800" kern="1200">
                <a:solidFill>
                  <a:schemeClr val="tx2"/>
                </a:solidFill>
                <a:latin typeface="Enedis Black" pitchFamily="50" charset="0"/>
                <a:ea typeface="+mn-ea"/>
                <a:cs typeface="+mn-cs"/>
              </a:defRPr>
            </a:lvl3pPr>
            <a:lvl4pPr marL="1152000" indent="-216000" algn="l" defTabSz="914377" rtl="0" eaLnBrk="1" latinLnBrk="0" hangingPunct="1">
              <a:lnSpc>
                <a:spcPct val="101000"/>
              </a:lnSpc>
              <a:spcBef>
                <a:spcPts val="0"/>
              </a:spcBef>
              <a:buFont typeface="Arial" panose="020B0604020202020204" pitchFamily="34" charset="0"/>
              <a:buChar char="•"/>
              <a:defRPr sz="1100" kern="1200">
                <a:solidFill>
                  <a:schemeClr val="tx1"/>
                </a:solidFill>
                <a:latin typeface="+mn-lt"/>
                <a:ea typeface="+mn-ea"/>
                <a:cs typeface="+mn-cs"/>
              </a:defRPr>
            </a:lvl4pPr>
            <a:lvl5pPr marL="0" indent="0" algn="l"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0" indent="0" algn="l" defTabSz="914377" rtl="0" eaLnBrk="1" latinLnBrk="0" hangingPunct="1">
              <a:lnSpc>
                <a:spcPct val="101000"/>
              </a:lnSpc>
              <a:spcBef>
                <a:spcPts val="0"/>
              </a:spcBef>
              <a:buFont typeface="Arial" panose="020B0604020202020204" pitchFamily="34" charset="0"/>
              <a:buNone/>
              <a:defRPr sz="6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fr-FR" sz="2400" dirty="0" smtClean="0"/>
              <a:t>Si je suis dans un collectif d’autoconsommation :</a:t>
            </a:r>
            <a:endParaRPr lang="fr-FR" dirty="0"/>
          </a:p>
        </p:txBody>
      </p:sp>
      <p:pic>
        <p:nvPicPr>
          <p:cNvPr id="15" name="Image 14"/>
          <p:cNvPicPr>
            <a:picLocks noChangeAspect="1"/>
          </p:cNvPicPr>
          <p:nvPr/>
        </p:nvPicPr>
        <p:blipFill>
          <a:blip r:embed="rId2">
            <a:extLst>
              <a:ext uri="{BEBA8EAE-BF5A-486C-A8C5-ECC9F3942E4B}">
                <a14:imgProps xmlns:a14="http://schemas.microsoft.com/office/drawing/2010/main">
                  <a14:imgLayer r:embed="rId3">
                    <a14:imgEffect>
                      <a14:brightnessContrast bright="6000"/>
                    </a14:imgEffect>
                  </a14:imgLayer>
                </a14:imgProps>
              </a:ext>
            </a:extLst>
          </a:blip>
          <a:stretch>
            <a:fillRect/>
          </a:stretch>
        </p:blipFill>
        <p:spPr>
          <a:xfrm>
            <a:off x="327634" y="1837444"/>
            <a:ext cx="925287" cy="873402"/>
          </a:xfrm>
          <a:prstGeom prst="rect">
            <a:avLst/>
          </a:prstGeom>
        </p:spPr>
      </p:pic>
      <p:pic>
        <p:nvPicPr>
          <p:cNvPr id="17" name="Image 16"/>
          <p:cNvPicPr>
            <a:picLocks noChangeAspect="1"/>
          </p:cNvPicPr>
          <p:nvPr/>
        </p:nvPicPr>
        <p:blipFill>
          <a:blip r:embed="rId2">
            <a:extLst>
              <a:ext uri="{BEBA8EAE-BF5A-486C-A8C5-ECC9F3942E4B}">
                <a14:imgProps xmlns:a14="http://schemas.microsoft.com/office/drawing/2010/main">
                  <a14:imgLayer r:embed="rId3">
                    <a14:imgEffect>
                      <a14:brightnessContrast bright="6000"/>
                    </a14:imgEffect>
                  </a14:imgLayer>
                </a14:imgProps>
              </a:ext>
            </a:extLst>
          </a:blip>
          <a:stretch>
            <a:fillRect/>
          </a:stretch>
        </p:blipFill>
        <p:spPr>
          <a:xfrm>
            <a:off x="327635" y="4041424"/>
            <a:ext cx="925287" cy="873402"/>
          </a:xfrm>
          <a:prstGeom prst="rect">
            <a:avLst/>
          </a:prstGeom>
        </p:spPr>
      </p:pic>
    </p:spTree>
    <p:extLst>
      <p:ext uri="{BB962C8B-B14F-4D97-AF65-F5344CB8AC3E}">
        <p14:creationId xmlns:p14="http://schemas.microsoft.com/office/powerpoint/2010/main" val="41738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9DBE937-7015-F547-B3C4-E81D3A453DD2}"/>
              </a:ext>
            </a:extLst>
          </p:cNvPr>
          <p:cNvSpPr>
            <a:spLocks noGrp="1"/>
          </p:cNvSpPr>
          <p:nvPr>
            <p:ph type="sldNum" sz="quarter" idx="12"/>
          </p:nvPr>
        </p:nvSpPr>
        <p:spPr>
          <a:xfrm>
            <a:off x="11203781" y="6514718"/>
            <a:ext cx="465150" cy="154849"/>
          </a:xfrm>
        </p:spPr>
        <p:txBody>
          <a:bodyPr/>
          <a:lstStyle/>
          <a:p>
            <a:fld id="{48F63A3B-78C7-47BE-AE5E-E10140E04643}" type="slidenum">
              <a:rPr lang="en-US" smtClean="0"/>
              <a:pPr/>
              <a:t>2</a:t>
            </a:fld>
            <a:endParaRPr lang="en-US"/>
          </a:p>
        </p:txBody>
      </p:sp>
      <p:sp>
        <p:nvSpPr>
          <p:cNvPr id="5" name="Titre 4">
            <a:extLst>
              <a:ext uri="{FF2B5EF4-FFF2-40B4-BE49-F238E27FC236}">
                <a16:creationId xmlns:a16="http://schemas.microsoft.com/office/drawing/2014/main" id="{98FF7AC9-1F6B-BF41-A5EC-D7D4B02B694B}"/>
              </a:ext>
            </a:extLst>
          </p:cNvPr>
          <p:cNvSpPr>
            <a:spLocks noGrp="1"/>
          </p:cNvSpPr>
          <p:nvPr>
            <p:ph type="title"/>
          </p:nvPr>
        </p:nvSpPr>
        <p:spPr>
          <a:xfrm>
            <a:off x="644526" y="1655849"/>
            <a:ext cx="10515600" cy="415498"/>
          </a:xfrm>
        </p:spPr>
        <p:txBody>
          <a:bodyPr/>
          <a:lstStyle/>
          <a:p>
            <a:r>
              <a:rPr lang="fr-FR"/>
              <a:t>SOMMAIRE </a:t>
            </a:r>
            <a:br>
              <a:rPr lang="fr-FR"/>
            </a:br>
            <a:endParaRPr lang="fr-FR"/>
          </a:p>
        </p:txBody>
      </p:sp>
      <p:sp>
        <p:nvSpPr>
          <p:cNvPr id="22" name="Espace réservé du texte 21">
            <a:extLst>
              <a:ext uri="{FF2B5EF4-FFF2-40B4-BE49-F238E27FC236}">
                <a16:creationId xmlns:a16="http://schemas.microsoft.com/office/drawing/2014/main" id="{D359221A-CB15-C945-8214-9481C035CA69}"/>
              </a:ext>
            </a:extLst>
          </p:cNvPr>
          <p:cNvSpPr>
            <a:spLocks noGrp="1"/>
          </p:cNvSpPr>
          <p:nvPr>
            <p:ph type="body" sz="quarter" idx="13"/>
          </p:nvPr>
        </p:nvSpPr>
        <p:spPr/>
        <p:txBody>
          <a:bodyPr/>
          <a:lstStyle/>
          <a:p>
            <a:r>
              <a:rPr lang="fr-FR"/>
              <a:t>01</a:t>
            </a:r>
          </a:p>
        </p:txBody>
      </p:sp>
      <p:sp>
        <p:nvSpPr>
          <p:cNvPr id="23" name="Espace réservé du graphique SmartArt 22">
            <a:extLst>
              <a:ext uri="{FF2B5EF4-FFF2-40B4-BE49-F238E27FC236}">
                <a16:creationId xmlns:a16="http://schemas.microsoft.com/office/drawing/2014/main" id="{C2AF4620-7678-C746-9DF4-D75A7B2FFBFF}"/>
              </a:ext>
            </a:extLst>
          </p:cNvPr>
          <p:cNvSpPr>
            <a:spLocks noGrp="1"/>
          </p:cNvSpPr>
          <p:nvPr>
            <p:ph type="dgm" sz="quarter" idx="14"/>
          </p:nvPr>
        </p:nvSpPr>
        <p:spPr/>
      </p:sp>
      <p:sp>
        <p:nvSpPr>
          <p:cNvPr id="24" name="Espace réservé du texte 23">
            <a:extLst>
              <a:ext uri="{FF2B5EF4-FFF2-40B4-BE49-F238E27FC236}">
                <a16:creationId xmlns:a16="http://schemas.microsoft.com/office/drawing/2014/main" id="{CDAD6AF0-6D93-EA4B-A91C-DCD20FC244EB}"/>
              </a:ext>
            </a:extLst>
          </p:cNvPr>
          <p:cNvSpPr>
            <a:spLocks noGrp="1"/>
          </p:cNvSpPr>
          <p:nvPr>
            <p:ph type="body" sz="quarter" idx="15"/>
          </p:nvPr>
        </p:nvSpPr>
        <p:spPr>
          <a:xfrm>
            <a:off x="637384" y="3736720"/>
            <a:ext cx="2594766" cy="906915"/>
          </a:xfrm>
        </p:spPr>
        <p:txBody>
          <a:bodyPr/>
          <a:lstStyle/>
          <a:p>
            <a:pPr lvl="1"/>
            <a:r>
              <a:rPr lang="fr-FR" dirty="0" smtClean="0"/>
              <a:t>Autoconsommation de quoi parle t’on ?</a:t>
            </a:r>
            <a:endParaRPr lang="fr-FR" dirty="0"/>
          </a:p>
          <a:p>
            <a:endParaRPr lang="fr-FR" dirty="0"/>
          </a:p>
          <a:p>
            <a:endParaRPr lang="fr-FR" dirty="0"/>
          </a:p>
        </p:txBody>
      </p:sp>
      <p:sp>
        <p:nvSpPr>
          <p:cNvPr id="25" name="Espace réservé du texte 24">
            <a:extLst>
              <a:ext uri="{FF2B5EF4-FFF2-40B4-BE49-F238E27FC236}">
                <a16:creationId xmlns:a16="http://schemas.microsoft.com/office/drawing/2014/main" id="{D99BCECE-BAD7-F44C-8122-E73A6D82BD3A}"/>
              </a:ext>
            </a:extLst>
          </p:cNvPr>
          <p:cNvSpPr>
            <a:spLocks noGrp="1"/>
          </p:cNvSpPr>
          <p:nvPr>
            <p:ph type="body" sz="quarter" idx="16"/>
          </p:nvPr>
        </p:nvSpPr>
        <p:spPr>
          <a:xfrm>
            <a:off x="4084345" y="2374187"/>
            <a:ext cx="2540723" cy="1052596"/>
          </a:xfrm>
        </p:spPr>
        <p:txBody>
          <a:bodyPr/>
          <a:lstStyle/>
          <a:p>
            <a:r>
              <a:rPr lang="fr-FR" dirty="0"/>
              <a:t>02</a:t>
            </a:r>
          </a:p>
        </p:txBody>
      </p:sp>
      <p:sp>
        <p:nvSpPr>
          <p:cNvPr id="26" name="Espace réservé du graphique SmartArt 25">
            <a:extLst>
              <a:ext uri="{FF2B5EF4-FFF2-40B4-BE49-F238E27FC236}">
                <a16:creationId xmlns:a16="http://schemas.microsoft.com/office/drawing/2014/main" id="{474DF210-AB37-B14B-B707-2ECDD2D1A348}"/>
              </a:ext>
            </a:extLst>
          </p:cNvPr>
          <p:cNvSpPr>
            <a:spLocks noGrp="1"/>
          </p:cNvSpPr>
          <p:nvPr>
            <p:ph type="dgm" sz="quarter" idx="17"/>
          </p:nvPr>
        </p:nvSpPr>
        <p:spPr>
          <a:xfrm>
            <a:off x="4127208" y="3462803"/>
            <a:ext cx="349020" cy="47313"/>
          </a:xfrm>
        </p:spPr>
      </p:sp>
      <p:sp>
        <p:nvSpPr>
          <p:cNvPr id="27" name="Espace réservé du texte 26">
            <a:extLst>
              <a:ext uri="{FF2B5EF4-FFF2-40B4-BE49-F238E27FC236}">
                <a16:creationId xmlns:a16="http://schemas.microsoft.com/office/drawing/2014/main" id="{F1341432-795B-4548-95CE-DA77F84FB9B0}"/>
              </a:ext>
            </a:extLst>
          </p:cNvPr>
          <p:cNvSpPr>
            <a:spLocks noGrp="1"/>
          </p:cNvSpPr>
          <p:nvPr>
            <p:ph type="body" sz="quarter" idx="18"/>
          </p:nvPr>
        </p:nvSpPr>
        <p:spPr>
          <a:xfrm>
            <a:off x="4120066" y="3736720"/>
            <a:ext cx="2594766" cy="964367"/>
          </a:xfrm>
        </p:spPr>
        <p:txBody>
          <a:bodyPr/>
          <a:lstStyle/>
          <a:p>
            <a:pPr lvl="1"/>
            <a:r>
              <a:rPr lang="fr-FR" dirty="0"/>
              <a:t>Autoconsommation </a:t>
            </a:r>
            <a:r>
              <a:rPr lang="fr-FR" dirty="0" smtClean="0"/>
              <a:t>collective, comment ça marche ?</a:t>
            </a:r>
            <a:endParaRPr lang="fr-FR" dirty="0"/>
          </a:p>
          <a:p>
            <a:endParaRPr lang="fr-FR" dirty="0"/>
          </a:p>
        </p:txBody>
      </p:sp>
      <p:sp>
        <p:nvSpPr>
          <p:cNvPr id="28" name="Espace réservé du texte 27">
            <a:extLst>
              <a:ext uri="{FF2B5EF4-FFF2-40B4-BE49-F238E27FC236}">
                <a16:creationId xmlns:a16="http://schemas.microsoft.com/office/drawing/2014/main" id="{DFB21836-5475-F140-B260-56CDFFECA686}"/>
              </a:ext>
            </a:extLst>
          </p:cNvPr>
          <p:cNvSpPr>
            <a:spLocks noGrp="1"/>
          </p:cNvSpPr>
          <p:nvPr>
            <p:ph type="body" sz="quarter" idx="19"/>
          </p:nvPr>
        </p:nvSpPr>
        <p:spPr>
          <a:xfrm>
            <a:off x="7345305" y="2379824"/>
            <a:ext cx="2540723" cy="1052596"/>
          </a:xfrm>
        </p:spPr>
        <p:txBody>
          <a:bodyPr/>
          <a:lstStyle/>
          <a:p>
            <a:r>
              <a:rPr lang="fr-FR" dirty="0"/>
              <a:t>03</a:t>
            </a:r>
          </a:p>
        </p:txBody>
      </p:sp>
      <p:sp>
        <p:nvSpPr>
          <p:cNvPr id="29" name="Espace réservé du graphique SmartArt 28">
            <a:extLst>
              <a:ext uri="{FF2B5EF4-FFF2-40B4-BE49-F238E27FC236}">
                <a16:creationId xmlns:a16="http://schemas.microsoft.com/office/drawing/2014/main" id="{53C4D91C-6496-FE4B-A411-1F901ABBC5AA}"/>
              </a:ext>
            </a:extLst>
          </p:cNvPr>
          <p:cNvSpPr>
            <a:spLocks noGrp="1"/>
          </p:cNvSpPr>
          <p:nvPr>
            <p:ph type="dgm" sz="quarter" idx="20"/>
          </p:nvPr>
        </p:nvSpPr>
        <p:spPr>
          <a:xfrm>
            <a:off x="7388168" y="3468440"/>
            <a:ext cx="349020" cy="47313"/>
          </a:xfrm>
        </p:spPr>
      </p:sp>
      <p:sp>
        <p:nvSpPr>
          <p:cNvPr id="30" name="Espace réservé du texte 29">
            <a:extLst>
              <a:ext uri="{FF2B5EF4-FFF2-40B4-BE49-F238E27FC236}">
                <a16:creationId xmlns:a16="http://schemas.microsoft.com/office/drawing/2014/main" id="{C8E6149F-BA23-0442-9B89-44C6E8C56ACC}"/>
              </a:ext>
            </a:extLst>
          </p:cNvPr>
          <p:cNvSpPr>
            <a:spLocks noGrp="1"/>
          </p:cNvSpPr>
          <p:nvPr>
            <p:ph type="body" sz="quarter" idx="21"/>
          </p:nvPr>
        </p:nvSpPr>
        <p:spPr>
          <a:xfrm>
            <a:off x="7381026" y="3742357"/>
            <a:ext cx="2594766" cy="695383"/>
          </a:xfrm>
        </p:spPr>
        <p:txBody>
          <a:bodyPr/>
          <a:lstStyle/>
          <a:p>
            <a:pPr lvl="1"/>
            <a:r>
              <a:rPr lang="fr-FR" dirty="0"/>
              <a:t>Les parties prenantes impliquées aux différentes étapes</a:t>
            </a:r>
          </a:p>
        </p:txBody>
      </p:sp>
      <p:sp>
        <p:nvSpPr>
          <p:cNvPr id="16" name="Espace réservé du pied de page 3"/>
          <p:cNvSpPr>
            <a:spLocks noGrp="1"/>
          </p:cNvSpPr>
          <p:nvPr>
            <p:ph type="ftr" sz="quarter" idx="11"/>
          </p:nvPr>
        </p:nvSpPr>
        <p:spPr>
          <a:xfrm>
            <a:off x="1626384" y="6469013"/>
            <a:ext cx="4812515" cy="226714"/>
          </a:xfrm>
        </p:spPr>
        <p:txBody>
          <a:bodyPr/>
          <a:lstStyle/>
          <a:p>
            <a:r>
              <a:rPr lang="fr-FR" dirty="0"/>
              <a:t>12èmes Rencontres </a:t>
            </a:r>
            <a:r>
              <a:rPr lang="fr-FR" dirty="0" smtClean="0"/>
              <a:t>TEPOS 2022</a:t>
            </a:r>
            <a:endParaRPr lang="fr-FR" dirty="0"/>
          </a:p>
        </p:txBody>
      </p:sp>
      <p:pic>
        <p:nvPicPr>
          <p:cNvPr id="19" name="Image 1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23285" y="4268637"/>
            <a:ext cx="2664000" cy="2664000"/>
          </a:xfrm>
          <a:prstGeom prst="rect">
            <a:avLst/>
          </a:prstGeom>
        </p:spPr>
      </p:pic>
    </p:spTree>
    <p:extLst>
      <p:ext uri="{BB962C8B-B14F-4D97-AF65-F5344CB8AC3E}">
        <p14:creationId xmlns:p14="http://schemas.microsoft.com/office/powerpoint/2010/main" val="1336518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graphique SmartArt 1">
            <a:extLst>
              <a:ext uri="{FF2B5EF4-FFF2-40B4-BE49-F238E27FC236}">
                <a16:creationId xmlns:a16="http://schemas.microsoft.com/office/drawing/2014/main" id="{443D8655-64DF-BF49-BFDF-2071705394A6}"/>
              </a:ext>
            </a:extLst>
          </p:cNvPr>
          <p:cNvSpPr>
            <a:spLocks noGrp="1"/>
          </p:cNvSpPr>
          <p:nvPr>
            <p:ph type="dgm" sz="quarter" idx="10"/>
          </p:nvPr>
        </p:nvSpPr>
        <p:spPr>
          <a:xfrm>
            <a:off x="499724" y="2291149"/>
            <a:ext cx="430615" cy="305020"/>
          </a:xfrm>
        </p:spPr>
      </p:sp>
      <p:sp>
        <p:nvSpPr>
          <p:cNvPr id="3" name="Titre 2">
            <a:extLst>
              <a:ext uri="{FF2B5EF4-FFF2-40B4-BE49-F238E27FC236}">
                <a16:creationId xmlns:a16="http://schemas.microsoft.com/office/drawing/2014/main" id="{8B424A52-0882-E645-8733-0A581B4A8FDC}"/>
              </a:ext>
            </a:extLst>
          </p:cNvPr>
          <p:cNvSpPr>
            <a:spLocks noGrp="1"/>
          </p:cNvSpPr>
          <p:nvPr>
            <p:ph type="ctrTitle"/>
          </p:nvPr>
        </p:nvSpPr>
        <p:spPr>
          <a:xfrm>
            <a:off x="1117814" y="2279928"/>
            <a:ext cx="2134433" cy="444417"/>
          </a:xfrm>
        </p:spPr>
        <p:txBody>
          <a:bodyPr/>
          <a:lstStyle/>
          <a:p>
            <a:pPr>
              <a:spcBef>
                <a:spcPts val="600"/>
              </a:spcBef>
              <a:spcAft>
                <a:spcPts val="1200"/>
              </a:spcAft>
            </a:pPr>
            <a:r>
              <a:rPr lang="fr-FR" dirty="0" smtClean="0"/>
              <a:t>Sylvie </a:t>
            </a:r>
            <a:r>
              <a:rPr lang="fr-FR" dirty="0" err="1" smtClean="0"/>
              <a:t>Maurand</a:t>
            </a:r>
            <a:r>
              <a:rPr lang="fr-FR" dirty="0" smtClean="0"/>
              <a:t/>
            </a:r>
            <a:br>
              <a:rPr lang="fr-FR" dirty="0" smtClean="0"/>
            </a:br>
            <a:r>
              <a:rPr lang="fr-FR" sz="800" dirty="0" smtClean="0"/>
              <a:t/>
            </a:r>
            <a:br>
              <a:rPr lang="fr-FR" sz="800" dirty="0" smtClean="0"/>
            </a:br>
            <a:r>
              <a:rPr lang="fr-FR" sz="1200" i="1" dirty="0" smtClean="0"/>
              <a:t>sylvie.maurand@enedis.fr</a:t>
            </a:r>
            <a:endParaRPr lang="fr-FR" sz="1200" i="1" dirty="0"/>
          </a:p>
        </p:txBody>
      </p:sp>
      <p:sp>
        <p:nvSpPr>
          <p:cNvPr id="4" name="Espace réservé du texte 3">
            <a:extLst>
              <a:ext uri="{FF2B5EF4-FFF2-40B4-BE49-F238E27FC236}">
                <a16:creationId xmlns:a16="http://schemas.microsoft.com/office/drawing/2014/main" id="{EACD405D-7FE4-8045-AE7D-ABEF79B86988}"/>
              </a:ext>
            </a:extLst>
          </p:cNvPr>
          <p:cNvSpPr>
            <a:spLocks noGrp="1"/>
          </p:cNvSpPr>
          <p:nvPr>
            <p:ph type="body" sz="quarter" idx="18"/>
          </p:nvPr>
        </p:nvSpPr>
        <p:spPr>
          <a:xfrm>
            <a:off x="499724" y="2855952"/>
            <a:ext cx="4420914" cy="1150315"/>
          </a:xfrm>
        </p:spPr>
        <p:txBody>
          <a:bodyPr/>
          <a:lstStyle/>
          <a:p>
            <a:r>
              <a:rPr lang="fr-FR" dirty="0"/>
              <a:t>Direction </a:t>
            </a:r>
            <a:r>
              <a:rPr lang="fr-FR" dirty="0" smtClean="0"/>
              <a:t>Clients et Territoires </a:t>
            </a:r>
            <a:endParaRPr lang="fr-FR" dirty="0"/>
          </a:p>
          <a:p>
            <a:endParaRPr lang="fr-FR" dirty="0"/>
          </a:p>
          <a:p>
            <a:r>
              <a:rPr lang="fr-FR" dirty="0" err="1"/>
              <a:t>Enedis</a:t>
            </a:r>
            <a:r>
              <a:rPr lang="fr-FR" dirty="0"/>
              <a:t> - Tour </a:t>
            </a:r>
            <a:r>
              <a:rPr lang="fr-FR" dirty="0" err="1"/>
              <a:t>Enedis</a:t>
            </a:r>
            <a:r>
              <a:rPr lang="fr-FR" dirty="0"/>
              <a:t>, 34 place des Corolles 92079 </a:t>
            </a:r>
            <a:br>
              <a:rPr lang="fr-FR" dirty="0"/>
            </a:br>
            <a:r>
              <a:rPr lang="fr-FR" dirty="0"/>
              <a:t>Paris La </a:t>
            </a:r>
            <a:r>
              <a:rPr lang="fr-FR" dirty="0" err="1"/>
              <a:t>Défense</a:t>
            </a:r>
            <a:r>
              <a:rPr lang="fr-FR" dirty="0"/>
              <a:t> Cedex </a:t>
            </a:r>
          </a:p>
          <a:p>
            <a:endParaRPr lang="fr-FR" dirty="0"/>
          </a:p>
        </p:txBody>
      </p:sp>
    </p:spTree>
    <p:extLst>
      <p:ext uri="{BB962C8B-B14F-4D97-AF65-F5344CB8AC3E}">
        <p14:creationId xmlns:p14="http://schemas.microsoft.com/office/powerpoint/2010/main" val="34565204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82248" y="2063324"/>
            <a:ext cx="7320632" cy="1127103"/>
          </a:xfrm>
        </p:spPr>
        <p:txBody>
          <a:bodyPr/>
          <a:lstStyle/>
          <a:p>
            <a:r>
              <a:rPr lang="fr-FR" sz="4800" dirty="0"/>
              <a:t>Autoconsommation</a:t>
            </a:r>
            <a:br>
              <a:rPr lang="fr-FR" sz="4800" dirty="0"/>
            </a:br>
            <a:r>
              <a:rPr lang="fr-FR" sz="4800" dirty="0"/>
              <a:t>de quoi parle t’on? </a:t>
            </a:r>
          </a:p>
        </p:txBody>
      </p:sp>
      <p:sp>
        <p:nvSpPr>
          <p:cNvPr id="5" name="Espace réservé du graphique SmartArt 4"/>
          <p:cNvSpPr>
            <a:spLocks noGrp="1"/>
          </p:cNvSpPr>
          <p:nvPr>
            <p:ph type="dgm" sz="quarter" idx="20"/>
          </p:nvPr>
        </p:nvSpPr>
        <p:spPr>
          <a:xfrm>
            <a:off x="520922" y="3526493"/>
            <a:ext cx="349020" cy="47313"/>
          </a:xfrm>
          <a:solidFill>
            <a:schemeClr val="accent4"/>
          </a:solidFill>
        </p:spPr>
      </p:sp>
      <p:sp>
        <p:nvSpPr>
          <p:cNvPr id="8" name="Rectangle 7"/>
          <p:cNvSpPr/>
          <p:nvPr/>
        </p:nvSpPr>
        <p:spPr>
          <a:xfrm>
            <a:off x="-696686" y="0"/>
            <a:ext cx="696686" cy="21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t>MOHAMED</a:t>
            </a:r>
            <a:endParaRPr lang="fr-FR" sz="700" b="1" dirty="0"/>
          </a:p>
        </p:txBody>
      </p:sp>
    </p:spTree>
    <p:extLst>
      <p:ext uri="{BB962C8B-B14F-4D97-AF65-F5344CB8AC3E}">
        <p14:creationId xmlns:p14="http://schemas.microsoft.com/office/powerpoint/2010/main" val="2950325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lipse 39"/>
          <p:cNvSpPr/>
          <p:nvPr/>
        </p:nvSpPr>
        <p:spPr>
          <a:xfrm>
            <a:off x="5418243" y="1462506"/>
            <a:ext cx="5443724" cy="2486809"/>
          </a:xfrm>
          <a:prstGeom prst="ellipse">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400"/>
          </a:p>
        </p:txBody>
      </p:sp>
      <p:sp>
        <p:nvSpPr>
          <p:cNvPr id="3" name="ZoneTexte 2"/>
          <p:cNvSpPr txBox="1"/>
          <p:nvPr/>
        </p:nvSpPr>
        <p:spPr>
          <a:xfrm>
            <a:off x="196125" y="271451"/>
            <a:ext cx="8481708" cy="748988"/>
          </a:xfrm>
          <a:prstGeom prst="rect">
            <a:avLst/>
          </a:prstGeom>
          <a:noFill/>
        </p:spPr>
        <p:txBody>
          <a:bodyPr wrap="square" rtlCol="0">
            <a:spAutoFit/>
          </a:bodyPr>
          <a:lstStyle/>
          <a:p>
            <a:r>
              <a:rPr lang="fr-FR" sz="4267" b="1" dirty="0">
                <a:solidFill>
                  <a:schemeClr val="bg1"/>
                </a:solidFill>
                <a:latin typeface="Arial"/>
                <a:cs typeface="Arial"/>
              </a:rPr>
              <a:t>Autoconsommation individuelle</a:t>
            </a:r>
            <a:endParaRPr lang="fr-FR" sz="3733" b="1" dirty="0">
              <a:solidFill>
                <a:schemeClr val="bg1"/>
              </a:solidFill>
              <a:latin typeface="Arial"/>
              <a:cs typeface="Arial"/>
            </a:endParaRPr>
          </a:p>
        </p:txBody>
      </p:sp>
      <p:sp>
        <p:nvSpPr>
          <p:cNvPr id="55" name="Rectangle à coins arrondis 54"/>
          <p:cNvSpPr/>
          <p:nvPr/>
        </p:nvSpPr>
        <p:spPr>
          <a:xfrm>
            <a:off x="539034" y="3813664"/>
            <a:ext cx="5113045" cy="678912"/>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lIns="96000" rIns="0" rtlCol="0" anchor="ctr"/>
          <a:lstStyle/>
          <a:p>
            <a:pPr algn="ctr"/>
            <a:r>
              <a:rPr lang="fr-FR" sz="2000" dirty="0">
                <a:solidFill>
                  <a:schemeClr val="accent4"/>
                </a:solidFill>
                <a:latin typeface="Enedis Black" pitchFamily="50" charset="0"/>
              </a:rPr>
              <a:t>184 150 sites en </a:t>
            </a:r>
            <a:r>
              <a:rPr lang="fr-FR" sz="2000" dirty="0" smtClean="0">
                <a:solidFill>
                  <a:schemeClr val="accent4"/>
                </a:solidFill>
                <a:latin typeface="Enedis Black" pitchFamily="50" charset="0"/>
              </a:rPr>
              <a:t>autoconsommation</a:t>
            </a:r>
          </a:p>
          <a:p>
            <a:pPr algn="ctr"/>
            <a:r>
              <a:rPr lang="fr-FR" sz="1200" i="1" dirty="0" smtClean="0">
                <a:solidFill>
                  <a:schemeClr val="tx1">
                    <a:lumMod val="65000"/>
                    <a:lumOff val="35000"/>
                  </a:schemeClr>
                </a:solidFill>
                <a:latin typeface="Enedis Light" pitchFamily="2" charset="0"/>
              </a:rPr>
              <a:t>multiplié </a:t>
            </a:r>
            <a:r>
              <a:rPr lang="fr-FR" sz="1200" i="1" dirty="0">
                <a:solidFill>
                  <a:schemeClr val="tx1">
                    <a:lumMod val="65000"/>
                    <a:lumOff val="35000"/>
                  </a:schemeClr>
                </a:solidFill>
                <a:latin typeface="Enedis Light" pitchFamily="2" charset="0"/>
              </a:rPr>
              <a:t>par 3,5 en 3 ans  </a:t>
            </a:r>
          </a:p>
          <a:p>
            <a:pPr algn="ctr"/>
            <a:r>
              <a:rPr lang="fr-FR" sz="2000" dirty="0">
                <a:solidFill>
                  <a:schemeClr val="accent4"/>
                </a:solidFill>
                <a:latin typeface="Enedis Black" pitchFamily="50" charset="0"/>
              </a:rPr>
              <a:t>99,8 % sur la filière </a:t>
            </a:r>
            <a:r>
              <a:rPr lang="fr-FR" sz="2000" dirty="0" smtClean="0">
                <a:solidFill>
                  <a:schemeClr val="accent4"/>
                </a:solidFill>
                <a:latin typeface="Enedis Black" pitchFamily="50" charset="0"/>
              </a:rPr>
              <a:t>solaire</a:t>
            </a:r>
            <a:endParaRPr lang="fr-FR" sz="2000" dirty="0">
              <a:solidFill>
                <a:schemeClr val="accent4"/>
              </a:solidFill>
              <a:latin typeface="Enedis Black" pitchFamily="50" charset="0"/>
            </a:endParaRPr>
          </a:p>
        </p:txBody>
      </p:sp>
      <p:pic>
        <p:nvPicPr>
          <p:cNvPr id="2" name="Image 1"/>
          <p:cNvPicPr>
            <a:picLocks noChangeAspect="1"/>
          </p:cNvPicPr>
          <p:nvPr/>
        </p:nvPicPr>
        <p:blipFill>
          <a:blip r:embed="rId2"/>
          <a:stretch>
            <a:fillRect/>
          </a:stretch>
        </p:blipFill>
        <p:spPr>
          <a:xfrm>
            <a:off x="732849" y="1964432"/>
            <a:ext cx="1425524" cy="1491828"/>
          </a:xfrm>
          <a:prstGeom prst="rect">
            <a:avLst/>
          </a:prstGeom>
        </p:spPr>
      </p:pic>
      <p:sp>
        <p:nvSpPr>
          <p:cNvPr id="8" name="Rectangle 7"/>
          <p:cNvSpPr/>
          <p:nvPr/>
        </p:nvSpPr>
        <p:spPr>
          <a:xfrm>
            <a:off x="8230132" y="939573"/>
            <a:ext cx="633046" cy="311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5" name="Groupe 84"/>
          <p:cNvGrpSpPr/>
          <p:nvPr/>
        </p:nvGrpSpPr>
        <p:grpSpPr>
          <a:xfrm>
            <a:off x="5885227" y="1542889"/>
            <a:ext cx="4454769" cy="1933454"/>
            <a:chOff x="4497197" y="939573"/>
            <a:chExt cx="4454769" cy="1933454"/>
          </a:xfrm>
        </p:grpSpPr>
        <p:pic>
          <p:nvPicPr>
            <p:cNvPr id="7" name="Image 6"/>
            <p:cNvPicPr>
              <a:picLocks noChangeAspect="1"/>
            </p:cNvPicPr>
            <p:nvPr/>
          </p:nvPicPr>
          <p:blipFill>
            <a:blip r:embed="rId3"/>
            <a:stretch>
              <a:fillRect/>
            </a:stretch>
          </p:blipFill>
          <p:spPr>
            <a:xfrm>
              <a:off x="4497197" y="939573"/>
              <a:ext cx="4454769" cy="1875692"/>
            </a:xfrm>
            <a:prstGeom prst="rect">
              <a:avLst/>
            </a:prstGeom>
          </p:spPr>
        </p:pic>
        <p:sp>
          <p:nvSpPr>
            <p:cNvPr id="9" name="Rectangle 8"/>
            <p:cNvSpPr/>
            <p:nvPr/>
          </p:nvSpPr>
          <p:spPr>
            <a:xfrm>
              <a:off x="4982307" y="1456931"/>
              <a:ext cx="601074" cy="374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p:cNvSpPr/>
            <p:nvPr/>
          </p:nvSpPr>
          <p:spPr>
            <a:xfrm>
              <a:off x="5321210" y="1831425"/>
              <a:ext cx="115099" cy="822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ZoneTexte 22"/>
            <p:cNvSpPr txBox="1"/>
            <p:nvPr/>
          </p:nvSpPr>
          <p:spPr>
            <a:xfrm>
              <a:off x="6376287" y="2688361"/>
              <a:ext cx="908006" cy="184666"/>
            </a:xfrm>
            <a:prstGeom prst="rect">
              <a:avLst/>
            </a:prstGeom>
            <a:solidFill>
              <a:schemeClr val="bg1"/>
            </a:solidFill>
          </p:spPr>
          <p:txBody>
            <a:bodyPr wrap="square" rtlCol="0">
              <a:spAutoFit/>
            </a:bodyPr>
            <a:lstStyle/>
            <a:p>
              <a:r>
                <a:rPr lang="fr-FR" sz="600" i="1" dirty="0" smtClean="0">
                  <a:solidFill>
                    <a:srgbClr val="C00000"/>
                  </a:solidFill>
                  <a:latin typeface="Enedis Light" pitchFamily="2" charset="0"/>
                </a:rPr>
                <a:t>Réseau </a:t>
              </a:r>
              <a:r>
                <a:rPr lang="fr-FR" sz="600" i="1" dirty="0" err="1" smtClean="0">
                  <a:solidFill>
                    <a:srgbClr val="C00000"/>
                  </a:solidFill>
                  <a:latin typeface="Enedis Light" pitchFamily="2" charset="0"/>
                </a:rPr>
                <a:t>Enedis</a:t>
              </a:r>
              <a:endParaRPr lang="fr-FR" sz="600" i="1" dirty="0">
                <a:solidFill>
                  <a:srgbClr val="C00000"/>
                </a:solidFill>
                <a:latin typeface="Enedis Light" pitchFamily="2" charset="0"/>
              </a:endParaRPr>
            </a:p>
          </p:txBody>
        </p:sp>
        <p:grpSp>
          <p:nvGrpSpPr>
            <p:cNvPr id="33" name="Groupe 32"/>
            <p:cNvGrpSpPr/>
            <p:nvPr/>
          </p:nvGrpSpPr>
          <p:grpSpPr>
            <a:xfrm>
              <a:off x="5651738" y="2304534"/>
              <a:ext cx="118316" cy="357162"/>
              <a:chOff x="4476084" y="1496300"/>
              <a:chExt cx="118316" cy="357162"/>
            </a:xfrm>
          </p:grpSpPr>
          <p:pic>
            <p:nvPicPr>
              <p:cNvPr id="11" name="Image 10"/>
              <p:cNvPicPr>
                <a:picLocks noChangeAspect="1"/>
              </p:cNvPicPr>
              <p:nvPr/>
            </p:nvPicPr>
            <p:blipFill>
              <a:blip r:embed="rId4"/>
              <a:stretch>
                <a:fillRect/>
              </a:stretch>
            </p:blipFill>
            <p:spPr>
              <a:xfrm>
                <a:off x="4476084" y="1496300"/>
                <a:ext cx="111922" cy="128459"/>
              </a:xfrm>
              <a:prstGeom prst="rect">
                <a:avLst/>
              </a:prstGeom>
            </p:spPr>
          </p:pic>
          <p:pic>
            <p:nvPicPr>
              <p:cNvPr id="13" name="Image 12"/>
              <p:cNvPicPr>
                <a:picLocks noChangeAspect="1"/>
              </p:cNvPicPr>
              <p:nvPr/>
            </p:nvPicPr>
            <p:blipFill>
              <a:blip r:embed="rId5"/>
              <a:stretch>
                <a:fillRect/>
              </a:stretch>
            </p:blipFill>
            <p:spPr>
              <a:xfrm>
                <a:off x="4482478" y="1719155"/>
                <a:ext cx="111922" cy="134307"/>
              </a:xfrm>
              <a:prstGeom prst="rect">
                <a:avLst/>
              </a:prstGeom>
            </p:spPr>
          </p:pic>
          <p:pic>
            <p:nvPicPr>
              <p:cNvPr id="22" name="Image 21"/>
              <p:cNvPicPr>
                <a:picLocks noChangeAspect="1"/>
              </p:cNvPicPr>
              <p:nvPr/>
            </p:nvPicPr>
            <p:blipFill>
              <a:blip r:embed="rId6"/>
              <a:stretch>
                <a:fillRect/>
              </a:stretch>
            </p:blipFill>
            <p:spPr>
              <a:xfrm>
                <a:off x="4486754" y="1598122"/>
                <a:ext cx="103370" cy="147671"/>
              </a:xfrm>
              <a:prstGeom prst="rect">
                <a:avLst/>
              </a:prstGeom>
            </p:spPr>
          </p:pic>
        </p:grpSp>
      </p:grpSp>
      <p:sp>
        <p:nvSpPr>
          <p:cNvPr id="25" name="Flèche droite 24"/>
          <p:cNvSpPr/>
          <p:nvPr/>
        </p:nvSpPr>
        <p:spPr>
          <a:xfrm>
            <a:off x="3907218" y="2287788"/>
            <a:ext cx="1363953" cy="562707"/>
          </a:xfrm>
          <a:prstGeom prst="right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Espace réservé du contenu 2"/>
          <p:cNvSpPr txBox="1">
            <a:spLocks/>
          </p:cNvSpPr>
          <p:nvPr/>
        </p:nvSpPr>
        <p:spPr bwMode="auto">
          <a:xfrm>
            <a:off x="6693018" y="1270704"/>
            <a:ext cx="5369086" cy="667826"/>
          </a:xfrm>
          <a:prstGeom prst="rect">
            <a:avLst/>
          </a:prstGeom>
          <a:solidFill>
            <a:schemeClr val="bg1"/>
          </a:solidFill>
          <a:ln w="9525">
            <a:noFill/>
            <a:miter lim="800000"/>
            <a:headEnd/>
            <a:tailEnd/>
          </a:ln>
        </p:spPr>
        <p:txBody>
          <a:bodyPr lIns="27000" tIns="0" rIns="27000" bIns="0"/>
          <a:lstStyle/>
          <a:p>
            <a:pPr marL="134994" lvl="2" defTabSz="1219140">
              <a:lnSpc>
                <a:spcPct val="90000"/>
              </a:lnSpc>
              <a:spcBef>
                <a:spcPts val="451"/>
              </a:spcBef>
              <a:buClr>
                <a:srgbClr val="005EB8"/>
              </a:buClr>
              <a:buSzPct val="70000"/>
              <a:defRPr/>
            </a:pPr>
            <a:r>
              <a:rPr lang="fr-FR" sz="1600" dirty="0">
                <a:solidFill>
                  <a:srgbClr val="575757"/>
                </a:solidFill>
                <a:latin typeface="Enedis Light" pitchFamily="2" charset="0"/>
                <a:cs typeface="Arial" charset="0"/>
              </a:rPr>
              <a:t>A une autoconsommation </a:t>
            </a:r>
            <a:r>
              <a:rPr lang="fr-FR" sz="1600" b="1" dirty="0">
                <a:solidFill>
                  <a:srgbClr val="575757"/>
                </a:solidFill>
                <a:latin typeface="Enedis Light" pitchFamily="2" charset="0"/>
                <a:cs typeface="Arial" charset="0"/>
              </a:rPr>
              <a:t>collective</a:t>
            </a:r>
            <a:r>
              <a:rPr lang="fr-FR" sz="1600" dirty="0">
                <a:solidFill>
                  <a:srgbClr val="575757"/>
                </a:solidFill>
                <a:latin typeface="Enedis Light" pitchFamily="2" charset="0"/>
                <a:cs typeface="Arial" charset="0"/>
              </a:rPr>
              <a:t> : plusieurs consommateurs et producteurs associés au sein d’une même entité, appelée Personne Morale Organisatrice</a:t>
            </a:r>
          </a:p>
        </p:txBody>
      </p:sp>
      <p:sp>
        <p:nvSpPr>
          <p:cNvPr id="53" name="Espace réservé du contenu 2"/>
          <p:cNvSpPr txBox="1">
            <a:spLocks/>
          </p:cNvSpPr>
          <p:nvPr/>
        </p:nvSpPr>
        <p:spPr bwMode="auto">
          <a:xfrm>
            <a:off x="208492" y="1252613"/>
            <a:ext cx="4684019" cy="669770"/>
          </a:xfrm>
          <a:prstGeom prst="rect">
            <a:avLst/>
          </a:prstGeom>
          <a:solidFill>
            <a:schemeClr val="bg1"/>
          </a:solidFill>
          <a:ln w="9525">
            <a:noFill/>
            <a:miter lim="800000"/>
            <a:headEnd/>
            <a:tailEnd/>
          </a:ln>
        </p:spPr>
        <p:txBody>
          <a:bodyPr lIns="27000" tIns="0" rIns="27000" bIns="0"/>
          <a:lstStyle/>
          <a:p>
            <a:pPr marL="134994" lvl="2" defTabSz="1219140">
              <a:lnSpc>
                <a:spcPct val="90000"/>
              </a:lnSpc>
              <a:spcBef>
                <a:spcPts val="451"/>
              </a:spcBef>
              <a:buClr>
                <a:srgbClr val="005EB8"/>
              </a:buClr>
              <a:buSzPct val="70000"/>
              <a:defRPr/>
            </a:pPr>
            <a:r>
              <a:rPr lang="fr-FR" sz="1600" dirty="0" smtClean="0">
                <a:solidFill>
                  <a:srgbClr val="575757"/>
                </a:solidFill>
                <a:latin typeface="Enedis Light" pitchFamily="2" charset="0"/>
                <a:cs typeface="Arial" charset="0"/>
              </a:rPr>
              <a:t>D’une autoconsommation </a:t>
            </a:r>
            <a:r>
              <a:rPr lang="fr-FR" sz="1600" b="1" dirty="0">
                <a:solidFill>
                  <a:srgbClr val="575757"/>
                </a:solidFill>
                <a:latin typeface="Enedis Light" pitchFamily="2" charset="0"/>
                <a:cs typeface="Arial" charset="0"/>
              </a:rPr>
              <a:t>individuelle</a:t>
            </a:r>
            <a:r>
              <a:rPr lang="fr-FR" sz="1600" dirty="0">
                <a:solidFill>
                  <a:srgbClr val="575757"/>
                </a:solidFill>
                <a:latin typeface="Enedis Light" pitchFamily="2" charset="0"/>
                <a:cs typeface="Arial" charset="0"/>
              </a:rPr>
              <a:t> </a:t>
            </a:r>
            <a:r>
              <a:rPr lang="fr-FR" sz="1600" dirty="0" smtClean="0">
                <a:solidFill>
                  <a:srgbClr val="575757"/>
                </a:solidFill>
                <a:latin typeface="Enedis Light" pitchFamily="2" charset="0"/>
                <a:cs typeface="Arial" charset="0"/>
              </a:rPr>
              <a:t>: une personne (physique ou morale) consomme sur son site </a:t>
            </a:r>
            <a:r>
              <a:rPr lang="fr-FR" sz="1600" dirty="0">
                <a:solidFill>
                  <a:srgbClr val="575757"/>
                </a:solidFill>
                <a:latin typeface="Enedis Light" pitchFamily="2" charset="0"/>
                <a:cs typeface="Arial" charset="0"/>
              </a:rPr>
              <a:t>tout ou partie de sa </a:t>
            </a:r>
            <a:r>
              <a:rPr lang="fr-FR" sz="1600" dirty="0" smtClean="0">
                <a:solidFill>
                  <a:srgbClr val="575757"/>
                </a:solidFill>
                <a:latin typeface="Enedis Light" pitchFamily="2" charset="0"/>
                <a:cs typeface="Arial" charset="0"/>
              </a:rPr>
              <a:t>propre production</a:t>
            </a:r>
            <a:endParaRPr lang="fr-FR" sz="1600" dirty="0">
              <a:solidFill>
                <a:srgbClr val="575757"/>
              </a:solidFill>
              <a:latin typeface="Enedis Light" pitchFamily="2" charset="0"/>
              <a:cs typeface="Arial" charset="0"/>
            </a:endParaRPr>
          </a:p>
        </p:txBody>
      </p:sp>
      <p:sp>
        <p:nvSpPr>
          <p:cNvPr id="69" name="Rectangle à coins arrondis 68"/>
          <p:cNvSpPr/>
          <p:nvPr/>
        </p:nvSpPr>
        <p:spPr>
          <a:xfrm>
            <a:off x="614888" y="4491143"/>
            <a:ext cx="4355654" cy="719547"/>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lIns="96000" rIns="0" rtlCol="0" anchor="ctr"/>
          <a:lstStyle/>
          <a:p>
            <a:pPr algn="ctr"/>
            <a:r>
              <a:rPr lang="fr-FR" sz="2000" dirty="0">
                <a:solidFill>
                  <a:schemeClr val="accent4"/>
                </a:solidFill>
                <a:latin typeface="Enedis Black" pitchFamily="50" charset="0"/>
              </a:rPr>
              <a:t>1 GW de puissance PV </a:t>
            </a:r>
          </a:p>
          <a:p>
            <a:pPr algn="ctr"/>
            <a:r>
              <a:rPr lang="fr-FR" sz="1200" i="1" dirty="0" smtClean="0">
                <a:solidFill>
                  <a:schemeClr val="tx1">
                    <a:lumMod val="65000"/>
                    <a:lumOff val="35000"/>
                  </a:schemeClr>
                </a:solidFill>
                <a:latin typeface="Enedis Light" pitchFamily="2" charset="0"/>
              </a:rPr>
              <a:t>raccordé </a:t>
            </a:r>
            <a:r>
              <a:rPr lang="fr-FR" sz="1200" i="1" dirty="0">
                <a:solidFill>
                  <a:schemeClr val="tx1">
                    <a:lumMod val="65000"/>
                    <a:lumOff val="35000"/>
                  </a:schemeClr>
                </a:solidFill>
                <a:latin typeface="Enedis Light" pitchFamily="2" charset="0"/>
              </a:rPr>
              <a:t>au réseau </a:t>
            </a:r>
            <a:r>
              <a:rPr lang="fr-FR" sz="1200" i="1" dirty="0" err="1">
                <a:solidFill>
                  <a:schemeClr val="tx1">
                    <a:lumMod val="65000"/>
                    <a:lumOff val="35000"/>
                  </a:schemeClr>
                </a:solidFill>
                <a:latin typeface="Enedis Light" pitchFamily="2" charset="0"/>
              </a:rPr>
              <a:t>Enedis</a:t>
            </a:r>
            <a:r>
              <a:rPr lang="fr-FR" sz="1200" i="1" dirty="0">
                <a:solidFill>
                  <a:schemeClr val="tx1">
                    <a:lumMod val="65000"/>
                    <a:lumOff val="35000"/>
                  </a:schemeClr>
                </a:solidFill>
                <a:latin typeface="Enedis Light" pitchFamily="2" charset="0"/>
              </a:rPr>
              <a:t> à mi 2022</a:t>
            </a:r>
          </a:p>
        </p:txBody>
      </p:sp>
      <p:sp>
        <p:nvSpPr>
          <p:cNvPr id="71" name="Rectangle à coins arrondis 70"/>
          <p:cNvSpPr/>
          <p:nvPr/>
        </p:nvSpPr>
        <p:spPr>
          <a:xfrm>
            <a:off x="6781706" y="4245634"/>
            <a:ext cx="5191711" cy="711118"/>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lIns="96000" rIns="0" rtlCol="0" anchor="ctr"/>
          <a:lstStyle/>
          <a:p>
            <a:pPr algn="ctr"/>
            <a:r>
              <a:rPr lang="fr-FR" sz="1800" b="1" dirty="0" smtClean="0">
                <a:solidFill>
                  <a:schemeClr val="accent2"/>
                </a:solidFill>
                <a:latin typeface="Enedis Black" pitchFamily="50" charset="0"/>
              </a:rPr>
              <a:t>112</a:t>
            </a:r>
            <a:r>
              <a:rPr lang="fr-FR" sz="1600" dirty="0" smtClean="0">
                <a:solidFill>
                  <a:schemeClr val="accent2"/>
                </a:solidFill>
                <a:latin typeface="Enedis Black" pitchFamily="50" charset="0"/>
              </a:rPr>
              <a:t> </a:t>
            </a:r>
            <a:r>
              <a:rPr lang="fr-FR" sz="1600" dirty="0">
                <a:solidFill>
                  <a:schemeClr val="accent2"/>
                </a:solidFill>
                <a:latin typeface="Enedis Black" pitchFamily="50" charset="0"/>
              </a:rPr>
              <a:t>opérations </a:t>
            </a:r>
            <a:r>
              <a:rPr lang="fr-FR" sz="1600" dirty="0" smtClean="0">
                <a:solidFill>
                  <a:schemeClr val="accent2"/>
                </a:solidFill>
                <a:latin typeface="Enedis Black" pitchFamily="50" charset="0"/>
              </a:rPr>
              <a:t>en autoconsommation collective avec près de 1500 participants et 6,2 MW partagés</a:t>
            </a:r>
            <a:endParaRPr lang="fr-FR" sz="1600" b="1" dirty="0" smtClean="0">
              <a:solidFill>
                <a:schemeClr val="accent2"/>
              </a:solidFill>
            </a:endParaRPr>
          </a:p>
          <a:p>
            <a:pPr algn="ctr"/>
            <a:r>
              <a:rPr lang="fr-FR" sz="1200" i="1" dirty="0" smtClean="0">
                <a:solidFill>
                  <a:schemeClr val="tx1">
                    <a:lumMod val="65000"/>
                    <a:lumOff val="35000"/>
                  </a:schemeClr>
                </a:solidFill>
                <a:latin typeface="Enedis Light" pitchFamily="2" charset="0"/>
              </a:rPr>
              <a:t>maille </a:t>
            </a:r>
            <a:r>
              <a:rPr lang="fr-FR" sz="1200" i="1" dirty="0" err="1" smtClean="0">
                <a:solidFill>
                  <a:schemeClr val="tx1">
                    <a:lumMod val="65000"/>
                    <a:lumOff val="35000"/>
                  </a:schemeClr>
                </a:solidFill>
                <a:latin typeface="Enedis Light" pitchFamily="2" charset="0"/>
              </a:rPr>
              <a:t>Enedis</a:t>
            </a:r>
            <a:r>
              <a:rPr lang="fr-FR" sz="1200" i="1" dirty="0" smtClean="0">
                <a:solidFill>
                  <a:schemeClr val="tx1">
                    <a:lumMod val="65000"/>
                    <a:lumOff val="35000"/>
                  </a:schemeClr>
                </a:solidFill>
                <a:latin typeface="Enedis Light" pitchFamily="2" charset="0"/>
              </a:rPr>
              <a:t> à </a:t>
            </a:r>
            <a:r>
              <a:rPr lang="fr-FR" sz="1200" i="1" dirty="0">
                <a:solidFill>
                  <a:schemeClr val="tx1">
                    <a:lumMod val="65000"/>
                    <a:lumOff val="35000"/>
                  </a:schemeClr>
                </a:solidFill>
                <a:latin typeface="Enedis Light" pitchFamily="2" charset="0"/>
              </a:rPr>
              <a:t>fin </a:t>
            </a:r>
            <a:r>
              <a:rPr lang="fr-FR" sz="1200" i="1" dirty="0" smtClean="0">
                <a:solidFill>
                  <a:schemeClr val="tx1">
                    <a:lumMod val="65000"/>
                    <a:lumOff val="35000"/>
                  </a:schemeClr>
                </a:solidFill>
                <a:latin typeface="Enedis Light" pitchFamily="2" charset="0"/>
              </a:rPr>
              <a:t>août 2022 </a:t>
            </a:r>
            <a:endParaRPr lang="fr-FR" sz="1200" i="1" dirty="0">
              <a:solidFill>
                <a:schemeClr val="tx1">
                  <a:lumMod val="65000"/>
                  <a:lumOff val="35000"/>
                </a:schemeClr>
              </a:solidFill>
              <a:latin typeface="Enedis Light" pitchFamily="2" charset="0"/>
            </a:endParaRPr>
          </a:p>
        </p:txBody>
      </p:sp>
      <p:pic>
        <p:nvPicPr>
          <p:cNvPr id="73" name="Image 72">
            <a:extLst>
              <a:ext uri="{FF2B5EF4-FFF2-40B4-BE49-F238E27FC236}">
                <a16:creationId xmlns:a16="http://schemas.microsoft.com/office/drawing/2014/main" id="{54FB8FCD-2FFF-4804-9E96-03E3411A2212}"/>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0263542">
            <a:off x="828728" y="4014645"/>
            <a:ext cx="482036" cy="658104"/>
          </a:xfrm>
          <a:prstGeom prst="rect">
            <a:avLst/>
          </a:prstGeom>
        </p:spPr>
      </p:pic>
      <p:sp>
        <p:nvSpPr>
          <p:cNvPr id="78" name="Rectangle 77"/>
          <p:cNvSpPr/>
          <p:nvPr/>
        </p:nvSpPr>
        <p:spPr>
          <a:xfrm>
            <a:off x="136924" y="3343421"/>
            <a:ext cx="4140860" cy="338554"/>
          </a:xfrm>
          <a:prstGeom prst="rect">
            <a:avLst/>
          </a:prstGeom>
          <a:solidFill>
            <a:schemeClr val="bg1"/>
          </a:solidFill>
        </p:spPr>
        <p:txBody>
          <a:bodyPr wrap="square">
            <a:spAutoFit/>
          </a:bodyPr>
          <a:lstStyle/>
          <a:p>
            <a:pPr algn="ctr"/>
            <a:r>
              <a:rPr lang="fr-FR" sz="800" i="1" dirty="0" smtClean="0">
                <a:solidFill>
                  <a:schemeClr val="bg1">
                    <a:lumMod val="65000"/>
                  </a:schemeClr>
                </a:solidFill>
                <a:latin typeface="Arial" panose="020B0604020202020204" pitchFamily="34" charset="0"/>
                <a:cs typeface="Arial" panose="020B0604020202020204" pitchFamily="34" charset="0"/>
              </a:rPr>
              <a:t>L’électricité autoconsommée ne circule pas sur le réseau. Le surplus de production non consommé est injecté sur le réseau pour être valorisé (OA, marché libre ou ACC)</a:t>
            </a:r>
            <a:endParaRPr lang="fr-FR" sz="800" i="1" dirty="0">
              <a:solidFill>
                <a:schemeClr val="bg1">
                  <a:lumMod val="65000"/>
                </a:schemeClr>
              </a:solidFill>
              <a:latin typeface="Arial" panose="020B0604020202020204" pitchFamily="34" charset="0"/>
              <a:cs typeface="Arial" panose="020B0604020202020204" pitchFamily="34" charset="0"/>
            </a:endParaRPr>
          </a:p>
        </p:txBody>
      </p:sp>
      <p:sp>
        <p:nvSpPr>
          <p:cNvPr id="79" name="Rectangle 78"/>
          <p:cNvSpPr/>
          <p:nvPr/>
        </p:nvSpPr>
        <p:spPr>
          <a:xfrm>
            <a:off x="7023087" y="3516120"/>
            <a:ext cx="2537170" cy="215444"/>
          </a:xfrm>
          <a:prstGeom prst="rect">
            <a:avLst/>
          </a:prstGeom>
          <a:noFill/>
        </p:spPr>
        <p:txBody>
          <a:bodyPr wrap="square">
            <a:spAutoFit/>
          </a:bodyPr>
          <a:lstStyle/>
          <a:p>
            <a:pPr algn="ctr"/>
            <a:r>
              <a:rPr lang="fr-FR" sz="800" i="1" dirty="0" smtClean="0">
                <a:solidFill>
                  <a:schemeClr val="bg1">
                    <a:lumMod val="65000"/>
                  </a:schemeClr>
                </a:solidFill>
                <a:latin typeface="Arial" panose="020B0604020202020204" pitchFamily="34" charset="0"/>
                <a:cs typeface="Arial" panose="020B0604020202020204" pitchFamily="34" charset="0"/>
              </a:rPr>
              <a:t>L’électricité autoconsommée circule sur le réseau.</a:t>
            </a:r>
            <a:endParaRPr lang="fr-FR" sz="800" i="1" dirty="0">
              <a:solidFill>
                <a:schemeClr val="bg1">
                  <a:lumMod val="65000"/>
                </a:schemeClr>
              </a:solidFill>
              <a:latin typeface="Arial" panose="020B0604020202020204" pitchFamily="34" charset="0"/>
              <a:cs typeface="Arial" panose="020B0604020202020204" pitchFamily="34" charset="0"/>
            </a:endParaRPr>
          </a:p>
        </p:txBody>
      </p:sp>
      <p:sp>
        <p:nvSpPr>
          <p:cNvPr id="84" name="ZoneTexte 83"/>
          <p:cNvSpPr txBox="1"/>
          <p:nvPr/>
        </p:nvSpPr>
        <p:spPr>
          <a:xfrm>
            <a:off x="1854378" y="2067404"/>
            <a:ext cx="722567" cy="184666"/>
          </a:xfrm>
          <a:prstGeom prst="rect">
            <a:avLst/>
          </a:prstGeom>
          <a:solidFill>
            <a:schemeClr val="bg1"/>
          </a:solidFill>
        </p:spPr>
        <p:txBody>
          <a:bodyPr wrap="square" rtlCol="0">
            <a:spAutoFit/>
          </a:bodyPr>
          <a:lstStyle/>
          <a:p>
            <a:r>
              <a:rPr lang="fr-FR" sz="600" i="1" dirty="0" smtClean="0">
                <a:solidFill>
                  <a:srgbClr val="C00000"/>
                </a:solidFill>
                <a:latin typeface="Enedis Light" pitchFamily="2" charset="0"/>
              </a:rPr>
              <a:t>Réseau </a:t>
            </a:r>
            <a:r>
              <a:rPr lang="fr-FR" sz="600" i="1" dirty="0" err="1" smtClean="0">
                <a:solidFill>
                  <a:srgbClr val="C00000"/>
                </a:solidFill>
                <a:latin typeface="Enedis Light" pitchFamily="2" charset="0"/>
              </a:rPr>
              <a:t>Enedis</a:t>
            </a:r>
            <a:endParaRPr lang="fr-FR" sz="600" i="1" dirty="0">
              <a:solidFill>
                <a:srgbClr val="C00000"/>
              </a:solidFill>
              <a:latin typeface="Enedis Light" pitchFamily="2" charset="0"/>
            </a:endParaRPr>
          </a:p>
        </p:txBody>
      </p:sp>
      <p:sp>
        <p:nvSpPr>
          <p:cNvPr id="50" name="Rectangle 49"/>
          <p:cNvSpPr/>
          <p:nvPr/>
        </p:nvSpPr>
        <p:spPr>
          <a:xfrm>
            <a:off x="0" y="-1"/>
            <a:ext cx="12192000" cy="1006803"/>
          </a:xfrm>
          <a:prstGeom prst="rect">
            <a:avLst/>
          </a:prstGeom>
          <a:solidFill>
            <a:schemeClr val="tx2"/>
          </a:solidFill>
        </p:spPr>
        <p:style>
          <a:lnRef idx="2">
            <a:schemeClr val="accent1"/>
          </a:lnRef>
          <a:fillRef idx="1">
            <a:schemeClr val="lt1"/>
          </a:fillRef>
          <a:effectRef idx="0">
            <a:schemeClr val="accent1"/>
          </a:effectRef>
          <a:fontRef idx="minor">
            <a:schemeClr val="dk1"/>
          </a:fontRef>
        </p:style>
        <p:txBody>
          <a:bodyPr rtlCol="0" anchor="ctr"/>
          <a:lstStyle/>
          <a:p>
            <a:r>
              <a:rPr lang="fr-FR" sz="3600" b="1" dirty="0">
                <a:solidFill>
                  <a:schemeClr val="bg1"/>
                </a:solidFill>
              </a:rPr>
              <a:t>Autoconsommation </a:t>
            </a:r>
            <a:r>
              <a:rPr lang="fr-FR" sz="3600" b="1" dirty="0" smtClean="0">
                <a:solidFill>
                  <a:schemeClr val="bg1"/>
                </a:solidFill>
              </a:rPr>
              <a:t>de quoi parle t’on ?</a:t>
            </a:r>
            <a:endParaRPr lang="fr-FR" sz="3600" b="1" dirty="0">
              <a:solidFill>
                <a:schemeClr val="bg1"/>
              </a:solidFill>
            </a:endParaRPr>
          </a:p>
        </p:txBody>
      </p:sp>
      <p:pic>
        <p:nvPicPr>
          <p:cNvPr id="54" name="Image 53">
            <a:extLst>
              <a:ext uri="{FF2B5EF4-FFF2-40B4-BE49-F238E27FC236}">
                <a16:creationId xmlns:a16="http://schemas.microsoft.com/office/drawing/2014/main" id="{54FB8FCD-2FFF-4804-9E96-03E3411A2212}"/>
              </a:ext>
            </a:extLst>
          </p:cNvPr>
          <p:cNvPicPr>
            <a:picLocks noChangeAspect="1"/>
          </p:cNvPicPr>
          <p:nvPr/>
        </p:nvPicPr>
        <p:blipFill>
          <a:blip r:embed="rId8" cstate="print">
            <a:duotone>
              <a:srgbClr val="00B2A9">
                <a:shade val="45000"/>
                <a:satMod val="135000"/>
              </a:srgbClr>
              <a:prstClr val="white"/>
            </a:duotone>
            <a:extLst>
              <a:ext uri="{28A0092B-C50C-407E-A947-70E740481C1C}">
                <a14:useLocalDpi xmlns:a14="http://schemas.microsoft.com/office/drawing/2010/main" val="0"/>
              </a:ext>
            </a:extLst>
          </a:blip>
          <a:stretch>
            <a:fillRect/>
          </a:stretch>
        </p:blipFill>
        <p:spPr>
          <a:xfrm rot="20148903">
            <a:off x="6387210" y="3639813"/>
            <a:ext cx="438725" cy="875925"/>
          </a:xfrm>
          <a:prstGeom prst="rect">
            <a:avLst/>
          </a:prstGeom>
        </p:spPr>
      </p:pic>
      <p:sp>
        <p:nvSpPr>
          <p:cNvPr id="36" name="Espace réservé du contenu 2"/>
          <p:cNvSpPr txBox="1">
            <a:spLocks/>
          </p:cNvSpPr>
          <p:nvPr/>
        </p:nvSpPr>
        <p:spPr bwMode="auto">
          <a:xfrm>
            <a:off x="4128940" y="5347709"/>
            <a:ext cx="7499804" cy="1121304"/>
          </a:xfrm>
          <a:prstGeom prst="rect">
            <a:avLst/>
          </a:prstGeom>
          <a:solidFill>
            <a:schemeClr val="bg1"/>
          </a:solidFill>
          <a:ln w="9525">
            <a:noFill/>
            <a:miter lim="800000"/>
            <a:headEnd/>
            <a:tailEnd/>
          </a:ln>
        </p:spPr>
        <p:txBody>
          <a:bodyPr lIns="27000" tIns="0" rIns="27000" bIns="0"/>
          <a:lstStyle/>
          <a:p>
            <a:pPr marL="134994" lvl="2" defTabSz="1219140">
              <a:lnSpc>
                <a:spcPct val="90000"/>
              </a:lnSpc>
              <a:spcBef>
                <a:spcPts val="451"/>
              </a:spcBef>
              <a:buClr>
                <a:srgbClr val="005EB8"/>
              </a:buClr>
              <a:buSzPct val="70000"/>
              <a:defRPr/>
            </a:pPr>
            <a:r>
              <a:rPr lang="fr-FR" sz="1400" dirty="0">
                <a:solidFill>
                  <a:srgbClr val="575757"/>
                </a:solidFill>
                <a:latin typeface="Enedis Light" pitchFamily="2" charset="0"/>
                <a:cs typeface="Arial" charset="0"/>
              </a:rPr>
              <a:t>Qu’ils soient particuliers, entreprises ou collectivités, producteur(s) et consommateur(s) peuvent participer à une opération d’autoconsommation collective.</a:t>
            </a:r>
          </a:p>
          <a:p>
            <a:pPr marL="134994" lvl="2" defTabSz="1219140">
              <a:lnSpc>
                <a:spcPct val="90000"/>
              </a:lnSpc>
              <a:spcBef>
                <a:spcPts val="451"/>
              </a:spcBef>
              <a:buClr>
                <a:srgbClr val="005EB8"/>
              </a:buClr>
              <a:buSzPct val="70000"/>
              <a:defRPr/>
            </a:pPr>
            <a:r>
              <a:rPr lang="fr-FR" sz="1400" dirty="0" smtClean="0">
                <a:solidFill>
                  <a:srgbClr val="575757"/>
                </a:solidFill>
                <a:latin typeface="Enedis Light" pitchFamily="2" charset="0"/>
                <a:cs typeface="Arial" charset="0"/>
              </a:rPr>
              <a:t>Le </a:t>
            </a:r>
            <a:r>
              <a:rPr lang="fr-FR" sz="1400" dirty="0">
                <a:solidFill>
                  <a:srgbClr val="575757"/>
                </a:solidFill>
                <a:latin typeface="Enedis Light" pitchFamily="2" charset="0"/>
                <a:cs typeface="Arial" charset="0"/>
              </a:rPr>
              <a:t>plus souvent, la production est d’origine solaire et assurée par des </a:t>
            </a:r>
            <a:r>
              <a:rPr lang="fr-FR" sz="1400" dirty="0" smtClean="0">
                <a:solidFill>
                  <a:srgbClr val="575757"/>
                </a:solidFill>
                <a:latin typeface="Enedis Light" pitchFamily="2" charset="0"/>
                <a:cs typeface="Arial" charset="0"/>
              </a:rPr>
              <a:t>panneaux photovoltaïques</a:t>
            </a:r>
            <a:r>
              <a:rPr lang="fr-FR" sz="1400" dirty="0">
                <a:solidFill>
                  <a:srgbClr val="575757"/>
                </a:solidFill>
                <a:latin typeface="Enedis Light" pitchFamily="2" charset="0"/>
                <a:cs typeface="Arial" charset="0"/>
              </a:rPr>
              <a:t>. Ils peuvent être implantés assez facilement sur des toitures de bâtiments, des </a:t>
            </a:r>
            <a:r>
              <a:rPr lang="fr-FR" sz="1400" dirty="0" err="1">
                <a:solidFill>
                  <a:srgbClr val="575757"/>
                </a:solidFill>
                <a:latin typeface="Enedis Light" pitchFamily="2" charset="0"/>
                <a:cs typeface="Arial" charset="0"/>
              </a:rPr>
              <a:t>ombrières</a:t>
            </a:r>
            <a:r>
              <a:rPr lang="fr-FR" sz="1400" dirty="0">
                <a:solidFill>
                  <a:srgbClr val="575757"/>
                </a:solidFill>
                <a:latin typeface="Enedis Light" pitchFamily="2" charset="0"/>
                <a:cs typeface="Arial" charset="0"/>
              </a:rPr>
              <a:t> de parking, ou même au sol.</a:t>
            </a:r>
          </a:p>
        </p:txBody>
      </p:sp>
      <p:pic>
        <p:nvPicPr>
          <p:cNvPr id="51" name="Image 50">
            <a:extLst>
              <a:ext uri="{FF2B5EF4-FFF2-40B4-BE49-F238E27FC236}">
                <a16:creationId xmlns:a16="http://schemas.microsoft.com/office/drawing/2014/main" id="{54FB8FCD-2FFF-4804-9E96-03E3411A2212}"/>
              </a:ext>
            </a:extLst>
          </p:cNvPr>
          <p:cNvPicPr>
            <a:picLocks noChangeAspect="1"/>
          </p:cNvPicPr>
          <p:nvPr/>
        </p:nvPicPr>
        <p:blipFill>
          <a:blip r:embed="rId8" cstate="print">
            <a:duotone>
              <a:srgbClr val="00B2A9">
                <a:shade val="45000"/>
                <a:satMod val="135000"/>
              </a:srgbClr>
              <a:prstClr val="white"/>
            </a:duotone>
            <a:extLst>
              <a:ext uri="{28A0092B-C50C-407E-A947-70E740481C1C}">
                <a14:useLocalDpi xmlns:a14="http://schemas.microsoft.com/office/drawing/2010/main" val="0"/>
              </a:ext>
            </a:extLst>
          </a:blip>
          <a:stretch>
            <a:fillRect/>
          </a:stretch>
        </p:blipFill>
        <p:spPr>
          <a:xfrm rot="320704" flipH="1">
            <a:off x="11150174" y="5020083"/>
            <a:ext cx="438725" cy="875925"/>
          </a:xfrm>
          <a:prstGeom prst="rect">
            <a:avLst/>
          </a:prstGeom>
        </p:spPr>
      </p:pic>
      <p:sp>
        <p:nvSpPr>
          <p:cNvPr id="37" name="Espace réservé du pied de page 3"/>
          <p:cNvSpPr>
            <a:spLocks noGrp="1"/>
          </p:cNvSpPr>
          <p:nvPr>
            <p:ph type="ftr" sz="quarter" idx="11"/>
          </p:nvPr>
        </p:nvSpPr>
        <p:spPr>
          <a:xfrm>
            <a:off x="1626384" y="6469013"/>
            <a:ext cx="4812515" cy="226714"/>
          </a:xfrm>
        </p:spPr>
        <p:txBody>
          <a:bodyPr/>
          <a:lstStyle/>
          <a:p>
            <a:r>
              <a:rPr lang="fr-FR" dirty="0"/>
              <a:t>12èmes Rencontres </a:t>
            </a:r>
            <a:r>
              <a:rPr lang="fr-FR" dirty="0" smtClean="0"/>
              <a:t>TEPOS 2022</a:t>
            </a:r>
            <a:endParaRPr lang="fr-FR" dirty="0"/>
          </a:p>
        </p:txBody>
      </p:sp>
    </p:spTree>
    <p:extLst>
      <p:ext uri="{BB962C8B-B14F-4D97-AF65-F5344CB8AC3E}">
        <p14:creationId xmlns:p14="http://schemas.microsoft.com/office/powerpoint/2010/main" val="24913260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e 4"/>
          <p:cNvSpPr/>
          <p:nvPr/>
        </p:nvSpPr>
        <p:spPr>
          <a:xfrm>
            <a:off x="1107563" y="1508787"/>
            <a:ext cx="10749043" cy="576064"/>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defTabSz="1219170">
              <a:defRPr/>
            </a:pPr>
            <a:endParaRPr lang="fr-FR" sz="1867" b="1">
              <a:solidFill>
                <a:prstClr val="white"/>
              </a:solidFill>
              <a:latin typeface="Calibri"/>
            </a:endParaRPr>
          </a:p>
        </p:txBody>
      </p:sp>
      <p:sp>
        <p:nvSpPr>
          <p:cNvPr id="9" name="ZoneTexte 8"/>
          <p:cNvSpPr txBox="1"/>
          <p:nvPr/>
        </p:nvSpPr>
        <p:spPr>
          <a:xfrm>
            <a:off x="7400385" y="1653189"/>
            <a:ext cx="3360373" cy="287323"/>
          </a:xfrm>
          <a:prstGeom prst="rect">
            <a:avLst/>
          </a:prstGeom>
          <a:noFill/>
        </p:spPr>
        <p:txBody>
          <a:bodyPr wrap="square" lIns="48000" tIns="0" rIns="48000" bIns="0" rtlCol="0">
            <a:spAutoFit/>
          </a:bodyPr>
          <a:lstStyle/>
          <a:p>
            <a:pPr defTabSz="1219170">
              <a:defRPr/>
            </a:pPr>
            <a:r>
              <a:rPr lang="fr-FR" sz="1867" b="1" dirty="0">
                <a:solidFill>
                  <a:prstClr val="white"/>
                </a:solidFill>
                <a:latin typeface="Calibri"/>
              </a:rPr>
              <a:t>Autoconsommation collective</a:t>
            </a:r>
          </a:p>
        </p:txBody>
      </p:sp>
      <p:sp>
        <p:nvSpPr>
          <p:cNvPr id="14" name="Rectangle avec coins arrondis en diagonale 13"/>
          <p:cNvSpPr/>
          <p:nvPr/>
        </p:nvSpPr>
        <p:spPr>
          <a:xfrm>
            <a:off x="2131060" y="2397231"/>
            <a:ext cx="3254817" cy="1166101"/>
          </a:xfrm>
          <a:prstGeom prst="round2DiagRect">
            <a:avLst/>
          </a:prstGeom>
          <a:solidFill>
            <a:srgbClr val="F7FDE9"/>
          </a:solidFill>
          <a:ln w="6350">
            <a:solidFill>
              <a:schemeClr val="tx2">
                <a:lumMod val="40000"/>
                <a:lumOff val="60000"/>
              </a:schemeClr>
            </a:solidFill>
          </a:ln>
        </p:spPr>
        <p:style>
          <a:lnRef idx="2">
            <a:schemeClr val="accent2"/>
          </a:lnRef>
          <a:fillRef idx="1">
            <a:schemeClr val="lt1"/>
          </a:fillRef>
          <a:effectRef idx="0">
            <a:schemeClr val="accent2"/>
          </a:effectRef>
          <a:fontRef idx="minor">
            <a:schemeClr val="dk1"/>
          </a:fontRef>
        </p:style>
        <p:txBody>
          <a:bodyPr lIns="48000" tIns="48000" rIns="48000" bIns="48000" rtlCol="0" anchor="ctr"/>
          <a:lstStyle/>
          <a:p>
            <a:pPr algn="ctr" defTabSz="1219170">
              <a:defRPr/>
            </a:pPr>
            <a:r>
              <a:rPr lang="fr-FR" sz="1467" b="1" i="1" dirty="0">
                <a:solidFill>
                  <a:srgbClr val="575757"/>
                </a:solidFill>
                <a:latin typeface="Calibri"/>
              </a:rPr>
              <a:t>Réseau</a:t>
            </a:r>
            <a:endParaRPr lang="fr-FR" sz="1333" b="1" i="1" dirty="0">
              <a:solidFill>
                <a:srgbClr val="575757"/>
              </a:solidFill>
              <a:latin typeface="Calibri"/>
            </a:endParaRPr>
          </a:p>
          <a:p>
            <a:pPr marL="122764" indent="-122764" defTabSz="1219170">
              <a:buFont typeface="Arial" panose="020B0604020202020204" pitchFamily="34" charset="0"/>
              <a:buChar char="•"/>
              <a:defRPr/>
            </a:pPr>
            <a:r>
              <a:rPr lang="fr-FR" sz="1200" i="1" dirty="0">
                <a:solidFill>
                  <a:srgbClr val="575757"/>
                </a:solidFill>
                <a:latin typeface="Calibri"/>
                <a:cs typeface="Arial"/>
              </a:rPr>
              <a:t>Le réseau public ne « voit » pas </a:t>
            </a:r>
            <a:r>
              <a:rPr lang="fr-FR" sz="1200" i="1" dirty="0" smtClean="0">
                <a:solidFill>
                  <a:srgbClr val="575757"/>
                </a:solidFill>
                <a:latin typeface="Calibri"/>
                <a:cs typeface="Arial"/>
              </a:rPr>
              <a:t>l’électricité autoconsommée sur le site, </a:t>
            </a:r>
            <a:r>
              <a:rPr lang="fr-FR" sz="1200" i="1" dirty="0">
                <a:solidFill>
                  <a:srgbClr val="575757"/>
                </a:solidFill>
                <a:latin typeface="Calibri"/>
                <a:cs typeface="Arial"/>
              </a:rPr>
              <a:t>seul le </a:t>
            </a:r>
            <a:r>
              <a:rPr lang="fr-FR" sz="1200" i="1" dirty="0" smtClean="0">
                <a:solidFill>
                  <a:srgbClr val="575757"/>
                </a:solidFill>
                <a:latin typeface="Calibri"/>
                <a:cs typeface="Arial"/>
              </a:rPr>
              <a:t>surplus de production </a:t>
            </a:r>
            <a:r>
              <a:rPr lang="fr-FR" sz="1200" i="1" dirty="0">
                <a:solidFill>
                  <a:srgbClr val="575757"/>
                </a:solidFill>
                <a:latin typeface="Calibri"/>
                <a:cs typeface="Arial"/>
              </a:rPr>
              <a:t>est injecté sur le réseau </a:t>
            </a:r>
            <a:r>
              <a:rPr lang="fr-FR" sz="1200" i="1" dirty="0" smtClean="0">
                <a:solidFill>
                  <a:srgbClr val="575757"/>
                </a:solidFill>
                <a:latin typeface="Calibri"/>
                <a:cs typeface="Arial"/>
              </a:rPr>
              <a:t>public.</a:t>
            </a:r>
            <a:endParaRPr lang="fr-FR" sz="1200" i="1" dirty="0">
              <a:solidFill>
                <a:srgbClr val="575757"/>
              </a:solidFill>
              <a:latin typeface="Calibri"/>
              <a:cs typeface="Arial"/>
            </a:endParaRPr>
          </a:p>
        </p:txBody>
      </p:sp>
      <p:sp>
        <p:nvSpPr>
          <p:cNvPr id="15" name="Rectangle avec coins arrondis en diagonale 14"/>
          <p:cNvSpPr/>
          <p:nvPr/>
        </p:nvSpPr>
        <p:spPr>
          <a:xfrm>
            <a:off x="300138" y="3864988"/>
            <a:ext cx="4545277" cy="1166263"/>
          </a:xfrm>
          <a:prstGeom prst="round2DiagRect">
            <a:avLst/>
          </a:prstGeom>
          <a:solidFill>
            <a:srgbClr val="FEF8FA"/>
          </a:solidFill>
          <a:ln w="6350">
            <a:solidFill>
              <a:schemeClr val="accent3">
                <a:lumMod val="40000"/>
                <a:lumOff val="60000"/>
              </a:schemeClr>
            </a:solidFill>
          </a:ln>
        </p:spPr>
        <p:style>
          <a:lnRef idx="2">
            <a:schemeClr val="accent3"/>
          </a:lnRef>
          <a:fillRef idx="1">
            <a:schemeClr val="lt1"/>
          </a:fillRef>
          <a:effectRef idx="0">
            <a:schemeClr val="accent3"/>
          </a:effectRef>
          <a:fontRef idx="minor">
            <a:schemeClr val="dk1"/>
          </a:fontRef>
        </p:style>
        <p:txBody>
          <a:bodyPr lIns="48000" tIns="48000" rIns="48000" bIns="48000" rtlCol="0" anchor="ctr"/>
          <a:lstStyle/>
          <a:p>
            <a:pPr algn="ctr" defTabSz="1219170">
              <a:defRPr/>
            </a:pPr>
            <a:r>
              <a:rPr lang="fr-FR" sz="1467" b="1" i="1" dirty="0" smtClean="0">
                <a:solidFill>
                  <a:srgbClr val="575757"/>
                </a:solidFill>
                <a:latin typeface="Calibri"/>
              </a:rPr>
              <a:t>Aspects économiques</a:t>
            </a:r>
            <a:endParaRPr lang="fr-FR" sz="1333" b="1" i="1" dirty="0">
              <a:solidFill>
                <a:srgbClr val="575757"/>
              </a:solidFill>
              <a:latin typeface="Calibri"/>
            </a:endParaRPr>
          </a:p>
          <a:p>
            <a:pPr marL="122764" indent="-122764" defTabSz="1219170">
              <a:buFont typeface="Arial" panose="020B0604020202020204" pitchFamily="34" charset="0"/>
              <a:buChar char="•"/>
              <a:defRPr/>
            </a:pPr>
            <a:r>
              <a:rPr lang="fr-FR" sz="1200" i="1" dirty="0">
                <a:solidFill>
                  <a:srgbClr val="575757"/>
                </a:solidFill>
                <a:latin typeface="Calibri"/>
                <a:cs typeface="Arial"/>
              </a:rPr>
              <a:t>Pas </a:t>
            </a:r>
            <a:r>
              <a:rPr lang="fr-FR" sz="1200" i="1" dirty="0" smtClean="0">
                <a:solidFill>
                  <a:srgbClr val="575757"/>
                </a:solidFill>
                <a:latin typeface="Calibri"/>
                <a:cs typeface="Arial"/>
              </a:rPr>
              <a:t>d’achat de </a:t>
            </a:r>
            <a:r>
              <a:rPr lang="fr-FR" sz="1200" i="1" dirty="0">
                <a:solidFill>
                  <a:srgbClr val="575757"/>
                </a:solidFill>
                <a:latin typeface="Calibri"/>
                <a:cs typeface="Arial"/>
              </a:rPr>
              <a:t>fourniture ni de TURPE sur la part </a:t>
            </a:r>
            <a:r>
              <a:rPr lang="fr-FR" sz="1200" i="1" dirty="0" smtClean="0">
                <a:solidFill>
                  <a:srgbClr val="575757"/>
                </a:solidFill>
                <a:latin typeface="Calibri"/>
                <a:cs typeface="Arial"/>
              </a:rPr>
              <a:t>autoconsommée sur le site</a:t>
            </a:r>
            <a:endParaRPr lang="fr-FR" sz="1200" i="1" dirty="0">
              <a:solidFill>
                <a:srgbClr val="575757"/>
              </a:solidFill>
              <a:latin typeface="Calibri"/>
              <a:cs typeface="Arial"/>
            </a:endParaRPr>
          </a:p>
          <a:p>
            <a:pPr marL="122764" indent="-122764" defTabSz="1219170">
              <a:buFont typeface="Arial" panose="020B0604020202020204" pitchFamily="34" charset="0"/>
              <a:buChar char="•"/>
              <a:defRPr/>
            </a:pPr>
            <a:r>
              <a:rPr lang="fr-FR" sz="1200" i="1" dirty="0">
                <a:solidFill>
                  <a:srgbClr val="575757"/>
                </a:solidFill>
                <a:latin typeface="Calibri"/>
                <a:cs typeface="Arial"/>
              </a:rPr>
              <a:t>Exonération CSPE et TCFE sur la part autoconsommée </a:t>
            </a:r>
            <a:r>
              <a:rPr lang="fr-FR" sz="1200" i="1" dirty="0" smtClean="0">
                <a:solidFill>
                  <a:srgbClr val="575757"/>
                </a:solidFill>
                <a:latin typeface="Calibri"/>
                <a:cs typeface="Arial"/>
              </a:rPr>
              <a:t>(selon seuils</a:t>
            </a:r>
            <a:r>
              <a:rPr lang="fr-FR" sz="1200" i="1" dirty="0">
                <a:solidFill>
                  <a:srgbClr val="575757"/>
                </a:solidFill>
                <a:latin typeface="Calibri"/>
                <a:cs typeface="Arial"/>
              </a:rPr>
              <a:t>)</a:t>
            </a:r>
          </a:p>
          <a:p>
            <a:pPr marL="122764" indent="-122764" defTabSz="1219170">
              <a:buFont typeface="Arial" panose="020B0604020202020204" pitchFamily="34" charset="0"/>
              <a:buChar char="•"/>
              <a:defRPr/>
            </a:pPr>
            <a:r>
              <a:rPr lang="fr-FR" sz="1200" i="1" dirty="0" smtClean="0">
                <a:solidFill>
                  <a:srgbClr val="575757"/>
                </a:solidFill>
                <a:latin typeface="Calibri"/>
                <a:cs typeface="Arial"/>
              </a:rPr>
              <a:t>Eligibilité </a:t>
            </a:r>
            <a:r>
              <a:rPr lang="fr-FR" sz="1200" i="1" dirty="0">
                <a:solidFill>
                  <a:srgbClr val="575757"/>
                </a:solidFill>
                <a:latin typeface="Calibri"/>
                <a:cs typeface="Arial"/>
              </a:rPr>
              <a:t>à l’Obligation d’Achat et aux appels d’offres complément de </a:t>
            </a:r>
            <a:r>
              <a:rPr lang="fr-FR" sz="1200" i="1" dirty="0" smtClean="0">
                <a:solidFill>
                  <a:srgbClr val="575757"/>
                </a:solidFill>
                <a:latin typeface="Calibri"/>
                <a:cs typeface="Arial"/>
              </a:rPr>
              <a:t>rémunération pour le surplus (sous condition)</a:t>
            </a:r>
            <a:endParaRPr lang="fr-FR" sz="1200" i="1" dirty="0">
              <a:solidFill>
                <a:srgbClr val="575757"/>
              </a:solidFill>
              <a:latin typeface="Calibri"/>
              <a:cs typeface="Arial"/>
            </a:endParaRPr>
          </a:p>
        </p:txBody>
      </p:sp>
      <p:pic>
        <p:nvPicPr>
          <p:cNvPr id="23" name="Image 22"/>
          <p:cNvPicPr>
            <a:picLocks noChangeAspect="1"/>
          </p:cNvPicPr>
          <p:nvPr/>
        </p:nvPicPr>
        <p:blipFill rotWithShape="1">
          <a:blip r:embed="rId3"/>
          <a:srcRect b="26782"/>
          <a:stretch/>
        </p:blipFill>
        <p:spPr>
          <a:xfrm>
            <a:off x="488928" y="2418649"/>
            <a:ext cx="1343597" cy="1406347"/>
          </a:xfrm>
          <a:prstGeom prst="rect">
            <a:avLst/>
          </a:prstGeom>
        </p:spPr>
      </p:pic>
      <p:sp>
        <p:nvSpPr>
          <p:cNvPr id="35" name="Rectangle avec coins arrondis en diagonale 34"/>
          <p:cNvSpPr/>
          <p:nvPr/>
        </p:nvSpPr>
        <p:spPr>
          <a:xfrm>
            <a:off x="8540151" y="2331241"/>
            <a:ext cx="3139659" cy="1493755"/>
          </a:xfrm>
          <a:prstGeom prst="round2DiagRect">
            <a:avLst/>
          </a:prstGeom>
          <a:solidFill>
            <a:srgbClr val="F7FDE9"/>
          </a:solidFill>
          <a:ln w="6350">
            <a:solidFill>
              <a:schemeClr val="tx2">
                <a:lumMod val="40000"/>
                <a:lumOff val="60000"/>
              </a:schemeClr>
            </a:solidFill>
          </a:ln>
        </p:spPr>
        <p:style>
          <a:lnRef idx="2">
            <a:schemeClr val="accent2"/>
          </a:lnRef>
          <a:fillRef idx="1">
            <a:schemeClr val="lt1"/>
          </a:fillRef>
          <a:effectRef idx="0">
            <a:schemeClr val="accent2"/>
          </a:effectRef>
          <a:fontRef idx="minor">
            <a:schemeClr val="dk1"/>
          </a:fontRef>
        </p:style>
        <p:txBody>
          <a:bodyPr lIns="48000" tIns="48000" rIns="48000" bIns="48000" rtlCol="0" anchor="ctr"/>
          <a:lstStyle/>
          <a:p>
            <a:pPr algn="ctr" defTabSz="1219170">
              <a:defRPr/>
            </a:pPr>
            <a:r>
              <a:rPr lang="fr-FR" sz="1467" b="1" i="1" dirty="0">
                <a:solidFill>
                  <a:srgbClr val="575757"/>
                </a:solidFill>
                <a:latin typeface="Calibri"/>
              </a:rPr>
              <a:t>Réseau</a:t>
            </a:r>
            <a:endParaRPr lang="fr-FR" sz="1333" b="1" i="1" dirty="0">
              <a:solidFill>
                <a:srgbClr val="575757"/>
              </a:solidFill>
              <a:latin typeface="Calibri"/>
            </a:endParaRPr>
          </a:p>
          <a:p>
            <a:pPr marL="122764" indent="-122764" defTabSz="1219170">
              <a:buFont typeface="Arial" panose="020B0604020202020204" pitchFamily="34" charset="0"/>
              <a:buChar char="•"/>
              <a:defRPr/>
            </a:pPr>
            <a:r>
              <a:rPr lang="fr-FR" sz="1200" i="1" dirty="0" smtClean="0">
                <a:solidFill>
                  <a:srgbClr val="575757"/>
                </a:solidFill>
                <a:latin typeface="Calibri"/>
                <a:cs typeface="Arial"/>
              </a:rPr>
              <a:t>Production et consommation transitent sur le </a:t>
            </a:r>
            <a:r>
              <a:rPr lang="fr-FR" sz="1200" i="1" dirty="0">
                <a:solidFill>
                  <a:srgbClr val="575757"/>
                </a:solidFill>
                <a:latin typeface="Calibri"/>
                <a:cs typeface="Arial"/>
              </a:rPr>
              <a:t>réseau </a:t>
            </a:r>
            <a:r>
              <a:rPr lang="fr-FR" sz="1200" i="1" dirty="0" smtClean="0">
                <a:solidFill>
                  <a:srgbClr val="575757"/>
                </a:solidFill>
                <a:latin typeface="Calibri"/>
                <a:cs typeface="Arial"/>
              </a:rPr>
              <a:t>public, </a:t>
            </a:r>
            <a:r>
              <a:rPr lang="fr-FR" sz="1200" i="1" dirty="0">
                <a:solidFill>
                  <a:srgbClr val="575757"/>
                </a:solidFill>
                <a:latin typeface="Calibri"/>
                <a:cs typeface="Arial"/>
              </a:rPr>
              <a:t>y compris </a:t>
            </a:r>
            <a:r>
              <a:rPr lang="fr-FR" sz="1200" i="1" dirty="0" smtClean="0">
                <a:solidFill>
                  <a:srgbClr val="575757"/>
                </a:solidFill>
                <a:latin typeface="Calibri"/>
                <a:cs typeface="Arial"/>
              </a:rPr>
              <a:t>l’électricité autoconsommée. </a:t>
            </a:r>
          </a:p>
          <a:p>
            <a:pPr marL="122764" indent="-122764" defTabSz="1219170">
              <a:buFont typeface="Arial" panose="020B0604020202020204" pitchFamily="34" charset="0"/>
              <a:buChar char="•"/>
              <a:defRPr/>
            </a:pPr>
            <a:r>
              <a:rPr lang="fr-FR" sz="1200" i="1" dirty="0" smtClean="0">
                <a:solidFill>
                  <a:srgbClr val="575757"/>
                </a:solidFill>
                <a:latin typeface="Calibri"/>
                <a:cs typeface="Arial"/>
              </a:rPr>
              <a:t>La </a:t>
            </a:r>
            <a:r>
              <a:rPr lang="fr-FR" sz="1200" i="1" dirty="0">
                <a:solidFill>
                  <a:srgbClr val="575757"/>
                </a:solidFill>
                <a:latin typeface="Calibri"/>
                <a:cs typeface="Arial"/>
              </a:rPr>
              <a:t>production locale est </a:t>
            </a:r>
            <a:r>
              <a:rPr lang="fr-FR" sz="1200" i="1" dirty="0" smtClean="0">
                <a:solidFill>
                  <a:srgbClr val="575757"/>
                </a:solidFill>
                <a:latin typeface="Calibri"/>
                <a:cs typeface="Arial"/>
              </a:rPr>
              <a:t>partagée selon </a:t>
            </a:r>
            <a:r>
              <a:rPr lang="fr-FR" sz="1200" i="1" dirty="0">
                <a:solidFill>
                  <a:srgbClr val="575757"/>
                </a:solidFill>
                <a:latin typeface="Calibri"/>
                <a:cs typeface="Arial"/>
              </a:rPr>
              <a:t>une clé de répartition, c’est une </a:t>
            </a:r>
            <a:r>
              <a:rPr lang="fr-FR" sz="1200" i="1" dirty="0" smtClean="0">
                <a:solidFill>
                  <a:srgbClr val="575757"/>
                </a:solidFill>
                <a:latin typeface="Calibri"/>
                <a:cs typeface="Arial"/>
              </a:rPr>
              <a:t>transaction indépendante </a:t>
            </a:r>
            <a:r>
              <a:rPr lang="fr-FR" sz="1200" i="1" dirty="0">
                <a:solidFill>
                  <a:srgbClr val="575757"/>
                </a:solidFill>
                <a:latin typeface="Calibri"/>
                <a:cs typeface="Arial"/>
              </a:rPr>
              <a:t>des flux physiques</a:t>
            </a:r>
          </a:p>
        </p:txBody>
      </p:sp>
      <p:sp>
        <p:nvSpPr>
          <p:cNvPr id="36" name="Rectangle 35"/>
          <p:cNvSpPr/>
          <p:nvPr/>
        </p:nvSpPr>
        <p:spPr>
          <a:xfrm>
            <a:off x="5684412" y="1028733"/>
            <a:ext cx="6174507" cy="5692578"/>
          </a:xfrm>
          <a:prstGeom prst="rect">
            <a:avLst/>
          </a:prstGeom>
          <a:no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defTabSz="1219170">
              <a:defRPr/>
            </a:pPr>
            <a:endParaRPr lang="fr-FR" sz="1867">
              <a:solidFill>
                <a:prstClr val="white"/>
              </a:solidFill>
              <a:latin typeface="Calibri"/>
            </a:endParaRPr>
          </a:p>
        </p:txBody>
      </p:sp>
      <p:sp>
        <p:nvSpPr>
          <p:cNvPr id="29" name="Rectangle avec coins arrondis en diagonale 28"/>
          <p:cNvSpPr/>
          <p:nvPr/>
        </p:nvSpPr>
        <p:spPr>
          <a:xfrm>
            <a:off x="5881449" y="4005063"/>
            <a:ext cx="5185619" cy="1377641"/>
          </a:xfrm>
          <a:prstGeom prst="round2DiagRect">
            <a:avLst/>
          </a:prstGeom>
          <a:solidFill>
            <a:srgbClr val="FEF8FA"/>
          </a:solidFill>
          <a:ln w="6350">
            <a:solidFill>
              <a:schemeClr val="accent3">
                <a:lumMod val="40000"/>
                <a:lumOff val="60000"/>
              </a:schemeClr>
            </a:solidFill>
          </a:ln>
        </p:spPr>
        <p:style>
          <a:lnRef idx="2">
            <a:schemeClr val="accent3"/>
          </a:lnRef>
          <a:fillRef idx="1">
            <a:schemeClr val="lt1"/>
          </a:fillRef>
          <a:effectRef idx="0">
            <a:schemeClr val="accent3"/>
          </a:effectRef>
          <a:fontRef idx="minor">
            <a:schemeClr val="dk1"/>
          </a:fontRef>
        </p:style>
        <p:txBody>
          <a:bodyPr lIns="48000" tIns="48000" rIns="48000" bIns="48000" rtlCol="0" anchor="ctr"/>
          <a:lstStyle/>
          <a:p>
            <a:pPr algn="ctr" defTabSz="1219170">
              <a:defRPr/>
            </a:pPr>
            <a:r>
              <a:rPr lang="fr-FR" sz="1467" b="1" i="1" dirty="0" smtClean="0">
                <a:solidFill>
                  <a:srgbClr val="575757"/>
                </a:solidFill>
                <a:latin typeface="Calibri"/>
              </a:rPr>
              <a:t>Aspects économiques</a:t>
            </a:r>
            <a:endParaRPr lang="fr-FR" sz="1333" b="1" i="1" dirty="0">
              <a:solidFill>
                <a:srgbClr val="575757"/>
              </a:solidFill>
              <a:latin typeface="Calibri"/>
            </a:endParaRPr>
          </a:p>
          <a:p>
            <a:pPr marL="122764" indent="-122764" defTabSz="1219170">
              <a:buFont typeface="Arial" panose="020B0604020202020204" pitchFamily="34" charset="0"/>
              <a:buChar char="•"/>
              <a:defRPr/>
            </a:pPr>
            <a:r>
              <a:rPr lang="fr-FR" sz="1200" i="1" dirty="0">
                <a:solidFill>
                  <a:srgbClr val="575757"/>
                </a:solidFill>
                <a:latin typeface="Calibri"/>
                <a:cs typeface="Arial"/>
              </a:rPr>
              <a:t>TURPE facturé sur les parts autoconsommée </a:t>
            </a:r>
            <a:r>
              <a:rPr lang="fr-FR" sz="1200" b="1" i="1" u="sng" dirty="0">
                <a:solidFill>
                  <a:srgbClr val="575757"/>
                </a:solidFill>
                <a:latin typeface="Calibri"/>
                <a:cs typeface="Arial"/>
              </a:rPr>
              <a:t>et</a:t>
            </a:r>
            <a:r>
              <a:rPr lang="fr-FR" sz="1200" i="1" dirty="0">
                <a:solidFill>
                  <a:srgbClr val="575757"/>
                </a:solidFill>
                <a:latin typeface="Calibri"/>
                <a:cs typeface="Arial"/>
              </a:rPr>
              <a:t> </a:t>
            </a:r>
            <a:r>
              <a:rPr lang="fr-FR" sz="1200" i="1" dirty="0" err="1" smtClean="0">
                <a:solidFill>
                  <a:srgbClr val="575757"/>
                </a:solidFill>
                <a:latin typeface="Calibri"/>
                <a:cs typeface="Arial"/>
              </a:rPr>
              <a:t>alloconsommée</a:t>
            </a:r>
            <a:r>
              <a:rPr lang="fr-FR" sz="1200" i="1" dirty="0" smtClean="0">
                <a:solidFill>
                  <a:srgbClr val="575757"/>
                </a:solidFill>
                <a:latin typeface="Calibri"/>
                <a:cs typeface="Arial"/>
              </a:rPr>
              <a:t> (possibilité </a:t>
            </a:r>
            <a:r>
              <a:rPr lang="fr-FR" sz="1200" i="1" dirty="0">
                <a:solidFill>
                  <a:srgbClr val="575757"/>
                </a:solidFill>
                <a:latin typeface="Calibri"/>
                <a:cs typeface="Arial"/>
              </a:rPr>
              <a:t>de souscrire à un TURPE spécifique </a:t>
            </a:r>
            <a:r>
              <a:rPr lang="fr-FR" sz="1200" i="1" dirty="0" smtClean="0">
                <a:solidFill>
                  <a:srgbClr val="575757"/>
                </a:solidFill>
                <a:latin typeface="Calibri"/>
                <a:cs typeface="Arial"/>
              </a:rPr>
              <a:t>ACC sous conditions)</a:t>
            </a:r>
          </a:p>
          <a:p>
            <a:pPr marL="122764" indent="-122764" defTabSz="1219170">
              <a:buFont typeface="Arial" panose="020B0604020202020204" pitchFamily="34" charset="0"/>
              <a:buChar char="•"/>
              <a:defRPr/>
            </a:pPr>
            <a:r>
              <a:rPr lang="fr-FR" sz="1200" i="1" dirty="0" smtClean="0">
                <a:solidFill>
                  <a:srgbClr val="575757"/>
                </a:solidFill>
                <a:latin typeface="Calibri"/>
                <a:cs typeface="Arial"/>
              </a:rPr>
              <a:t>L’électricité autoconsommée peut être facturée si la gouvernance de l’opération le décide</a:t>
            </a:r>
            <a:endParaRPr lang="fr-FR" sz="1200" i="1" dirty="0">
              <a:solidFill>
                <a:srgbClr val="575757"/>
              </a:solidFill>
              <a:latin typeface="Calibri"/>
              <a:cs typeface="Arial"/>
            </a:endParaRPr>
          </a:p>
          <a:p>
            <a:pPr marL="122764" indent="-122764" defTabSz="1219170">
              <a:buFont typeface="Arial" panose="020B0604020202020204" pitchFamily="34" charset="0"/>
              <a:buChar char="•"/>
              <a:defRPr/>
            </a:pPr>
            <a:r>
              <a:rPr lang="fr-FR" sz="1200" i="1" dirty="0">
                <a:solidFill>
                  <a:srgbClr val="575757"/>
                </a:solidFill>
                <a:latin typeface="Calibri"/>
                <a:cs typeface="Arial"/>
              </a:rPr>
              <a:t>Eligibilité </a:t>
            </a:r>
            <a:r>
              <a:rPr lang="fr-FR" sz="1200" i="1" dirty="0" smtClean="0">
                <a:solidFill>
                  <a:srgbClr val="575757"/>
                </a:solidFill>
                <a:latin typeface="Calibri"/>
                <a:cs typeface="Arial"/>
              </a:rPr>
              <a:t>à </a:t>
            </a:r>
            <a:r>
              <a:rPr lang="fr-FR" sz="1200" i="1" dirty="0">
                <a:solidFill>
                  <a:srgbClr val="575757"/>
                </a:solidFill>
                <a:latin typeface="Calibri"/>
                <a:cs typeface="Arial"/>
              </a:rPr>
              <a:t>l’Obligation d’Achat </a:t>
            </a:r>
            <a:r>
              <a:rPr lang="fr-FR" sz="1200" i="1" dirty="0" smtClean="0">
                <a:solidFill>
                  <a:srgbClr val="575757"/>
                </a:solidFill>
                <a:latin typeface="Calibri"/>
                <a:cs typeface="Arial"/>
              </a:rPr>
              <a:t>uniquement S21 et </a:t>
            </a:r>
            <a:r>
              <a:rPr lang="fr-FR" sz="1200" i="1" dirty="0">
                <a:solidFill>
                  <a:srgbClr val="575757"/>
                </a:solidFill>
                <a:latin typeface="Calibri"/>
                <a:cs typeface="Arial"/>
              </a:rPr>
              <a:t>à un appel d’offres complément de </a:t>
            </a:r>
            <a:r>
              <a:rPr lang="fr-FR" sz="1200" i="1" dirty="0" smtClean="0">
                <a:solidFill>
                  <a:srgbClr val="575757"/>
                </a:solidFill>
                <a:latin typeface="Calibri"/>
                <a:cs typeface="Arial"/>
              </a:rPr>
              <a:t>rémunération pour le surplus </a:t>
            </a:r>
            <a:r>
              <a:rPr lang="fr-FR" sz="1200" i="1" dirty="0">
                <a:solidFill>
                  <a:srgbClr val="575757"/>
                </a:solidFill>
                <a:latin typeface="Calibri"/>
                <a:cs typeface="Arial"/>
              </a:rPr>
              <a:t>(</a:t>
            </a:r>
            <a:r>
              <a:rPr lang="fr-FR" sz="1200" i="1" dirty="0" smtClean="0">
                <a:solidFill>
                  <a:srgbClr val="575757"/>
                </a:solidFill>
                <a:latin typeface="Calibri"/>
                <a:cs typeface="Arial"/>
              </a:rPr>
              <a:t>autoconsommation PPE2)</a:t>
            </a:r>
            <a:endParaRPr lang="fr-FR" sz="1200" i="1" dirty="0">
              <a:solidFill>
                <a:srgbClr val="575757"/>
              </a:solidFill>
              <a:latin typeface="Calibri"/>
              <a:cs typeface="Arial"/>
            </a:endParaRPr>
          </a:p>
        </p:txBody>
      </p:sp>
      <p:grpSp>
        <p:nvGrpSpPr>
          <p:cNvPr id="7" name="Groupe 6"/>
          <p:cNvGrpSpPr/>
          <p:nvPr/>
        </p:nvGrpSpPr>
        <p:grpSpPr>
          <a:xfrm>
            <a:off x="5663636" y="2418649"/>
            <a:ext cx="2700571" cy="1275043"/>
            <a:chOff x="3815917" y="1813987"/>
            <a:chExt cx="2025428" cy="956282"/>
          </a:xfrm>
        </p:grpSpPr>
        <p:grpSp>
          <p:nvGrpSpPr>
            <p:cNvPr id="6" name="Groupe 5"/>
            <p:cNvGrpSpPr/>
            <p:nvPr/>
          </p:nvGrpSpPr>
          <p:grpSpPr>
            <a:xfrm>
              <a:off x="3815917" y="1813987"/>
              <a:ext cx="1933485" cy="956282"/>
              <a:chOff x="3815917" y="1813987"/>
              <a:chExt cx="1933485" cy="956282"/>
            </a:xfrm>
          </p:grpSpPr>
          <p:grpSp>
            <p:nvGrpSpPr>
              <p:cNvPr id="31" name="Groupe 30"/>
              <p:cNvGrpSpPr/>
              <p:nvPr/>
            </p:nvGrpSpPr>
            <p:grpSpPr>
              <a:xfrm>
                <a:off x="3815917" y="1813987"/>
                <a:ext cx="1933485" cy="956282"/>
                <a:chOff x="7460985" y="1848954"/>
                <a:chExt cx="2062357" cy="1269845"/>
              </a:xfrm>
            </p:grpSpPr>
            <p:sp>
              <p:nvSpPr>
                <p:cNvPr id="24" name="Rectangle 23"/>
                <p:cNvSpPr/>
                <p:nvPr/>
              </p:nvSpPr>
              <p:spPr>
                <a:xfrm>
                  <a:off x="7460985" y="1848954"/>
                  <a:ext cx="388765" cy="15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133">
                    <a:ln>
                      <a:solidFill>
                        <a:prstClr val="white"/>
                      </a:solidFill>
                    </a:ln>
                    <a:solidFill>
                      <a:prstClr val="white"/>
                    </a:solidFill>
                    <a:latin typeface="Calibri"/>
                  </a:endParaRPr>
                </a:p>
              </p:txBody>
            </p:sp>
            <p:pic>
              <p:nvPicPr>
                <p:cNvPr id="25" name="Image 24"/>
                <p:cNvPicPr>
                  <a:picLocks noChangeAspect="1"/>
                </p:cNvPicPr>
                <p:nvPr/>
              </p:nvPicPr>
              <p:blipFill>
                <a:blip r:embed="rId4"/>
                <a:stretch>
                  <a:fillRect/>
                </a:stretch>
              </p:blipFill>
              <p:spPr>
                <a:xfrm>
                  <a:off x="7947603" y="1864772"/>
                  <a:ext cx="1575739" cy="1254027"/>
                </a:xfrm>
                <a:prstGeom prst="rect">
                  <a:avLst/>
                </a:prstGeom>
              </p:spPr>
            </p:pic>
            <p:pic>
              <p:nvPicPr>
                <p:cNvPr id="26" name="Image 25"/>
                <p:cNvPicPr>
                  <a:picLocks noChangeAspect="1"/>
                </p:cNvPicPr>
                <p:nvPr/>
              </p:nvPicPr>
              <p:blipFill>
                <a:blip r:embed="rId5"/>
                <a:stretch>
                  <a:fillRect/>
                </a:stretch>
              </p:blipFill>
              <p:spPr>
                <a:xfrm>
                  <a:off x="7646723" y="2337685"/>
                  <a:ext cx="601759" cy="296561"/>
                </a:xfrm>
                <a:prstGeom prst="rect">
                  <a:avLst/>
                </a:prstGeom>
              </p:spPr>
            </p:pic>
            <p:pic>
              <p:nvPicPr>
                <p:cNvPr id="27" name="Image 26"/>
                <p:cNvPicPr>
                  <a:picLocks noChangeAspect="1"/>
                </p:cNvPicPr>
                <p:nvPr/>
              </p:nvPicPr>
              <p:blipFill>
                <a:blip r:embed="rId6"/>
                <a:stretch>
                  <a:fillRect/>
                </a:stretch>
              </p:blipFill>
              <p:spPr>
                <a:xfrm>
                  <a:off x="8104514" y="1927330"/>
                  <a:ext cx="130278" cy="477098"/>
                </a:xfrm>
                <a:prstGeom prst="rect">
                  <a:avLst/>
                </a:prstGeom>
              </p:spPr>
            </p:pic>
            <p:sp>
              <p:nvSpPr>
                <p:cNvPr id="30" name="Rectangle 29"/>
                <p:cNvSpPr/>
                <p:nvPr/>
              </p:nvSpPr>
              <p:spPr>
                <a:xfrm>
                  <a:off x="7460985" y="2120601"/>
                  <a:ext cx="769011" cy="208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fr-FR" sz="1600" b="1" dirty="0">
                      <a:solidFill>
                        <a:srgbClr val="92D050"/>
                      </a:solidFill>
                      <a:latin typeface="Calibri"/>
                    </a:rPr>
                    <a:t>PMO</a:t>
                  </a:r>
                  <a:endParaRPr lang="fr-FR" sz="1600" b="1" baseline="18000" dirty="0">
                    <a:solidFill>
                      <a:srgbClr val="92D050"/>
                    </a:solidFill>
                    <a:latin typeface="Calibri"/>
                  </a:endParaRPr>
                </a:p>
              </p:txBody>
            </p:sp>
          </p:grpSp>
          <p:pic>
            <p:nvPicPr>
              <p:cNvPr id="3" name="Image 2"/>
              <p:cNvPicPr>
                <a:picLocks noChangeAspect="1"/>
              </p:cNvPicPr>
              <p:nvPr/>
            </p:nvPicPr>
            <p:blipFill>
              <a:blip r:embed="rId7"/>
              <a:stretch>
                <a:fillRect/>
              </a:stretch>
            </p:blipFill>
            <p:spPr>
              <a:xfrm>
                <a:off x="4554205" y="1857701"/>
                <a:ext cx="212510" cy="648669"/>
              </a:xfrm>
              <a:prstGeom prst="rect">
                <a:avLst/>
              </a:prstGeom>
            </p:spPr>
          </p:pic>
        </p:grpSp>
        <p:sp>
          <p:nvSpPr>
            <p:cNvPr id="32" name="Rectangle à coins arrondis 31"/>
            <p:cNvSpPr/>
            <p:nvPr/>
          </p:nvSpPr>
          <p:spPr>
            <a:xfrm>
              <a:off x="3915642" y="1971747"/>
              <a:ext cx="1925703" cy="796884"/>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a:solidFill>
                  <a:prstClr val="white"/>
                </a:solidFill>
                <a:latin typeface="Calibri"/>
              </a:endParaRPr>
            </a:p>
          </p:txBody>
        </p:sp>
      </p:grpSp>
      <p:sp>
        <p:nvSpPr>
          <p:cNvPr id="39" name="Rectangle avec coins arrondis en diagonale 38"/>
          <p:cNvSpPr/>
          <p:nvPr/>
        </p:nvSpPr>
        <p:spPr>
          <a:xfrm>
            <a:off x="1112361" y="5211318"/>
            <a:ext cx="4353793" cy="1189605"/>
          </a:xfrm>
          <a:prstGeom prst="round2DiagRect">
            <a:avLst/>
          </a:prstGeom>
          <a:solidFill>
            <a:srgbClr val="F3FFFE"/>
          </a:solidFill>
          <a:ln w="6350">
            <a:solidFill>
              <a:schemeClr val="accent5">
                <a:lumMod val="20000"/>
                <a:lumOff val="80000"/>
              </a:schemeClr>
            </a:solidFill>
          </a:ln>
        </p:spPr>
        <p:style>
          <a:lnRef idx="2">
            <a:schemeClr val="accent3"/>
          </a:lnRef>
          <a:fillRef idx="1">
            <a:schemeClr val="lt1"/>
          </a:fillRef>
          <a:effectRef idx="0">
            <a:schemeClr val="accent3"/>
          </a:effectRef>
          <a:fontRef idx="minor">
            <a:schemeClr val="dk1"/>
          </a:fontRef>
        </p:style>
        <p:txBody>
          <a:bodyPr lIns="48000" tIns="48000" rIns="48000" bIns="48000" rtlCol="0" anchor="ctr"/>
          <a:lstStyle/>
          <a:p>
            <a:pPr algn="ctr" defTabSz="1219170">
              <a:defRPr/>
            </a:pPr>
            <a:r>
              <a:rPr lang="fr-FR" sz="1467" b="1" i="1" dirty="0" smtClean="0">
                <a:solidFill>
                  <a:srgbClr val="575757"/>
                </a:solidFill>
                <a:latin typeface="Calibri"/>
              </a:rPr>
              <a:t>Profils concernés </a:t>
            </a:r>
            <a:endParaRPr lang="fr-FR" sz="1467" b="1" i="1" dirty="0">
              <a:solidFill>
                <a:srgbClr val="575757"/>
              </a:solidFill>
              <a:latin typeface="Calibri"/>
            </a:endParaRPr>
          </a:p>
          <a:p>
            <a:pPr marL="122764" indent="-122764" defTabSz="1219170">
              <a:buFont typeface="Arial" panose="020B0604020202020204" pitchFamily="34" charset="0"/>
              <a:buChar char="•"/>
              <a:defRPr/>
            </a:pPr>
            <a:r>
              <a:rPr lang="fr-FR" sz="1200" i="1" dirty="0" smtClean="0">
                <a:solidFill>
                  <a:srgbClr val="575757"/>
                </a:solidFill>
                <a:latin typeface="Calibri"/>
                <a:cs typeface="Arial"/>
              </a:rPr>
              <a:t>La configuration du site doit permettre l’intégration d’un moyen de production, particulièrement la toiture s’il s’agit de PV</a:t>
            </a:r>
          </a:p>
          <a:p>
            <a:pPr marL="122764" indent="-122764" defTabSz="1219170">
              <a:buFont typeface="Arial" panose="020B0604020202020204" pitchFamily="34" charset="0"/>
              <a:buChar char="•"/>
              <a:defRPr/>
            </a:pPr>
            <a:r>
              <a:rPr lang="fr-FR" sz="1200" i="1" dirty="0" smtClean="0">
                <a:solidFill>
                  <a:srgbClr val="575757"/>
                </a:solidFill>
                <a:latin typeface="Calibri"/>
                <a:cs typeface="Arial"/>
              </a:rPr>
              <a:t>Le propriétaire doit être d’accord, les modalités de propriété, exploitation, maintenance doivent être  précisées</a:t>
            </a:r>
            <a:endParaRPr lang="fr-FR" sz="1067" i="1" dirty="0" smtClean="0">
              <a:solidFill>
                <a:srgbClr val="575757"/>
              </a:solidFill>
              <a:latin typeface="Calibri"/>
              <a:cs typeface="Arial"/>
            </a:endParaRPr>
          </a:p>
        </p:txBody>
      </p:sp>
      <p:sp>
        <p:nvSpPr>
          <p:cNvPr id="40" name="Rectangle avec coins arrondis en diagonale 39"/>
          <p:cNvSpPr/>
          <p:nvPr/>
        </p:nvSpPr>
        <p:spPr>
          <a:xfrm>
            <a:off x="6573810" y="5476973"/>
            <a:ext cx="5106000" cy="1190556"/>
          </a:xfrm>
          <a:prstGeom prst="round2DiagRect">
            <a:avLst/>
          </a:prstGeom>
          <a:solidFill>
            <a:srgbClr val="F3FFFE"/>
          </a:solidFill>
          <a:ln w="6350">
            <a:solidFill>
              <a:schemeClr val="accent5">
                <a:lumMod val="20000"/>
                <a:lumOff val="80000"/>
              </a:schemeClr>
            </a:solidFill>
          </a:ln>
        </p:spPr>
        <p:style>
          <a:lnRef idx="2">
            <a:schemeClr val="accent3"/>
          </a:lnRef>
          <a:fillRef idx="1">
            <a:schemeClr val="lt1"/>
          </a:fillRef>
          <a:effectRef idx="0">
            <a:schemeClr val="accent3"/>
          </a:effectRef>
          <a:fontRef idx="minor">
            <a:schemeClr val="dk1"/>
          </a:fontRef>
        </p:style>
        <p:txBody>
          <a:bodyPr lIns="48000" tIns="48000" rIns="48000" bIns="48000" rtlCol="0" anchor="ctr"/>
          <a:lstStyle/>
          <a:p>
            <a:pPr algn="ctr" defTabSz="1219170">
              <a:defRPr/>
            </a:pPr>
            <a:r>
              <a:rPr lang="fr-FR" sz="1467" b="1" i="1" dirty="0" smtClean="0">
                <a:solidFill>
                  <a:srgbClr val="575757"/>
                </a:solidFill>
                <a:latin typeface="Calibri"/>
              </a:rPr>
              <a:t>Profils concernés</a:t>
            </a:r>
            <a:endParaRPr lang="fr-FR" sz="1467" b="1" i="1" dirty="0">
              <a:solidFill>
                <a:srgbClr val="575757"/>
              </a:solidFill>
              <a:latin typeface="Calibri"/>
            </a:endParaRPr>
          </a:p>
          <a:p>
            <a:pPr marL="122764" indent="-122764" defTabSz="1219170">
              <a:buFont typeface="Arial" panose="020B0604020202020204" pitchFamily="34" charset="0"/>
              <a:buChar char="•"/>
              <a:defRPr/>
            </a:pPr>
            <a:r>
              <a:rPr lang="fr-FR" sz="1200" i="1" dirty="0">
                <a:solidFill>
                  <a:srgbClr val="575757"/>
                </a:solidFill>
                <a:latin typeface="Calibri"/>
                <a:cs typeface="Arial"/>
              </a:rPr>
              <a:t>Pas besoin d’être équipés de moyens de production pour participer à une opération </a:t>
            </a:r>
            <a:r>
              <a:rPr lang="fr-FR" sz="1200" i="1" dirty="0" smtClean="0">
                <a:solidFill>
                  <a:srgbClr val="575757"/>
                </a:solidFill>
                <a:latin typeface="Calibri"/>
                <a:cs typeface="Arial"/>
              </a:rPr>
              <a:t>d’ACC en tant que consommateur</a:t>
            </a:r>
            <a:endParaRPr lang="fr-FR" sz="1200" i="1" dirty="0">
              <a:solidFill>
                <a:srgbClr val="575757"/>
              </a:solidFill>
              <a:latin typeface="Calibri"/>
              <a:cs typeface="Arial"/>
            </a:endParaRPr>
          </a:p>
          <a:p>
            <a:pPr marL="122764" indent="-122764" defTabSz="1219170">
              <a:buFont typeface="Arial" panose="020B0604020202020204" pitchFamily="34" charset="0"/>
              <a:buChar char="•"/>
              <a:defRPr/>
            </a:pPr>
            <a:r>
              <a:rPr lang="fr-FR" sz="1200" i="1" dirty="0" smtClean="0">
                <a:solidFill>
                  <a:srgbClr val="575757"/>
                </a:solidFill>
                <a:latin typeface="Calibri"/>
                <a:cs typeface="Arial"/>
              </a:rPr>
              <a:t>Les participants peuvent être sur des sites différents (dans la limite du périmètre) chacun avec le fournisseur de son choix </a:t>
            </a:r>
            <a:endParaRPr lang="fr-FR" sz="1200" i="1" dirty="0">
              <a:solidFill>
                <a:srgbClr val="575757"/>
              </a:solidFill>
              <a:latin typeface="Calibri"/>
              <a:cs typeface="Arial"/>
            </a:endParaRPr>
          </a:p>
          <a:p>
            <a:pPr marL="122764" indent="-122764" defTabSz="1219170">
              <a:buFont typeface="Arial" panose="020B0604020202020204" pitchFamily="34" charset="0"/>
              <a:buChar char="•"/>
              <a:defRPr/>
            </a:pPr>
            <a:r>
              <a:rPr lang="fr-FR" sz="1200" i="1" dirty="0">
                <a:solidFill>
                  <a:srgbClr val="575757"/>
                </a:solidFill>
                <a:latin typeface="Calibri"/>
                <a:cs typeface="Arial"/>
              </a:rPr>
              <a:t>Possibilité </a:t>
            </a:r>
            <a:r>
              <a:rPr lang="fr-FR" sz="1200" i="1" dirty="0" smtClean="0">
                <a:solidFill>
                  <a:srgbClr val="575757"/>
                </a:solidFill>
                <a:latin typeface="Calibri"/>
                <a:cs typeface="Arial"/>
              </a:rPr>
              <a:t>d’être en autoconsommation individuelle et partager son surplus</a:t>
            </a:r>
            <a:endParaRPr lang="fr-FR" sz="1200" i="1" dirty="0">
              <a:solidFill>
                <a:srgbClr val="575757"/>
              </a:solidFill>
              <a:latin typeface="Calibri"/>
              <a:cs typeface="Arial"/>
            </a:endParaRPr>
          </a:p>
        </p:txBody>
      </p:sp>
      <p:sp>
        <p:nvSpPr>
          <p:cNvPr id="28" name="Rectangle 27"/>
          <p:cNvSpPr/>
          <p:nvPr/>
        </p:nvSpPr>
        <p:spPr>
          <a:xfrm>
            <a:off x="0" y="-1"/>
            <a:ext cx="12192000" cy="1019633"/>
          </a:xfrm>
          <a:prstGeom prst="rect">
            <a:avLst/>
          </a:prstGeom>
          <a:solidFill>
            <a:schemeClr val="tx2"/>
          </a:solidFill>
        </p:spPr>
        <p:style>
          <a:lnRef idx="2">
            <a:schemeClr val="accent1"/>
          </a:lnRef>
          <a:fillRef idx="1">
            <a:schemeClr val="lt1"/>
          </a:fillRef>
          <a:effectRef idx="0">
            <a:schemeClr val="accent1"/>
          </a:effectRef>
          <a:fontRef idx="minor">
            <a:schemeClr val="dk1"/>
          </a:fontRef>
        </p:style>
        <p:txBody>
          <a:bodyPr rtlCol="0" anchor="ctr"/>
          <a:lstStyle/>
          <a:p>
            <a:r>
              <a:rPr lang="fr-FR" sz="3600" b="1" dirty="0">
                <a:solidFill>
                  <a:schemeClr val="bg1"/>
                </a:solidFill>
              </a:rPr>
              <a:t>Autoconsommation individuelle </a:t>
            </a:r>
            <a:r>
              <a:rPr lang="fr-FR" sz="3600" b="1" dirty="0" smtClean="0">
                <a:solidFill>
                  <a:schemeClr val="bg1"/>
                </a:solidFill>
              </a:rPr>
              <a:t>ou/et </a:t>
            </a:r>
            <a:r>
              <a:rPr lang="fr-FR" sz="3600" b="1" dirty="0">
                <a:solidFill>
                  <a:schemeClr val="bg1"/>
                </a:solidFill>
              </a:rPr>
              <a:t>collective</a:t>
            </a:r>
          </a:p>
        </p:txBody>
      </p:sp>
      <p:sp>
        <p:nvSpPr>
          <p:cNvPr id="33" name="Pentagone 32"/>
          <p:cNvSpPr/>
          <p:nvPr/>
        </p:nvSpPr>
        <p:spPr>
          <a:xfrm>
            <a:off x="151601" y="1503984"/>
            <a:ext cx="6069211" cy="576064"/>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defTabSz="1219170">
              <a:defRPr/>
            </a:pPr>
            <a:endParaRPr lang="fr-FR" sz="1867" b="1">
              <a:solidFill>
                <a:prstClr val="white"/>
              </a:solidFill>
              <a:latin typeface="Calibri"/>
            </a:endParaRPr>
          </a:p>
        </p:txBody>
      </p:sp>
      <p:sp>
        <p:nvSpPr>
          <p:cNvPr id="34" name="ZoneTexte 33"/>
          <p:cNvSpPr txBox="1"/>
          <p:nvPr/>
        </p:nvSpPr>
        <p:spPr>
          <a:xfrm>
            <a:off x="1472496" y="1653157"/>
            <a:ext cx="3360373" cy="287323"/>
          </a:xfrm>
          <a:prstGeom prst="rect">
            <a:avLst/>
          </a:prstGeom>
          <a:noFill/>
        </p:spPr>
        <p:txBody>
          <a:bodyPr wrap="square" lIns="48000" tIns="0" rIns="48000" bIns="0" rtlCol="0">
            <a:spAutoFit/>
          </a:bodyPr>
          <a:lstStyle/>
          <a:p>
            <a:pPr defTabSz="1219170">
              <a:defRPr/>
            </a:pPr>
            <a:r>
              <a:rPr lang="fr-FR" sz="1867" b="1" dirty="0">
                <a:solidFill>
                  <a:prstClr val="white"/>
                </a:solidFill>
                <a:latin typeface="Calibri"/>
              </a:rPr>
              <a:t>Autoconsommation </a:t>
            </a:r>
            <a:r>
              <a:rPr lang="fr-FR" sz="1867" b="1" dirty="0" smtClean="0">
                <a:solidFill>
                  <a:prstClr val="white"/>
                </a:solidFill>
                <a:latin typeface="Calibri"/>
              </a:rPr>
              <a:t>individuelle</a:t>
            </a:r>
            <a:endParaRPr lang="fr-FR" sz="1867" b="1" dirty="0">
              <a:solidFill>
                <a:prstClr val="white"/>
              </a:solidFill>
              <a:latin typeface="Calibri"/>
            </a:endParaRPr>
          </a:p>
        </p:txBody>
      </p:sp>
      <p:sp>
        <p:nvSpPr>
          <p:cNvPr id="37" name="Espace réservé du pied de page 3"/>
          <p:cNvSpPr>
            <a:spLocks noGrp="1"/>
          </p:cNvSpPr>
          <p:nvPr>
            <p:ph type="ftr" sz="quarter" idx="11"/>
          </p:nvPr>
        </p:nvSpPr>
        <p:spPr>
          <a:xfrm>
            <a:off x="1626384" y="6469013"/>
            <a:ext cx="4812515" cy="226714"/>
          </a:xfrm>
        </p:spPr>
        <p:txBody>
          <a:bodyPr/>
          <a:lstStyle/>
          <a:p>
            <a:r>
              <a:rPr lang="fr-FR" dirty="0"/>
              <a:t>12èmes Rencontres </a:t>
            </a:r>
            <a:r>
              <a:rPr lang="fr-FR" dirty="0" smtClean="0"/>
              <a:t>TEPOS 2022</a:t>
            </a:r>
            <a:endParaRPr lang="fr-FR" dirty="0"/>
          </a:p>
        </p:txBody>
      </p:sp>
    </p:spTree>
    <p:extLst>
      <p:ext uri="{BB962C8B-B14F-4D97-AF65-F5344CB8AC3E}">
        <p14:creationId xmlns:p14="http://schemas.microsoft.com/office/powerpoint/2010/main" val="140511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ctrTitle"/>
          </p:nvPr>
        </p:nvSpPr>
        <p:spPr>
          <a:xfrm>
            <a:off x="482248" y="2063324"/>
            <a:ext cx="7320632" cy="1127103"/>
          </a:xfrm>
        </p:spPr>
        <p:txBody>
          <a:bodyPr/>
          <a:lstStyle/>
          <a:p>
            <a:r>
              <a:rPr lang="fr-FR" sz="4800" dirty="0"/>
              <a:t>Autoconsommation collective </a:t>
            </a:r>
          </a:p>
        </p:txBody>
      </p:sp>
      <p:sp>
        <p:nvSpPr>
          <p:cNvPr id="7" name="Espace réservé du graphique SmartArt 4"/>
          <p:cNvSpPr>
            <a:spLocks noGrp="1"/>
          </p:cNvSpPr>
          <p:nvPr>
            <p:ph type="dgm" sz="quarter" idx="20"/>
          </p:nvPr>
        </p:nvSpPr>
        <p:spPr>
          <a:xfrm>
            <a:off x="520922" y="3526493"/>
            <a:ext cx="349020" cy="47313"/>
          </a:xfrm>
          <a:solidFill>
            <a:schemeClr val="accent2"/>
          </a:solidFill>
        </p:spPr>
      </p:sp>
      <p:sp>
        <p:nvSpPr>
          <p:cNvPr id="5" name="Rectangle 4"/>
          <p:cNvSpPr/>
          <p:nvPr/>
        </p:nvSpPr>
        <p:spPr>
          <a:xfrm>
            <a:off x="-696686" y="0"/>
            <a:ext cx="696686" cy="2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t>MOHAMED </a:t>
            </a:r>
            <a:endParaRPr lang="fr-FR" sz="700" b="1" dirty="0"/>
          </a:p>
        </p:txBody>
      </p:sp>
      <p:sp>
        <p:nvSpPr>
          <p:cNvPr id="8" name="Sous-titre 3">
            <a:extLst>
              <a:ext uri="{FF2B5EF4-FFF2-40B4-BE49-F238E27FC236}">
                <a16:creationId xmlns:a16="http://schemas.microsoft.com/office/drawing/2014/main" id="{97C42A47-8B46-EE41-9732-FFCEFE3343EE}"/>
              </a:ext>
            </a:extLst>
          </p:cNvPr>
          <p:cNvSpPr>
            <a:spLocks noGrp="1"/>
          </p:cNvSpPr>
          <p:nvPr>
            <p:ph type="subTitle" idx="1"/>
          </p:nvPr>
        </p:nvSpPr>
        <p:spPr>
          <a:xfrm>
            <a:off x="482248" y="4009210"/>
            <a:ext cx="6432902" cy="307777"/>
          </a:xfrm>
        </p:spPr>
        <p:txBody>
          <a:bodyPr/>
          <a:lstStyle/>
          <a:p>
            <a:r>
              <a:rPr lang="fr-FR" dirty="0" smtClean="0"/>
              <a:t>Comment ça marche ?</a:t>
            </a:r>
            <a:endParaRPr lang="fr-FR" dirty="0"/>
          </a:p>
        </p:txBody>
      </p:sp>
    </p:spTree>
    <p:extLst>
      <p:ext uri="{BB962C8B-B14F-4D97-AF65-F5344CB8AC3E}">
        <p14:creationId xmlns:p14="http://schemas.microsoft.com/office/powerpoint/2010/main" val="30861304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0" y="6225914"/>
            <a:ext cx="12192000" cy="632087"/>
          </a:xfrm>
          <a:prstGeom prst="rect">
            <a:avLst/>
          </a:prstGeom>
          <a:solidFill>
            <a:schemeClr val="bg1"/>
          </a:solidFill>
          <a:ln w="19050" cap="flat" cmpd="sng" algn="ctr">
            <a:noFill/>
            <a:prstDash val="solid"/>
          </a:ln>
          <a:effectLst/>
        </p:spPr>
        <p:txBody>
          <a:bodyPr lIns="48000" tIns="48000" rIns="48000" bIns="48000" rtlCol="0" anchor="ctr"/>
          <a:lstStyle/>
          <a:p>
            <a:pPr algn="ctr" defTabSz="914377">
              <a:defRPr/>
            </a:pPr>
            <a:r>
              <a:rPr lang="fr-FR" sz="2000" b="1" kern="0" dirty="0">
                <a:solidFill>
                  <a:schemeClr val="tx2"/>
                </a:solidFill>
                <a:latin typeface="Calibri"/>
              </a:rPr>
              <a:t>Un </a:t>
            </a:r>
            <a:r>
              <a:rPr lang="fr-FR" sz="2000" b="1" kern="0" dirty="0" smtClean="0">
                <a:solidFill>
                  <a:schemeClr val="tx2"/>
                </a:solidFill>
                <a:latin typeface="Calibri"/>
              </a:rPr>
              <a:t>cadre </a:t>
            </a:r>
            <a:r>
              <a:rPr lang="fr-FR" sz="2000" b="1" kern="0" dirty="0">
                <a:solidFill>
                  <a:schemeClr val="tx2"/>
                </a:solidFill>
                <a:latin typeface="Calibri"/>
              </a:rPr>
              <a:t>juridique </a:t>
            </a:r>
            <a:r>
              <a:rPr lang="fr-FR" sz="2000" b="1" kern="0" dirty="0" smtClean="0">
                <a:solidFill>
                  <a:schemeClr val="tx2"/>
                </a:solidFill>
                <a:latin typeface="Calibri"/>
              </a:rPr>
              <a:t>qui </a:t>
            </a:r>
            <a:r>
              <a:rPr lang="fr-FR" sz="2000" b="1" kern="0" dirty="0">
                <a:solidFill>
                  <a:schemeClr val="tx2"/>
                </a:solidFill>
                <a:latin typeface="Calibri"/>
              </a:rPr>
              <a:t>évolue régulièrement </a:t>
            </a:r>
            <a:r>
              <a:rPr lang="fr-FR" sz="2000" b="1" kern="0" dirty="0" smtClean="0">
                <a:solidFill>
                  <a:schemeClr val="tx2"/>
                </a:solidFill>
                <a:latin typeface="Calibri"/>
              </a:rPr>
              <a:t>et qui pourrait voir de nouvelles évolutions avec les futures lois relatives à l’accélération </a:t>
            </a:r>
            <a:r>
              <a:rPr lang="fr-FR" sz="2000" b="1" kern="0" dirty="0">
                <a:solidFill>
                  <a:schemeClr val="tx2"/>
                </a:solidFill>
                <a:latin typeface="Calibri"/>
              </a:rPr>
              <a:t>des énergies </a:t>
            </a:r>
            <a:r>
              <a:rPr lang="fr-FR" sz="2000" b="1" kern="0" dirty="0" smtClean="0">
                <a:solidFill>
                  <a:schemeClr val="tx2"/>
                </a:solidFill>
                <a:latin typeface="Calibri"/>
              </a:rPr>
              <a:t>renouvelables et à la </a:t>
            </a:r>
            <a:r>
              <a:rPr lang="fr-FR" sz="2000" b="1" kern="0" dirty="0">
                <a:solidFill>
                  <a:schemeClr val="tx2"/>
                </a:solidFill>
                <a:latin typeface="Calibri"/>
              </a:rPr>
              <a:t>programmation énergie climat (LPEC</a:t>
            </a:r>
            <a:r>
              <a:rPr lang="fr-FR" sz="2000" b="1" kern="0" dirty="0" smtClean="0">
                <a:solidFill>
                  <a:schemeClr val="tx2"/>
                </a:solidFill>
                <a:latin typeface="Calibri"/>
              </a:rPr>
              <a:t>).</a:t>
            </a:r>
            <a:endParaRPr lang="fr-FR" b="1" kern="0" dirty="0">
              <a:solidFill>
                <a:schemeClr val="tx2"/>
              </a:solidFill>
              <a:latin typeface="Calibri"/>
            </a:endParaRPr>
          </a:p>
        </p:txBody>
      </p:sp>
      <p:sp>
        <p:nvSpPr>
          <p:cNvPr id="49" name="Chevron 48"/>
          <p:cNvSpPr/>
          <p:nvPr/>
        </p:nvSpPr>
        <p:spPr>
          <a:xfrm rot="16200000">
            <a:off x="8948421" y="1769028"/>
            <a:ext cx="280505" cy="811063"/>
          </a:xfrm>
          <a:prstGeom prst="chevron">
            <a:avLst>
              <a:gd name="adj" fmla="val 73585"/>
            </a:avLst>
          </a:prstGeom>
          <a:solidFill>
            <a:schemeClr val="accent2"/>
          </a:solidFill>
          <a:ln>
            <a:noFill/>
          </a:ln>
          <a:effectLst/>
        </p:spPr>
        <p:txBody>
          <a:bodyPr lIns="48000" tIns="48000" rIns="48000" bIns="48000" rtlCol="0" anchor="ctr"/>
          <a:lstStyle/>
          <a:p>
            <a:pPr algn="ctr" defTabSz="914377">
              <a:defRPr/>
            </a:pPr>
            <a:endParaRPr lang="fr-FR" sz="1867" kern="0">
              <a:solidFill>
                <a:srgbClr val="575757"/>
              </a:solidFill>
              <a:latin typeface="Calibri"/>
            </a:endParaRPr>
          </a:p>
        </p:txBody>
      </p:sp>
      <p:sp>
        <p:nvSpPr>
          <p:cNvPr id="48" name="Chevron 47"/>
          <p:cNvSpPr/>
          <p:nvPr/>
        </p:nvSpPr>
        <p:spPr>
          <a:xfrm rot="5400000" flipV="1">
            <a:off x="7963945" y="4798140"/>
            <a:ext cx="280505" cy="811063"/>
          </a:xfrm>
          <a:prstGeom prst="chevron">
            <a:avLst>
              <a:gd name="adj" fmla="val 73585"/>
            </a:avLst>
          </a:prstGeom>
          <a:solidFill>
            <a:srgbClr val="EF426F"/>
          </a:solidFill>
          <a:ln w="25400" cap="flat" cmpd="sng" algn="ctr">
            <a:noFill/>
            <a:prstDash val="solid"/>
          </a:ln>
          <a:effectLst/>
        </p:spPr>
        <p:txBody>
          <a:bodyPr lIns="48000" tIns="48000" rIns="48000" bIns="48000" rtlCol="0" anchor="ctr"/>
          <a:lstStyle/>
          <a:p>
            <a:pPr algn="ctr" defTabSz="914377">
              <a:defRPr/>
            </a:pPr>
            <a:endParaRPr lang="fr-FR" sz="1867" kern="0">
              <a:solidFill>
                <a:srgbClr val="575757"/>
              </a:solidFill>
              <a:latin typeface="Calibri"/>
            </a:endParaRPr>
          </a:p>
        </p:txBody>
      </p:sp>
      <p:sp>
        <p:nvSpPr>
          <p:cNvPr id="50" name="Rectangle 49"/>
          <p:cNvSpPr/>
          <p:nvPr/>
        </p:nvSpPr>
        <p:spPr>
          <a:xfrm>
            <a:off x="5916844" y="1352738"/>
            <a:ext cx="6296815" cy="4778435"/>
          </a:xfrm>
          <a:prstGeom prst="rect">
            <a:avLst/>
          </a:prstGeom>
          <a:noFill/>
          <a:ln w="28575" cap="flat" cmpd="sng" algn="ctr">
            <a:solidFill>
              <a:schemeClr val="accent1"/>
            </a:solidFill>
            <a:prstDash val="solid"/>
          </a:ln>
          <a:effectLst/>
        </p:spPr>
        <p:txBody>
          <a:bodyPr lIns="36000" tIns="36000" rIns="36000" bIns="36000" rtlCol="0" anchor="ctr"/>
          <a:lstStyle/>
          <a:p>
            <a:pPr algn="ctr" defTabSz="914377">
              <a:defRPr/>
            </a:pPr>
            <a:endParaRPr lang="fr-FR" sz="1400" kern="0">
              <a:solidFill>
                <a:prstClr val="white"/>
              </a:solidFill>
              <a:latin typeface="Calibri"/>
            </a:endParaRPr>
          </a:p>
        </p:txBody>
      </p:sp>
      <p:cxnSp>
        <p:nvCxnSpPr>
          <p:cNvPr id="51" name="Connecteur droit 50"/>
          <p:cNvCxnSpPr/>
          <p:nvPr/>
        </p:nvCxnSpPr>
        <p:spPr>
          <a:xfrm>
            <a:off x="11155880" y="3039737"/>
            <a:ext cx="0" cy="480000"/>
          </a:xfrm>
          <a:prstGeom prst="line">
            <a:avLst/>
          </a:prstGeom>
          <a:noFill/>
          <a:ln w="19050" cap="flat" cmpd="sng" algn="ctr">
            <a:solidFill>
              <a:srgbClr val="00B2A9"/>
            </a:solidFill>
            <a:prstDash val="sysDash"/>
          </a:ln>
          <a:effectLst/>
        </p:spPr>
      </p:cxnSp>
      <p:cxnSp>
        <p:nvCxnSpPr>
          <p:cNvPr id="52" name="Connecteur droit 51"/>
          <p:cNvCxnSpPr/>
          <p:nvPr/>
        </p:nvCxnSpPr>
        <p:spPr>
          <a:xfrm>
            <a:off x="9127308" y="3007888"/>
            <a:ext cx="0" cy="480000"/>
          </a:xfrm>
          <a:prstGeom prst="line">
            <a:avLst/>
          </a:prstGeom>
          <a:noFill/>
          <a:ln w="19050" cap="flat" cmpd="sng" algn="ctr">
            <a:solidFill>
              <a:srgbClr val="00B2A9"/>
            </a:solidFill>
            <a:prstDash val="sysDash"/>
          </a:ln>
          <a:effectLst/>
        </p:spPr>
      </p:cxnSp>
      <p:cxnSp>
        <p:nvCxnSpPr>
          <p:cNvPr id="53" name="Connecteur droit 52"/>
          <p:cNvCxnSpPr/>
          <p:nvPr/>
        </p:nvCxnSpPr>
        <p:spPr>
          <a:xfrm>
            <a:off x="10290176" y="3741956"/>
            <a:ext cx="0" cy="480000"/>
          </a:xfrm>
          <a:prstGeom prst="line">
            <a:avLst/>
          </a:prstGeom>
          <a:noFill/>
          <a:ln w="19050" cap="flat" cmpd="sng" algn="ctr">
            <a:solidFill>
              <a:srgbClr val="EF426F"/>
            </a:solidFill>
            <a:prstDash val="sysDash"/>
          </a:ln>
          <a:effectLst/>
        </p:spPr>
      </p:cxnSp>
      <p:cxnSp>
        <p:nvCxnSpPr>
          <p:cNvPr id="54" name="Connecteur droit 53"/>
          <p:cNvCxnSpPr/>
          <p:nvPr/>
        </p:nvCxnSpPr>
        <p:spPr>
          <a:xfrm>
            <a:off x="1103445" y="3034648"/>
            <a:ext cx="0" cy="480000"/>
          </a:xfrm>
          <a:prstGeom prst="line">
            <a:avLst/>
          </a:prstGeom>
          <a:noFill/>
          <a:ln w="19050" cap="flat" cmpd="sng" algn="ctr">
            <a:solidFill>
              <a:srgbClr val="00A3E0"/>
            </a:solidFill>
            <a:prstDash val="sysDash"/>
          </a:ln>
          <a:effectLst/>
        </p:spPr>
      </p:cxnSp>
      <p:cxnSp>
        <p:nvCxnSpPr>
          <p:cNvPr id="55" name="Connecteur droit 54"/>
          <p:cNvCxnSpPr/>
          <p:nvPr/>
        </p:nvCxnSpPr>
        <p:spPr>
          <a:xfrm>
            <a:off x="1839953" y="3660440"/>
            <a:ext cx="0" cy="480000"/>
          </a:xfrm>
          <a:prstGeom prst="line">
            <a:avLst/>
          </a:prstGeom>
          <a:noFill/>
          <a:ln w="19050" cap="flat" cmpd="sng" algn="ctr">
            <a:solidFill>
              <a:srgbClr val="EF426F"/>
            </a:solidFill>
            <a:prstDash val="sysDash"/>
          </a:ln>
          <a:effectLst/>
        </p:spPr>
      </p:cxnSp>
      <p:cxnSp>
        <p:nvCxnSpPr>
          <p:cNvPr id="56" name="Connecteur droit 55"/>
          <p:cNvCxnSpPr/>
          <p:nvPr/>
        </p:nvCxnSpPr>
        <p:spPr>
          <a:xfrm>
            <a:off x="3468257" y="3034648"/>
            <a:ext cx="0" cy="480000"/>
          </a:xfrm>
          <a:prstGeom prst="line">
            <a:avLst/>
          </a:prstGeom>
          <a:noFill/>
          <a:ln w="19050" cap="flat" cmpd="sng" algn="ctr">
            <a:solidFill>
              <a:srgbClr val="EF426F"/>
            </a:solidFill>
            <a:prstDash val="sysDash"/>
          </a:ln>
          <a:effectLst/>
        </p:spPr>
      </p:cxnSp>
      <p:cxnSp>
        <p:nvCxnSpPr>
          <p:cNvPr id="57" name="Connecteur droit 56"/>
          <p:cNvCxnSpPr/>
          <p:nvPr/>
        </p:nvCxnSpPr>
        <p:spPr>
          <a:xfrm>
            <a:off x="4125899" y="3660440"/>
            <a:ext cx="0" cy="480000"/>
          </a:xfrm>
          <a:prstGeom prst="line">
            <a:avLst/>
          </a:prstGeom>
          <a:noFill/>
          <a:ln w="19050" cap="flat" cmpd="sng" algn="ctr">
            <a:solidFill>
              <a:srgbClr val="00A3E0"/>
            </a:solidFill>
            <a:prstDash val="sysDash"/>
          </a:ln>
          <a:effectLst/>
        </p:spPr>
      </p:cxnSp>
      <p:cxnSp>
        <p:nvCxnSpPr>
          <p:cNvPr id="58" name="Connecteur droit 57"/>
          <p:cNvCxnSpPr/>
          <p:nvPr/>
        </p:nvCxnSpPr>
        <p:spPr>
          <a:xfrm>
            <a:off x="5907786" y="3660440"/>
            <a:ext cx="0" cy="480000"/>
          </a:xfrm>
          <a:prstGeom prst="line">
            <a:avLst/>
          </a:prstGeom>
          <a:noFill/>
          <a:ln w="19050" cap="flat" cmpd="sng" algn="ctr">
            <a:solidFill>
              <a:srgbClr val="00B2A9"/>
            </a:solidFill>
            <a:prstDash val="sysDash"/>
          </a:ln>
          <a:effectLst/>
        </p:spPr>
      </p:cxnSp>
      <p:cxnSp>
        <p:nvCxnSpPr>
          <p:cNvPr id="59" name="Connecteur droit 58"/>
          <p:cNvCxnSpPr/>
          <p:nvPr/>
        </p:nvCxnSpPr>
        <p:spPr>
          <a:xfrm>
            <a:off x="6931164" y="3034648"/>
            <a:ext cx="0" cy="480000"/>
          </a:xfrm>
          <a:prstGeom prst="line">
            <a:avLst/>
          </a:prstGeom>
          <a:noFill/>
          <a:ln w="19050" cap="flat" cmpd="sng" algn="ctr">
            <a:solidFill>
              <a:srgbClr val="00B2A9"/>
            </a:solidFill>
            <a:prstDash val="sysDash"/>
          </a:ln>
          <a:effectLst/>
        </p:spPr>
      </p:cxnSp>
      <p:sp>
        <p:nvSpPr>
          <p:cNvPr id="60" name="Chevron 59"/>
          <p:cNvSpPr/>
          <p:nvPr/>
        </p:nvSpPr>
        <p:spPr>
          <a:xfrm rot="5400000" flipV="1">
            <a:off x="3946117" y="4736391"/>
            <a:ext cx="280505" cy="811063"/>
          </a:xfrm>
          <a:prstGeom prst="chevron">
            <a:avLst>
              <a:gd name="adj" fmla="val 73585"/>
            </a:avLst>
          </a:prstGeom>
          <a:solidFill>
            <a:schemeClr val="accent2"/>
          </a:solidFill>
          <a:ln w="25400" cap="flat" cmpd="sng" algn="ctr">
            <a:noFill/>
            <a:prstDash val="solid"/>
          </a:ln>
          <a:effectLst/>
        </p:spPr>
        <p:txBody>
          <a:bodyPr lIns="48000" tIns="48000" rIns="48000" bIns="48000" rtlCol="0" anchor="ctr"/>
          <a:lstStyle/>
          <a:p>
            <a:pPr algn="ctr" defTabSz="914377">
              <a:defRPr/>
            </a:pPr>
            <a:endParaRPr lang="fr-FR" sz="1867" kern="0">
              <a:solidFill>
                <a:srgbClr val="575757"/>
              </a:solidFill>
              <a:latin typeface="Calibri"/>
            </a:endParaRPr>
          </a:p>
        </p:txBody>
      </p:sp>
      <p:sp>
        <p:nvSpPr>
          <p:cNvPr id="61" name="Chevron 60"/>
          <p:cNvSpPr/>
          <p:nvPr/>
        </p:nvSpPr>
        <p:spPr>
          <a:xfrm rot="5400000" flipV="1">
            <a:off x="1659233" y="4736390"/>
            <a:ext cx="280505" cy="811063"/>
          </a:xfrm>
          <a:prstGeom prst="chevron">
            <a:avLst>
              <a:gd name="adj" fmla="val 73585"/>
            </a:avLst>
          </a:prstGeom>
          <a:solidFill>
            <a:srgbClr val="EF426F"/>
          </a:solidFill>
          <a:ln w="25400" cap="flat" cmpd="sng" algn="ctr">
            <a:noFill/>
            <a:prstDash val="solid"/>
          </a:ln>
          <a:effectLst/>
        </p:spPr>
        <p:txBody>
          <a:bodyPr lIns="48000" tIns="48000" rIns="48000" bIns="48000" rtlCol="0" anchor="ctr"/>
          <a:lstStyle/>
          <a:p>
            <a:pPr algn="ctr" defTabSz="914377">
              <a:defRPr/>
            </a:pPr>
            <a:endParaRPr lang="fr-FR" sz="1867" kern="0">
              <a:solidFill>
                <a:srgbClr val="575757"/>
              </a:solidFill>
              <a:latin typeface="Calibri"/>
            </a:endParaRPr>
          </a:p>
        </p:txBody>
      </p:sp>
      <p:sp>
        <p:nvSpPr>
          <p:cNvPr id="62" name="Chevron 61"/>
          <p:cNvSpPr/>
          <p:nvPr/>
        </p:nvSpPr>
        <p:spPr>
          <a:xfrm rot="5400000" flipV="1">
            <a:off x="5767534" y="4736390"/>
            <a:ext cx="280505" cy="811063"/>
          </a:xfrm>
          <a:prstGeom prst="chevron">
            <a:avLst>
              <a:gd name="adj" fmla="val 73585"/>
            </a:avLst>
          </a:prstGeom>
          <a:solidFill>
            <a:schemeClr val="accent2"/>
          </a:solidFill>
          <a:ln>
            <a:noFill/>
          </a:ln>
          <a:effectLst/>
        </p:spPr>
        <p:txBody>
          <a:bodyPr lIns="48000" tIns="48000" rIns="48000" bIns="48000" rtlCol="0" anchor="ctr"/>
          <a:lstStyle/>
          <a:p>
            <a:pPr algn="ctr" defTabSz="914377">
              <a:defRPr/>
            </a:pPr>
            <a:endParaRPr lang="fr-FR" sz="1867" kern="0">
              <a:solidFill>
                <a:srgbClr val="575757"/>
              </a:solidFill>
              <a:latin typeface="Calibri"/>
            </a:endParaRPr>
          </a:p>
        </p:txBody>
      </p:sp>
      <p:sp>
        <p:nvSpPr>
          <p:cNvPr id="63" name="Chevron 62"/>
          <p:cNvSpPr/>
          <p:nvPr/>
        </p:nvSpPr>
        <p:spPr>
          <a:xfrm rot="16200000">
            <a:off x="3332248" y="1760685"/>
            <a:ext cx="280505" cy="811063"/>
          </a:xfrm>
          <a:prstGeom prst="chevron">
            <a:avLst>
              <a:gd name="adj" fmla="val 73585"/>
            </a:avLst>
          </a:prstGeom>
          <a:solidFill>
            <a:srgbClr val="EF426F"/>
          </a:solidFill>
          <a:ln w="25400" cap="flat" cmpd="sng" algn="ctr">
            <a:noFill/>
            <a:prstDash val="solid"/>
          </a:ln>
          <a:effectLst/>
        </p:spPr>
        <p:txBody>
          <a:bodyPr lIns="48000" tIns="48000" rIns="48000" bIns="48000" rtlCol="0" anchor="ctr"/>
          <a:lstStyle/>
          <a:p>
            <a:pPr algn="ctr" defTabSz="914377">
              <a:defRPr/>
            </a:pPr>
            <a:endParaRPr lang="fr-FR" sz="1867" kern="0">
              <a:solidFill>
                <a:srgbClr val="575757"/>
              </a:solidFill>
              <a:latin typeface="Calibri"/>
            </a:endParaRPr>
          </a:p>
        </p:txBody>
      </p:sp>
      <p:sp>
        <p:nvSpPr>
          <p:cNvPr id="64" name="Chevron 63"/>
          <p:cNvSpPr/>
          <p:nvPr/>
        </p:nvSpPr>
        <p:spPr>
          <a:xfrm rot="16200000">
            <a:off x="1014993" y="1760683"/>
            <a:ext cx="280505" cy="811063"/>
          </a:xfrm>
          <a:prstGeom prst="chevron">
            <a:avLst>
              <a:gd name="adj" fmla="val 73585"/>
            </a:avLst>
          </a:prstGeom>
          <a:solidFill>
            <a:schemeClr val="accent2"/>
          </a:solidFill>
          <a:ln w="25400" cap="flat" cmpd="sng" algn="ctr">
            <a:noFill/>
            <a:prstDash val="solid"/>
          </a:ln>
          <a:effectLst/>
        </p:spPr>
        <p:txBody>
          <a:bodyPr lIns="48000" tIns="48000" rIns="48000" bIns="48000" rtlCol="0" anchor="ctr"/>
          <a:lstStyle/>
          <a:p>
            <a:pPr algn="ctr" defTabSz="914377">
              <a:defRPr/>
            </a:pPr>
            <a:endParaRPr lang="fr-FR" sz="1867" kern="0">
              <a:solidFill>
                <a:srgbClr val="575757"/>
              </a:solidFill>
              <a:latin typeface="Calibri"/>
            </a:endParaRPr>
          </a:p>
        </p:txBody>
      </p:sp>
      <p:sp>
        <p:nvSpPr>
          <p:cNvPr id="65" name="Chevron 64"/>
          <p:cNvSpPr/>
          <p:nvPr/>
        </p:nvSpPr>
        <p:spPr>
          <a:xfrm rot="16200000">
            <a:off x="6853333" y="1760685"/>
            <a:ext cx="280505" cy="811063"/>
          </a:xfrm>
          <a:prstGeom prst="chevron">
            <a:avLst>
              <a:gd name="adj" fmla="val 73585"/>
            </a:avLst>
          </a:prstGeom>
          <a:solidFill>
            <a:schemeClr val="accent2"/>
          </a:solidFill>
          <a:ln>
            <a:noFill/>
          </a:ln>
          <a:effectLst/>
        </p:spPr>
        <p:txBody>
          <a:bodyPr lIns="48000" tIns="48000" rIns="48000" bIns="48000" rtlCol="0" anchor="ctr"/>
          <a:lstStyle/>
          <a:p>
            <a:pPr algn="ctr" defTabSz="914377">
              <a:defRPr/>
            </a:pPr>
            <a:endParaRPr lang="fr-FR" sz="1867" kern="0">
              <a:solidFill>
                <a:srgbClr val="575757"/>
              </a:solidFill>
              <a:latin typeface="Calibri"/>
            </a:endParaRPr>
          </a:p>
        </p:txBody>
      </p:sp>
      <p:sp>
        <p:nvSpPr>
          <p:cNvPr id="67" name="Pentagone 66"/>
          <p:cNvSpPr/>
          <p:nvPr/>
        </p:nvSpPr>
        <p:spPr>
          <a:xfrm>
            <a:off x="322809" y="3415876"/>
            <a:ext cx="11422624" cy="350371"/>
          </a:xfrm>
          <a:prstGeom prst="homePlate">
            <a:avLst/>
          </a:prstGeom>
          <a:solidFill>
            <a:schemeClr val="tx2"/>
          </a:solidFill>
          <a:ln w="25400" cap="flat" cmpd="sng" algn="ctr">
            <a:noFill/>
            <a:prstDash val="solid"/>
          </a:ln>
          <a:effectLst/>
        </p:spPr>
        <p:txBody>
          <a:bodyPr lIns="48000" tIns="48000" rIns="48000" bIns="48000" rtlCol="0" anchor="ctr"/>
          <a:lstStyle/>
          <a:p>
            <a:pPr algn="ctr" defTabSz="914377">
              <a:defRPr/>
            </a:pPr>
            <a:endParaRPr lang="fr-FR" sz="1467" kern="0">
              <a:solidFill>
                <a:prstClr val="white"/>
              </a:solidFill>
              <a:latin typeface="Calibri"/>
            </a:endParaRPr>
          </a:p>
        </p:txBody>
      </p:sp>
      <p:sp>
        <p:nvSpPr>
          <p:cNvPr id="68" name="Rectangle avec coins arrondis en diagonale 67"/>
          <p:cNvSpPr/>
          <p:nvPr/>
        </p:nvSpPr>
        <p:spPr>
          <a:xfrm>
            <a:off x="291148" y="2255113"/>
            <a:ext cx="1728192" cy="922977"/>
          </a:xfrm>
          <a:prstGeom prst="round2DiagRect">
            <a:avLst/>
          </a:prstGeom>
          <a:solidFill>
            <a:sysClr val="window" lastClr="FFFFFF"/>
          </a:solidFill>
          <a:ln w="12700" cap="flat" cmpd="sng" algn="ctr">
            <a:solidFill>
              <a:srgbClr val="00A3E0"/>
            </a:solidFill>
            <a:prstDash val="solid"/>
          </a:ln>
          <a:effectLst/>
        </p:spPr>
        <p:txBody>
          <a:bodyPr lIns="48000" tIns="48000" rIns="48000" bIns="48000" rtlCol="0" anchor="ctr"/>
          <a:lstStyle/>
          <a:p>
            <a:pPr algn="ctr" defTabSz="914377">
              <a:defRPr/>
            </a:pPr>
            <a:r>
              <a:rPr lang="fr-FR" sz="1067" b="1" kern="0" dirty="0">
                <a:solidFill>
                  <a:srgbClr val="575757"/>
                </a:solidFill>
                <a:latin typeface="Calibri"/>
              </a:rPr>
              <a:t>17 août 2015</a:t>
            </a:r>
          </a:p>
          <a:p>
            <a:pPr algn="ctr" defTabSz="914377">
              <a:defRPr/>
            </a:pPr>
            <a:r>
              <a:rPr lang="fr-FR" sz="1067" kern="0" dirty="0">
                <a:solidFill>
                  <a:srgbClr val="575757"/>
                </a:solidFill>
                <a:latin typeface="Calibri"/>
              </a:rPr>
              <a:t>Loi n°2015-992 relative à la transition énergétique pour la croissance verte</a:t>
            </a:r>
          </a:p>
        </p:txBody>
      </p:sp>
      <p:sp>
        <p:nvSpPr>
          <p:cNvPr id="69" name="Rectangle avec coins arrondis en diagonale 68"/>
          <p:cNvSpPr/>
          <p:nvPr/>
        </p:nvSpPr>
        <p:spPr>
          <a:xfrm>
            <a:off x="6129488" y="2255113"/>
            <a:ext cx="1728192" cy="922977"/>
          </a:xfrm>
          <a:prstGeom prst="round2DiagRect">
            <a:avLst/>
          </a:prstGeom>
          <a:solidFill>
            <a:sysClr val="window" lastClr="FFFFFF"/>
          </a:solidFill>
          <a:ln w="12700" cap="flat" cmpd="sng" algn="ctr">
            <a:solidFill>
              <a:srgbClr val="00B2A9"/>
            </a:solidFill>
            <a:prstDash val="solid"/>
          </a:ln>
          <a:effectLst/>
        </p:spPr>
        <p:txBody>
          <a:bodyPr lIns="48000" tIns="48000" rIns="48000" bIns="48000" rtlCol="0" anchor="ctr"/>
          <a:lstStyle/>
          <a:p>
            <a:pPr algn="ctr" defTabSz="914377">
              <a:defRPr/>
            </a:pPr>
            <a:r>
              <a:rPr lang="fr-FR" sz="1067" b="1" kern="0" dirty="0">
                <a:solidFill>
                  <a:srgbClr val="575757"/>
                </a:solidFill>
                <a:latin typeface="Calibri"/>
              </a:rPr>
              <a:t>14 octobre 2020</a:t>
            </a:r>
          </a:p>
          <a:p>
            <a:pPr algn="ctr" defTabSz="914377">
              <a:defRPr/>
            </a:pPr>
            <a:r>
              <a:rPr lang="fr-FR" sz="1067" kern="0" dirty="0">
                <a:solidFill>
                  <a:srgbClr val="575757"/>
                </a:solidFill>
                <a:latin typeface="Calibri"/>
              </a:rPr>
              <a:t>Arrêté élargissant le critère de proximité géographique de l’ACC (en zone rurale</a:t>
            </a:r>
            <a:r>
              <a:rPr lang="fr-FR" sz="1067" b="1" kern="0" dirty="0">
                <a:solidFill>
                  <a:srgbClr val="575757"/>
                </a:solidFill>
                <a:latin typeface="Calibri"/>
              </a:rPr>
              <a:t>) </a:t>
            </a:r>
          </a:p>
        </p:txBody>
      </p:sp>
      <p:sp>
        <p:nvSpPr>
          <p:cNvPr id="71" name="Rectangle avec coins arrondis en diagonale 70"/>
          <p:cNvSpPr/>
          <p:nvPr/>
        </p:nvSpPr>
        <p:spPr>
          <a:xfrm>
            <a:off x="935388" y="4140442"/>
            <a:ext cx="1728192" cy="922977"/>
          </a:xfrm>
          <a:prstGeom prst="round2DiagRect">
            <a:avLst/>
          </a:prstGeom>
          <a:solidFill>
            <a:sysClr val="window" lastClr="FFFFFF"/>
          </a:solidFill>
          <a:ln w="12700" cap="flat" cmpd="sng" algn="ctr">
            <a:solidFill>
              <a:srgbClr val="EF426F"/>
            </a:solidFill>
            <a:prstDash val="solid"/>
          </a:ln>
          <a:effectLst/>
        </p:spPr>
        <p:txBody>
          <a:bodyPr lIns="48000" tIns="48000" rIns="48000" bIns="48000" rtlCol="0" anchor="ctr"/>
          <a:lstStyle/>
          <a:p>
            <a:pPr algn="ctr" defTabSz="914377">
              <a:defRPr/>
            </a:pPr>
            <a:r>
              <a:rPr lang="fr-FR" sz="1067" b="1" kern="0" dirty="0">
                <a:solidFill>
                  <a:srgbClr val="575757"/>
                </a:solidFill>
                <a:latin typeface="Calibri"/>
              </a:rPr>
              <a:t>27 juillet 2016</a:t>
            </a:r>
          </a:p>
          <a:p>
            <a:pPr algn="ctr" defTabSz="914377">
              <a:defRPr/>
            </a:pPr>
            <a:r>
              <a:rPr lang="fr-FR" sz="1067" kern="0" dirty="0">
                <a:solidFill>
                  <a:srgbClr val="575757"/>
                </a:solidFill>
                <a:latin typeface="Calibri"/>
              </a:rPr>
              <a:t>Ordonnance n°2016-1019 relative à l’autoconsommation d’électricité</a:t>
            </a:r>
          </a:p>
        </p:txBody>
      </p:sp>
      <p:sp>
        <p:nvSpPr>
          <p:cNvPr id="72" name="Rectangle avec coins arrondis en diagonale 71"/>
          <p:cNvSpPr/>
          <p:nvPr/>
        </p:nvSpPr>
        <p:spPr>
          <a:xfrm>
            <a:off x="2602665" y="2255113"/>
            <a:ext cx="1765145" cy="922977"/>
          </a:xfrm>
          <a:prstGeom prst="round2DiagRect">
            <a:avLst/>
          </a:prstGeom>
          <a:solidFill>
            <a:sysClr val="window" lastClr="FFFFFF"/>
          </a:solidFill>
          <a:ln w="12700" cap="flat" cmpd="sng" algn="ctr">
            <a:solidFill>
              <a:srgbClr val="EF426F"/>
            </a:solidFill>
            <a:prstDash val="solid"/>
          </a:ln>
          <a:effectLst/>
        </p:spPr>
        <p:txBody>
          <a:bodyPr lIns="48000" tIns="48000" rIns="48000" bIns="48000" rtlCol="0" anchor="ctr"/>
          <a:lstStyle/>
          <a:p>
            <a:pPr algn="ctr" defTabSz="914377">
              <a:defRPr/>
            </a:pPr>
            <a:r>
              <a:rPr lang="fr-FR" sz="1067" b="1" kern="0" dirty="0">
                <a:solidFill>
                  <a:srgbClr val="575757"/>
                </a:solidFill>
                <a:latin typeface="Calibri"/>
              </a:rPr>
              <a:t>28 avril 2017</a:t>
            </a:r>
          </a:p>
          <a:p>
            <a:pPr algn="ctr" defTabSz="914377">
              <a:defRPr/>
            </a:pPr>
            <a:r>
              <a:rPr lang="fr-FR" sz="1067" kern="0" dirty="0">
                <a:solidFill>
                  <a:srgbClr val="575757"/>
                </a:solidFill>
                <a:latin typeface="Calibri"/>
              </a:rPr>
              <a:t>Décret n°2017-676 relatif à l’autoconsommation et modifiant les articles du code de l’énergie</a:t>
            </a:r>
          </a:p>
        </p:txBody>
      </p:sp>
      <p:sp>
        <p:nvSpPr>
          <p:cNvPr id="73" name="Rectangle avec coins arrondis en diagonale 72"/>
          <p:cNvSpPr/>
          <p:nvPr/>
        </p:nvSpPr>
        <p:spPr>
          <a:xfrm>
            <a:off x="3217591" y="4140442"/>
            <a:ext cx="1728192" cy="922977"/>
          </a:xfrm>
          <a:prstGeom prst="round2DiagRect">
            <a:avLst/>
          </a:prstGeom>
          <a:solidFill>
            <a:sysClr val="window" lastClr="FFFFFF"/>
          </a:solidFill>
          <a:ln w="12700" cap="flat" cmpd="sng" algn="ctr">
            <a:solidFill>
              <a:srgbClr val="00A3E0"/>
            </a:solidFill>
            <a:prstDash val="solid"/>
          </a:ln>
          <a:effectLst/>
        </p:spPr>
        <p:txBody>
          <a:bodyPr lIns="48000" tIns="48000" rIns="48000" bIns="48000" rtlCol="0" anchor="ctr"/>
          <a:lstStyle/>
          <a:p>
            <a:pPr algn="ctr" defTabSz="914377">
              <a:defRPr/>
            </a:pPr>
            <a:r>
              <a:rPr lang="fr-FR" sz="1067" b="1" kern="0" dirty="0">
                <a:solidFill>
                  <a:srgbClr val="575757"/>
                </a:solidFill>
                <a:latin typeface="Calibri"/>
              </a:rPr>
              <a:t>8 novembre 2019</a:t>
            </a:r>
          </a:p>
          <a:p>
            <a:pPr algn="ctr" defTabSz="914377">
              <a:defRPr/>
            </a:pPr>
            <a:r>
              <a:rPr lang="fr-FR" sz="1067" kern="0" dirty="0">
                <a:solidFill>
                  <a:srgbClr val="575757"/>
                </a:solidFill>
                <a:latin typeface="Calibri"/>
              </a:rPr>
              <a:t>Loi n°2019-1147 relative à l’énergie et au climat</a:t>
            </a:r>
          </a:p>
          <a:p>
            <a:pPr algn="ctr" defTabSz="914377">
              <a:defRPr/>
            </a:pPr>
            <a:r>
              <a:rPr lang="fr-FR" sz="1067" kern="0" dirty="0">
                <a:solidFill>
                  <a:srgbClr val="575757"/>
                </a:solidFill>
                <a:latin typeface="Calibri"/>
              </a:rPr>
              <a:t>(ACC, CER, CEC)</a:t>
            </a:r>
          </a:p>
        </p:txBody>
      </p:sp>
      <p:sp>
        <p:nvSpPr>
          <p:cNvPr id="74" name="Rectangle avec coins arrondis en diagonale 73"/>
          <p:cNvSpPr/>
          <p:nvPr/>
        </p:nvSpPr>
        <p:spPr>
          <a:xfrm>
            <a:off x="5043691" y="4140442"/>
            <a:ext cx="1728192" cy="922977"/>
          </a:xfrm>
          <a:prstGeom prst="round2DiagRect">
            <a:avLst/>
          </a:prstGeom>
          <a:solidFill>
            <a:sysClr val="window" lastClr="FFFFFF"/>
          </a:solidFill>
          <a:ln w="12700" cap="flat" cmpd="sng" algn="ctr">
            <a:solidFill>
              <a:srgbClr val="00B2A9"/>
            </a:solidFill>
            <a:prstDash val="solid"/>
          </a:ln>
          <a:effectLst/>
        </p:spPr>
        <p:txBody>
          <a:bodyPr lIns="48000" tIns="48000" rIns="48000" bIns="48000" rtlCol="0" anchor="ctr"/>
          <a:lstStyle/>
          <a:p>
            <a:pPr algn="ctr" defTabSz="914377">
              <a:defRPr/>
            </a:pPr>
            <a:r>
              <a:rPr lang="fr-FR" sz="1067" b="1" kern="0" dirty="0">
                <a:solidFill>
                  <a:srgbClr val="575757"/>
                </a:solidFill>
                <a:latin typeface="Calibri"/>
              </a:rPr>
              <a:t>21 novembre 2019</a:t>
            </a:r>
          </a:p>
          <a:p>
            <a:pPr algn="ctr" defTabSz="914377">
              <a:defRPr/>
            </a:pPr>
            <a:r>
              <a:rPr lang="fr-FR" sz="1067" kern="0" dirty="0">
                <a:solidFill>
                  <a:srgbClr val="575757"/>
                </a:solidFill>
                <a:latin typeface="Calibri"/>
              </a:rPr>
              <a:t>Arrêté fixant le critère de proximité géographique de l’ACC (étendu)</a:t>
            </a:r>
          </a:p>
        </p:txBody>
      </p:sp>
      <p:sp>
        <p:nvSpPr>
          <p:cNvPr id="75" name="Rectangle à coins arrondis 74"/>
          <p:cNvSpPr/>
          <p:nvPr/>
        </p:nvSpPr>
        <p:spPr>
          <a:xfrm>
            <a:off x="900035" y="5302245"/>
            <a:ext cx="1730088" cy="620832"/>
          </a:xfrm>
          <a:prstGeom prst="roundRect">
            <a:avLst/>
          </a:prstGeom>
          <a:solidFill>
            <a:schemeClr val="accent5">
              <a:lumMod val="20000"/>
              <a:lumOff val="80000"/>
            </a:schemeClr>
          </a:solidFill>
          <a:ln w="25400" cap="flat" cmpd="sng" algn="ctr">
            <a:noFill/>
            <a:prstDash val="solid"/>
          </a:ln>
          <a:effectLst/>
        </p:spPr>
        <p:txBody>
          <a:bodyPr lIns="48000" tIns="48000" rIns="48000" bIns="48000" rtlCol="0" anchor="ctr"/>
          <a:lstStyle/>
          <a:p>
            <a:pPr algn="ctr" defTabSz="914377">
              <a:defRPr/>
            </a:pPr>
            <a:r>
              <a:rPr lang="fr-FR" sz="1200" b="1" kern="0" dirty="0">
                <a:solidFill>
                  <a:srgbClr val="EF426F"/>
                </a:solidFill>
                <a:latin typeface="Calibri"/>
              </a:rPr>
              <a:t>Définition et encadrement de l’ACC dans le code de l’énergie </a:t>
            </a:r>
          </a:p>
        </p:txBody>
      </p:sp>
      <p:sp>
        <p:nvSpPr>
          <p:cNvPr id="76" name="Rectangle à coins arrondis 75"/>
          <p:cNvSpPr/>
          <p:nvPr/>
        </p:nvSpPr>
        <p:spPr>
          <a:xfrm>
            <a:off x="291148" y="1402483"/>
            <a:ext cx="1728192" cy="620832"/>
          </a:xfrm>
          <a:prstGeom prst="roundRect">
            <a:avLst/>
          </a:prstGeom>
          <a:solidFill>
            <a:schemeClr val="accent2">
              <a:lumMod val="20000"/>
              <a:lumOff val="80000"/>
            </a:schemeClr>
          </a:solidFill>
          <a:ln w="25400" cap="flat" cmpd="sng" algn="ctr">
            <a:noFill/>
            <a:prstDash val="solid"/>
          </a:ln>
          <a:effectLst/>
        </p:spPr>
        <p:txBody>
          <a:bodyPr lIns="48000" tIns="48000" rIns="48000" bIns="48000" rtlCol="0" anchor="ctr"/>
          <a:lstStyle/>
          <a:p>
            <a:pPr algn="ctr" defTabSz="914377">
              <a:defRPr/>
            </a:pPr>
            <a:r>
              <a:rPr lang="fr-FR" sz="1200" b="1" kern="0" dirty="0">
                <a:solidFill>
                  <a:srgbClr val="005EB8"/>
                </a:solidFill>
                <a:latin typeface="Calibri"/>
              </a:rPr>
              <a:t>Premières mentions de l’ACC dans le droit français</a:t>
            </a:r>
          </a:p>
        </p:txBody>
      </p:sp>
      <p:sp>
        <p:nvSpPr>
          <p:cNvPr id="77" name="Rectangle à coins arrondis 76"/>
          <p:cNvSpPr/>
          <p:nvPr/>
        </p:nvSpPr>
        <p:spPr>
          <a:xfrm>
            <a:off x="3217591" y="5302245"/>
            <a:ext cx="1728192" cy="620832"/>
          </a:xfrm>
          <a:prstGeom prst="roundRect">
            <a:avLst/>
          </a:prstGeom>
          <a:solidFill>
            <a:schemeClr val="accent2">
              <a:lumMod val="20000"/>
              <a:lumOff val="80000"/>
            </a:schemeClr>
          </a:solidFill>
          <a:ln w="25400" cap="flat" cmpd="sng" algn="ctr">
            <a:noFill/>
            <a:prstDash val="solid"/>
          </a:ln>
          <a:effectLst/>
        </p:spPr>
        <p:txBody>
          <a:bodyPr lIns="48000" tIns="48000" rIns="48000" bIns="48000" rtlCol="0" anchor="ctr"/>
          <a:lstStyle/>
          <a:p>
            <a:pPr algn="ctr" defTabSz="914377">
              <a:defRPr/>
            </a:pPr>
            <a:r>
              <a:rPr lang="fr-FR" sz="1200" b="1" kern="0" dirty="0">
                <a:solidFill>
                  <a:srgbClr val="005EB8"/>
                </a:solidFill>
                <a:latin typeface="Calibri"/>
              </a:rPr>
              <a:t>Passage du périmètre technique au périmètre géographique</a:t>
            </a:r>
          </a:p>
        </p:txBody>
      </p:sp>
      <p:sp>
        <p:nvSpPr>
          <p:cNvPr id="78" name="Rectangle à coins arrondis 77"/>
          <p:cNvSpPr/>
          <p:nvPr/>
        </p:nvSpPr>
        <p:spPr>
          <a:xfrm>
            <a:off x="2602664" y="1402483"/>
            <a:ext cx="1765145" cy="620832"/>
          </a:xfrm>
          <a:prstGeom prst="roundRect">
            <a:avLst/>
          </a:prstGeom>
          <a:solidFill>
            <a:schemeClr val="accent5">
              <a:lumMod val="20000"/>
              <a:lumOff val="80000"/>
            </a:schemeClr>
          </a:solidFill>
          <a:ln w="25400" cap="flat" cmpd="sng" algn="ctr">
            <a:noFill/>
            <a:prstDash val="solid"/>
          </a:ln>
          <a:effectLst/>
        </p:spPr>
        <p:txBody>
          <a:bodyPr lIns="48000" tIns="48000" rIns="48000" bIns="48000" rtlCol="0" anchor="ctr"/>
          <a:lstStyle/>
          <a:p>
            <a:pPr algn="ctr" defTabSz="914377">
              <a:defRPr/>
            </a:pPr>
            <a:r>
              <a:rPr lang="fr-FR" sz="1200" b="1" kern="0" dirty="0">
                <a:solidFill>
                  <a:srgbClr val="EF426F"/>
                </a:solidFill>
                <a:latin typeface="Calibri"/>
              </a:rPr>
              <a:t>Précisions de l’encadrement de l’ACC</a:t>
            </a:r>
          </a:p>
        </p:txBody>
      </p:sp>
      <p:sp>
        <p:nvSpPr>
          <p:cNvPr id="79" name="Rectangle à coins arrondis 78"/>
          <p:cNvSpPr/>
          <p:nvPr/>
        </p:nvSpPr>
        <p:spPr>
          <a:xfrm>
            <a:off x="5032411" y="5302245"/>
            <a:ext cx="1728192" cy="620832"/>
          </a:xfrm>
          <a:prstGeom prst="roundRect">
            <a:avLst/>
          </a:prstGeom>
          <a:solidFill>
            <a:schemeClr val="accent2">
              <a:lumMod val="20000"/>
              <a:lumOff val="80000"/>
            </a:schemeClr>
          </a:solidFill>
          <a:ln w="25400" cap="flat" cmpd="sng" algn="ctr">
            <a:noFill/>
            <a:prstDash val="solid"/>
          </a:ln>
          <a:effectLst/>
        </p:spPr>
        <p:txBody>
          <a:bodyPr lIns="48000" tIns="48000" rIns="48000" bIns="48000" rtlCol="0" anchor="ctr"/>
          <a:lstStyle/>
          <a:p>
            <a:pPr algn="ctr" defTabSz="914377">
              <a:defRPr/>
            </a:pPr>
            <a:r>
              <a:rPr lang="fr-FR" sz="1200" b="1" kern="0" dirty="0">
                <a:solidFill>
                  <a:srgbClr val="005EB8"/>
                </a:solidFill>
                <a:latin typeface="Calibri"/>
              </a:rPr>
              <a:t>2 km entre participants les plus éloignés</a:t>
            </a:r>
          </a:p>
        </p:txBody>
      </p:sp>
      <p:sp>
        <p:nvSpPr>
          <p:cNvPr id="80" name="Rectangle à coins arrondis 79"/>
          <p:cNvSpPr/>
          <p:nvPr/>
        </p:nvSpPr>
        <p:spPr>
          <a:xfrm>
            <a:off x="6136399" y="1402483"/>
            <a:ext cx="1728192" cy="620832"/>
          </a:xfrm>
          <a:prstGeom prst="roundRect">
            <a:avLst/>
          </a:prstGeom>
          <a:solidFill>
            <a:schemeClr val="accent2">
              <a:lumMod val="20000"/>
              <a:lumOff val="80000"/>
            </a:schemeClr>
          </a:solidFill>
          <a:ln w="25400" cap="flat" cmpd="sng" algn="ctr">
            <a:noFill/>
            <a:prstDash val="solid"/>
          </a:ln>
          <a:effectLst/>
        </p:spPr>
        <p:txBody>
          <a:bodyPr lIns="48000" tIns="48000" rIns="48000" bIns="48000" rtlCol="0" anchor="ctr"/>
          <a:lstStyle/>
          <a:p>
            <a:pPr algn="ctr" defTabSz="914377">
              <a:defRPr/>
            </a:pPr>
            <a:r>
              <a:rPr lang="fr-FR" sz="1200" b="1" kern="0" dirty="0">
                <a:solidFill>
                  <a:srgbClr val="005EB8"/>
                </a:solidFill>
                <a:latin typeface="Calibri"/>
              </a:rPr>
              <a:t>20 km entre participants les plus éloignés (</a:t>
            </a:r>
            <a:r>
              <a:rPr lang="fr-FR" sz="1200" b="1" kern="0" dirty="0" smtClean="0">
                <a:solidFill>
                  <a:srgbClr val="005EB8"/>
                </a:solidFill>
                <a:latin typeface="Calibri"/>
              </a:rPr>
              <a:t>dérogation)</a:t>
            </a:r>
            <a:endParaRPr lang="fr-FR" sz="1200" b="1" kern="0" dirty="0">
              <a:solidFill>
                <a:srgbClr val="005EB8"/>
              </a:solidFill>
              <a:latin typeface="Calibri"/>
            </a:endParaRPr>
          </a:p>
        </p:txBody>
      </p:sp>
      <p:cxnSp>
        <p:nvCxnSpPr>
          <p:cNvPr id="81" name="Connecteur droit 80"/>
          <p:cNvCxnSpPr/>
          <p:nvPr/>
        </p:nvCxnSpPr>
        <p:spPr>
          <a:xfrm>
            <a:off x="8089156" y="3767444"/>
            <a:ext cx="0" cy="480000"/>
          </a:xfrm>
          <a:prstGeom prst="line">
            <a:avLst/>
          </a:prstGeom>
          <a:noFill/>
          <a:ln w="19050" cap="flat" cmpd="sng" algn="ctr">
            <a:solidFill>
              <a:srgbClr val="EF426F"/>
            </a:solidFill>
            <a:prstDash val="sysDash"/>
          </a:ln>
          <a:effectLst/>
        </p:spPr>
      </p:cxnSp>
      <p:sp>
        <p:nvSpPr>
          <p:cNvPr id="82" name="Chevron 81"/>
          <p:cNvSpPr/>
          <p:nvPr/>
        </p:nvSpPr>
        <p:spPr>
          <a:xfrm rot="5400000" flipV="1">
            <a:off x="10177236" y="4812164"/>
            <a:ext cx="280505" cy="811063"/>
          </a:xfrm>
          <a:prstGeom prst="chevron">
            <a:avLst>
              <a:gd name="adj" fmla="val 73585"/>
            </a:avLst>
          </a:prstGeom>
          <a:solidFill>
            <a:srgbClr val="EF426F"/>
          </a:solidFill>
          <a:ln w="25400" cap="flat" cmpd="sng" algn="ctr">
            <a:noFill/>
            <a:prstDash val="solid"/>
          </a:ln>
          <a:effectLst/>
        </p:spPr>
        <p:txBody>
          <a:bodyPr lIns="48000" tIns="48000" rIns="48000" bIns="48000" rtlCol="0" anchor="ctr"/>
          <a:lstStyle/>
          <a:p>
            <a:pPr algn="ctr" defTabSz="914377">
              <a:defRPr/>
            </a:pPr>
            <a:endParaRPr lang="fr-FR" sz="1867" kern="0">
              <a:solidFill>
                <a:srgbClr val="575757"/>
              </a:solidFill>
              <a:latin typeface="Calibri"/>
            </a:endParaRPr>
          </a:p>
        </p:txBody>
      </p:sp>
      <p:sp>
        <p:nvSpPr>
          <p:cNvPr id="83" name="Rectangle avec coins arrondis en diagonale 82"/>
          <p:cNvSpPr/>
          <p:nvPr/>
        </p:nvSpPr>
        <p:spPr>
          <a:xfrm>
            <a:off x="9431765" y="4206746"/>
            <a:ext cx="1728192" cy="922977"/>
          </a:xfrm>
          <a:prstGeom prst="round2DiagRect">
            <a:avLst/>
          </a:prstGeom>
          <a:solidFill>
            <a:sysClr val="window" lastClr="FFFFFF"/>
          </a:solidFill>
          <a:ln w="12700" cap="flat" cmpd="sng" algn="ctr">
            <a:solidFill>
              <a:srgbClr val="EF426F"/>
            </a:solidFill>
            <a:prstDash val="solid"/>
          </a:ln>
          <a:effectLst/>
        </p:spPr>
        <p:txBody>
          <a:bodyPr lIns="0" tIns="48000" rIns="0" bIns="48000" rtlCol="0" anchor="ctr"/>
          <a:lstStyle/>
          <a:p>
            <a:pPr algn="ctr" defTabSz="914377">
              <a:defRPr/>
            </a:pPr>
            <a:r>
              <a:rPr lang="fr-FR" sz="1067" b="1" kern="0" dirty="0" smtClean="0">
                <a:solidFill>
                  <a:srgbClr val="575757"/>
                </a:solidFill>
                <a:latin typeface="Calibri"/>
              </a:rPr>
              <a:t>22 août </a:t>
            </a:r>
            <a:r>
              <a:rPr lang="fr-FR" sz="1067" b="1" kern="0" dirty="0">
                <a:solidFill>
                  <a:srgbClr val="575757"/>
                </a:solidFill>
                <a:latin typeface="Calibri"/>
              </a:rPr>
              <a:t>2021</a:t>
            </a:r>
          </a:p>
          <a:p>
            <a:pPr algn="ctr" defTabSz="914377">
              <a:defRPr/>
            </a:pPr>
            <a:r>
              <a:rPr lang="fr-FR" sz="1067" kern="0" dirty="0" smtClean="0">
                <a:solidFill>
                  <a:srgbClr val="575757"/>
                </a:solidFill>
                <a:latin typeface="Calibri"/>
              </a:rPr>
              <a:t>Loi Climat et résilience ratifie Ordonnance </a:t>
            </a:r>
            <a:r>
              <a:rPr lang="fr-FR" sz="1067" kern="0" dirty="0">
                <a:solidFill>
                  <a:srgbClr val="575757"/>
                </a:solidFill>
                <a:latin typeface="Calibri"/>
              </a:rPr>
              <a:t>n° 2021-236 portant transposition </a:t>
            </a:r>
            <a:r>
              <a:rPr lang="fr-FR" sz="1067" kern="0" dirty="0" smtClean="0">
                <a:solidFill>
                  <a:srgbClr val="575757"/>
                </a:solidFill>
                <a:latin typeface="Calibri"/>
              </a:rPr>
              <a:t>des directives UE</a:t>
            </a:r>
            <a:endParaRPr lang="fr-FR" sz="1067" kern="0" dirty="0">
              <a:solidFill>
                <a:srgbClr val="575757"/>
              </a:solidFill>
              <a:latin typeface="Calibri"/>
            </a:endParaRPr>
          </a:p>
        </p:txBody>
      </p:sp>
      <p:sp>
        <p:nvSpPr>
          <p:cNvPr id="84" name="Rectangle à coins arrondis 83"/>
          <p:cNvSpPr/>
          <p:nvPr/>
        </p:nvSpPr>
        <p:spPr>
          <a:xfrm>
            <a:off x="9418037" y="5378019"/>
            <a:ext cx="1730088" cy="620832"/>
          </a:xfrm>
          <a:prstGeom prst="roundRect">
            <a:avLst/>
          </a:prstGeom>
          <a:solidFill>
            <a:schemeClr val="accent5">
              <a:lumMod val="20000"/>
              <a:lumOff val="80000"/>
            </a:schemeClr>
          </a:solidFill>
          <a:ln w="25400" cap="flat" cmpd="sng" algn="ctr">
            <a:noFill/>
            <a:prstDash val="solid"/>
          </a:ln>
          <a:effectLst/>
        </p:spPr>
        <p:txBody>
          <a:bodyPr lIns="48000" tIns="48000" rIns="48000" bIns="48000" rtlCol="0" anchor="ctr"/>
          <a:lstStyle/>
          <a:p>
            <a:pPr algn="ctr" defTabSz="914377">
              <a:defRPr/>
            </a:pPr>
            <a:r>
              <a:rPr lang="fr-FR" sz="1200" b="1" kern="0" dirty="0">
                <a:solidFill>
                  <a:srgbClr val="EF426F"/>
                </a:solidFill>
                <a:latin typeface="Calibri"/>
              </a:rPr>
              <a:t>Ouverture à la HTA pour opérations avec moyens de production ENR</a:t>
            </a:r>
          </a:p>
        </p:txBody>
      </p:sp>
      <p:sp>
        <p:nvSpPr>
          <p:cNvPr id="86" name="Rectangle avec coins arrondis en diagonale 85"/>
          <p:cNvSpPr/>
          <p:nvPr/>
        </p:nvSpPr>
        <p:spPr>
          <a:xfrm>
            <a:off x="7221626" y="4215408"/>
            <a:ext cx="1765145" cy="922977"/>
          </a:xfrm>
          <a:prstGeom prst="round2DiagRect">
            <a:avLst/>
          </a:prstGeom>
          <a:solidFill>
            <a:sysClr val="window" lastClr="FFFFFF"/>
          </a:solidFill>
          <a:ln w="12700" cap="flat" cmpd="sng" algn="ctr">
            <a:solidFill>
              <a:srgbClr val="EF426F"/>
            </a:solidFill>
            <a:prstDash val="solid"/>
          </a:ln>
          <a:effectLst/>
        </p:spPr>
        <p:txBody>
          <a:bodyPr lIns="48000" tIns="48000" rIns="48000" bIns="48000" rtlCol="0" anchor="ctr"/>
          <a:lstStyle/>
          <a:p>
            <a:pPr algn="ctr" defTabSz="914377">
              <a:defRPr/>
            </a:pPr>
            <a:r>
              <a:rPr lang="fr-FR" sz="1067" b="1" kern="0" dirty="0">
                <a:solidFill>
                  <a:srgbClr val="575757"/>
                </a:solidFill>
                <a:latin typeface="Calibri"/>
              </a:rPr>
              <a:t>5 juillet 2021</a:t>
            </a:r>
          </a:p>
          <a:p>
            <a:pPr algn="ctr" defTabSz="914377">
              <a:defRPr/>
            </a:pPr>
            <a:r>
              <a:rPr lang="fr-FR" sz="1067" kern="0" dirty="0">
                <a:solidFill>
                  <a:srgbClr val="575757"/>
                </a:solidFill>
                <a:latin typeface="Calibri"/>
              </a:rPr>
              <a:t>Décret n° 2021-895 relatif à l'autoconsommation collective dans les habitations à loyer modéré</a:t>
            </a:r>
          </a:p>
        </p:txBody>
      </p:sp>
      <p:sp>
        <p:nvSpPr>
          <p:cNvPr id="87" name="Rectangle à coins arrondis 86"/>
          <p:cNvSpPr/>
          <p:nvPr/>
        </p:nvSpPr>
        <p:spPr>
          <a:xfrm>
            <a:off x="7221626" y="5382245"/>
            <a:ext cx="1765145" cy="620832"/>
          </a:xfrm>
          <a:prstGeom prst="roundRect">
            <a:avLst/>
          </a:prstGeom>
          <a:solidFill>
            <a:schemeClr val="accent5">
              <a:lumMod val="20000"/>
              <a:lumOff val="80000"/>
            </a:schemeClr>
          </a:solidFill>
          <a:ln w="25400" cap="flat" cmpd="sng" algn="ctr">
            <a:noFill/>
            <a:prstDash val="solid"/>
          </a:ln>
          <a:effectLst/>
        </p:spPr>
        <p:txBody>
          <a:bodyPr lIns="48000" tIns="48000" rIns="48000" bIns="48000" rtlCol="0" anchor="ctr"/>
          <a:lstStyle/>
          <a:p>
            <a:pPr algn="ctr" defTabSz="914377">
              <a:defRPr/>
            </a:pPr>
            <a:r>
              <a:rPr lang="fr-FR" sz="1200" b="1" kern="0" dirty="0">
                <a:solidFill>
                  <a:srgbClr val="EF426F"/>
                </a:solidFill>
                <a:latin typeface="Calibri"/>
              </a:rPr>
              <a:t>Précisions concernant les opérations avec bailleurs HLM en tant que PMO</a:t>
            </a:r>
          </a:p>
        </p:txBody>
      </p:sp>
      <p:sp>
        <p:nvSpPr>
          <p:cNvPr id="89" name="Rectangle avec coins arrondis en diagonale 88"/>
          <p:cNvSpPr/>
          <p:nvPr/>
        </p:nvSpPr>
        <p:spPr>
          <a:xfrm>
            <a:off x="8263212" y="2260395"/>
            <a:ext cx="1728192" cy="922977"/>
          </a:xfrm>
          <a:prstGeom prst="round2DiagRect">
            <a:avLst/>
          </a:prstGeom>
          <a:solidFill>
            <a:sysClr val="window" lastClr="FFFFFF"/>
          </a:solidFill>
          <a:ln w="12700" cap="flat" cmpd="sng" algn="ctr">
            <a:solidFill>
              <a:srgbClr val="00B2A9"/>
            </a:solidFill>
            <a:prstDash val="solid"/>
          </a:ln>
          <a:effectLst/>
        </p:spPr>
        <p:txBody>
          <a:bodyPr lIns="48000" tIns="48000" rIns="48000" bIns="48000" rtlCol="0" anchor="ctr"/>
          <a:lstStyle/>
          <a:p>
            <a:pPr algn="ctr" defTabSz="914377">
              <a:defRPr/>
            </a:pPr>
            <a:r>
              <a:rPr lang="fr-FR" sz="1067" b="1" kern="0" dirty="0">
                <a:solidFill>
                  <a:srgbClr val="575757"/>
                </a:solidFill>
                <a:latin typeface="Calibri"/>
              </a:rPr>
              <a:t>30 juillet 2021</a:t>
            </a:r>
          </a:p>
          <a:p>
            <a:pPr algn="ctr" defTabSz="914377">
              <a:defRPr/>
            </a:pPr>
            <a:r>
              <a:rPr lang="fr-FR" sz="1067" kern="0" dirty="0">
                <a:solidFill>
                  <a:srgbClr val="575757"/>
                </a:solidFill>
                <a:latin typeface="Calibri"/>
              </a:rPr>
              <a:t>Appel d’offres portant sur la réalisation/exploitation d’Install. de production à partir d’ENR en </a:t>
            </a:r>
            <a:r>
              <a:rPr lang="fr-FR" sz="1067" kern="0" dirty="0" err="1">
                <a:solidFill>
                  <a:srgbClr val="575757"/>
                </a:solidFill>
                <a:latin typeface="Calibri"/>
              </a:rPr>
              <a:t>autoconso</a:t>
            </a:r>
            <a:endParaRPr lang="fr-FR" sz="1067" kern="0" dirty="0">
              <a:solidFill>
                <a:srgbClr val="575757"/>
              </a:solidFill>
              <a:latin typeface="Calibri"/>
            </a:endParaRPr>
          </a:p>
        </p:txBody>
      </p:sp>
      <p:sp>
        <p:nvSpPr>
          <p:cNvPr id="90" name="Rectangle à coins arrondis 89"/>
          <p:cNvSpPr/>
          <p:nvPr/>
        </p:nvSpPr>
        <p:spPr>
          <a:xfrm>
            <a:off x="8216125" y="1422783"/>
            <a:ext cx="1728192" cy="620832"/>
          </a:xfrm>
          <a:prstGeom prst="roundRect">
            <a:avLst/>
          </a:prstGeom>
          <a:solidFill>
            <a:schemeClr val="accent2">
              <a:lumMod val="20000"/>
              <a:lumOff val="80000"/>
            </a:schemeClr>
          </a:solidFill>
          <a:ln w="25400" cap="flat" cmpd="sng" algn="ctr">
            <a:noFill/>
            <a:prstDash val="solid"/>
          </a:ln>
          <a:effectLst/>
        </p:spPr>
        <p:txBody>
          <a:bodyPr lIns="48000" tIns="48000" rIns="48000" bIns="48000" rtlCol="0" anchor="ctr"/>
          <a:lstStyle/>
          <a:p>
            <a:pPr algn="ctr" defTabSz="914377">
              <a:defRPr/>
            </a:pPr>
            <a:r>
              <a:rPr lang="fr-FR" sz="1200" b="1" kern="0" dirty="0">
                <a:solidFill>
                  <a:srgbClr val="005EB8"/>
                </a:solidFill>
                <a:latin typeface="Calibri"/>
              </a:rPr>
              <a:t>Eligibilité de l’ACC aux AO complément de rémunération</a:t>
            </a:r>
          </a:p>
        </p:txBody>
      </p:sp>
      <p:sp>
        <p:nvSpPr>
          <p:cNvPr id="91" name="Chevron 90"/>
          <p:cNvSpPr/>
          <p:nvPr/>
        </p:nvSpPr>
        <p:spPr>
          <a:xfrm rot="16200000">
            <a:off x="11078049" y="1765774"/>
            <a:ext cx="280505" cy="811063"/>
          </a:xfrm>
          <a:prstGeom prst="chevron">
            <a:avLst>
              <a:gd name="adj" fmla="val 73585"/>
            </a:avLst>
          </a:prstGeom>
          <a:solidFill>
            <a:schemeClr val="accent2"/>
          </a:solidFill>
          <a:ln>
            <a:noFill/>
          </a:ln>
          <a:effectLst/>
        </p:spPr>
        <p:txBody>
          <a:bodyPr lIns="48000" tIns="48000" rIns="48000" bIns="48000" rtlCol="0" anchor="ctr"/>
          <a:lstStyle/>
          <a:p>
            <a:pPr algn="ctr" defTabSz="914377">
              <a:defRPr/>
            </a:pPr>
            <a:endParaRPr lang="fr-FR" sz="1867" kern="0">
              <a:solidFill>
                <a:srgbClr val="575757"/>
              </a:solidFill>
              <a:latin typeface="Calibri"/>
            </a:endParaRPr>
          </a:p>
        </p:txBody>
      </p:sp>
      <p:sp>
        <p:nvSpPr>
          <p:cNvPr id="92" name="Rectangle avec coins arrondis en diagonale 91"/>
          <p:cNvSpPr/>
          <p:nvPr/>
        </p:nvSpPr>
        <p:spPr>
          <a:xfrm>
            <a:off x="10354204" y="2260202"/>
            <a:ext cx="1728192" cy="922977"/>
          </a:xfrm>
          <a:prstGeom prst="round2DiagRect">
            <a:avLst/>
          </a:prstGeom>
          <a:solidFill>
            <a:sysClr val="window" lastClr="FFFFFF"/>
          </a:solidFill>
          <a:ln w="12700" cap="flat" cmpd="sng" algn="ctr">
            <a:solidFill>
              <a:srgbClr val="00B2A9"/>
            </a:solidFill>
            <a:prstDash val="solid"/>
          </a:ln>
          <a:effectLst/>
        </p:spPr>
        <p:txBody>
          <a:bodyPr lIns="48000" tIns="48000" rIns="48000" bIns="48000" rtlCol="0" anchor="ctr"/>
          <a:lstStyle/>
          <a:p>
            <a:pPr algn="ctr" defTabSz="914377">
              <a:defRPr/>
            </a:pPr>
            <a:r>
              <a:rPr lang="fr-FR" sz="1067" b="1" kern="0" dirty="0">
                <a:solidFill>
                  <a:srgbClr val="575757"/>
                </a:solidFill>
                <a:latin typeface="Calibri"/>
              </a:rPr>
              <a:t>8 octobre 2021</a:t>
            </a:r>
          </a:p>
          <a:p>
            <a:pPr algn="ctr" defTabSz="914377">
              <a:defRPr/>
            </a:pPr>
            <a:r>
              <a:rPr lang="fr-FR" sz="1067" kern="0" dirty="0">
                <a:solidFill>
                  <a:srgbClr val="575757"/>
                </a:solidFill>
                <a:latin typeface="Calibri"/>
              </a:rPr>
              <a:t>Arrêté tarifaire S21</a:t>
            </a:r>
            <a:endParaRPr lang="fr-FR" sz="1067" b="1" kern="0" dirty="0">
              <a:solidFill>
                <a:srgbClr val="575757"/>
              </a:solidFill>
              <a:latin typeface="Calibri"/>
            </a:endParaRPr>
          </a:p>
        </p:txBody>
      </p:sp>
      <p:sp>
        <p:nvSpPr>
          <p:cNvPr id="93" name="Rectangle à coins arrondis 92"/>
          <p:cNvSpPr/>
          <p:nvPr/>
        </p:nvSpPr>
        <p:spPr>
          <a:xfrm>
            <a:off x="10361115" y="1407572"/>
            <a:ext cx="1728192" cy="620832"/>
          </a:xfrm>
          <a:prstGeom prst="roundRect">
            <a:avLst/>
          </a:prstGeom>
          <a:solidFill>
            <a:schemeClr val="accent2">
              <a:lumMod val="20000"/>
              <a:lumOff val="80000"/>
            </a:schemeClr>
          </a:solidFill>
          <a:ln w="25400" cap="flat" cmpd="sng" algn="ctr">
            <a:noFill/>
            <a:prstDash val="solid"/>
          </a:ln>
          <a:effectLst/>
        </p:spPr>
        <p:txBody>
          <a:bodyPr lIns="48000" tIns="48000" rIns="48000" bIns="48000" rtlCol="0" anchor="ctr"/>
          <a:lstStyle/>
          <a:p>
            <a:pPr algn="ctr" defTabSz="914377">
              <a:defRPr/>
            </a:pPr>
            <a:r>
              <a:rPr lang="fr-FR" sz="1200" b="1" kern="0" dirty="0">
                <a:solidFill>
                  <a:srgbClr val="005EB8"/>
                </a:solidFill>
                <a:latin typeface="Calibri"/>
              </a:rPr>
              <a:t>Eligibilité de l’ACC à l’obligation d’achat</a:t>
            </a:r>
          </a:p>
        </p:txBody>
      </p:sp>
      <p:sp>
        <p:nvSpPr>
          <p:cNvPr id="88" name="Rectangle 87"/>
          <p:cNvSpPr/>
          <p:nvPr/>
        </p:nvSpPr>
        <p:spPr>
          <a:xfrm>
            <a:off x="0" y="-8504"/>
            <a:ext cx="12192000" cy="1051151"/>
          </a:xfrm>
          <a:prstGeom prst="rect">
            <a:avLst/>
          </a:prstGeom>
          <a:solidFill>
            <a:schemeClr val="tx2"/>
          </a:solidFill>
        </p:spPr>
        <p:style>
          <a:lnRef idx="2">
            <a:schemeClr val="accent1"/>
          </a:lnRef>
          <a:fillRef idx="1">
            <a:schemeClr val="lt1"/>
          </a:fillRef>
          <a:effectRef idx="0">
            <a:schemeClr val="accent1"/>
          </a:effectRef>
          <a:fontRef idx="minor">
            <a:schemeClr val="dk1"/>
          </a:fontRef>
        </p:style>
        <p:txBody>
          <a:bodyPr rtlCol="0" anchor="ctr"/>
          <a:lstStyle/>
          <a:p>
            <a:r>
              <a:rPr lang="fr-FR" sz="3600" b="1" dirty="0">
                <a:solidFill>
                  <a:schemeClr val="bg1"/>
                </a:solidFill>
              </a:rPr>
              <a:t>Les étapes du cadre législatif et réglementaire</a:t>
            </a:r>
          </a:p>
        </p:txBody>
      </p:sp>
    </p:spTree>
    <p:extLst>
      <p:ext uri="{BB962C8B-B14F-4D97-AF65-F5344CB8AC3E}">
        <p14:creationId xmlns:p14="http://schemas.microsoft.com/office/powerpoint/2010/main" val="1419854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a:extLst>
              <a:ext uri="{FF2B5EF4-FFF2-40B4-BE49-F238E27FC236}">
                <a16:creationId xmlns:a16="http://schemas.microsoft.com/office/drawing/2014/main" id="{7E4D1598-0E73-4070-B2A1-6CE904A32D96}"/>
              </a:ext>
            </a:extLst>
          </p:cNvPr>
          <p:cNvSpPr txBox="1"/>
          <p:nvPr/>
        </p:nvSpPr>
        <p:spPr>
          <a:xfrm>
            <a:off x="452123" y="1621944"/>
            <a:ext cx="2903556" cy="531873"/>
          </a:xfrm>
          <a:prstGeom prst="roundRect">
            <a:avLst/>
          </a:prstGeom>
          <a:solidFill>
            <a:schemeClr val="bg2"/>
          </a:solidFill>
          <a:ln w="25400" cap="flat" cmpd="sng" algn="ctr">
            <a:noFill/>
            <a:prstDash val="solid"/>
          </a:ln>
          <a:effectLst>
            <a:outerShdw blurRad="50800" dist="38100" dir="2700000" algn="tl" rotWithShape="0">
              <a:prstClr val="black">
                <a:alpha val="40000"/>
              </a:prstClr>
            </a:outerShdw>
          </a:effectLst>
        </p:spPr>
        <p:txBody>
          <a:bodyPr rtlCol="0" anchor="ctr"/>
          <a:lstStyle>
            <a:defPPr>
              <a:defRPr lang="fr-FR"/>
            </a:defPPr>
            <a:lvl1pPr algn="ctr" defTabSz="576000">
              <a:spcAft>
                <a:spcPts val="1200"/>
              </a:spcAft>
              <a:defRPr sz="2400" b="1">
                <a:solidFill>
                  <a:schemeClr val="bg1"/>
                </a:solidFill>
                <a:latin typeface="Nunito Sans" panose="000005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575986">
              <a:defRPr/>
            </a:pPr>
            <a:r>
              <a:rPr lang="fr-FR" sz="2133" kern="0" dirty="0">
                <a:solidFill>
                  <a:prstClr val="white"/>
                </a:solidFill>
                <a:latin typeface="Calibri"/>
              </a:rPr>
              <a:t>Un même bâtiment</a:t>
            </a:r>
          </a:p>
        </p:txBody>
      </p:sp>
      <p:sp>
        <p:nvSpPr>
          <p:cNvPr id="23" name="ZoneTexte 22">
            <a:extLst>
              <a:ext uri="{FF2B5EF4-FFF2-40B4-BE49-F238E27FC236}">
                <a16:creationId xmlns:a16="http://schemas.microsoft.com/office/drawing/2014/main" id="{0ABC3D1E-879E-42F5-9265-72833623F9F8}"/>
              </a:ext>
            </a:extLst>
          </p:cNvPr>
          <p:cNvSpPr txBox="1"/>
          <p:nvPr/>
        </p:nvSpPr>
        <p:spPr>
          <a:xfrm>
            <a:off x="4371023" y="1621946"/>
            <a:ext cx="7392000" cy="531871"/>
          </a:xfrm>
          <a:prstGeom prst="roundRect">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rtlCol="0" anchor="ctr"/>
          <a:lstStyle>
            <a:defPPr>
              <a:defRPr lang="fr-FR"/>
            </a:defPPr>
            <a:lvl1pPr algn="ctr" defTabSz="576000">
              <a:spcAft>
                <a:spcPts val="1200"/>
              </a:spcAft>
              <a:defRPr b="1">
                <a:solidFill>
                  <a:schemeClr val="bg1"/>
                </a:solidFill>
                <a:latin typeface="Nunito Sans" panose="00000500000000000000" pitchFamily="2" charset="0"/>
              </a:defRPr>
            </a:lvl1pPr>
          </a:lstStyle>
          <a:p>
            <a:pPr defTabSz="575986">
              <a:defRPr/>
            </a:pPr>
            <a:r>
              <a:rPr lang="fr-FR" sz="2133" kern="0" dirty="0">
                <a:solidFill>
                  <a:prstClr val="white"/>
                </a:solidFill>
                <a:latin typeface="Calibri"/>
              </a:rPr>
              <a:t>Périmètre étendu </a:t>
            </a:r>
          </a:p>
        </p:txBody>
      </p:sp>
      <p:pic>
        <p:nvPicPr>
          <p:cNvPr id="24" name="Image 23" descr="Une image contenant jouet&#10;&#10;Description générée automatiquement">
            <a:extLst>
              <a:ext uri="{FF2B5EF4-FFF2-40B4-BE49-F238E27FC236}">
                <a16:creationId xmlns:a16="http://schemas.microsoft.com/office/drawing/2014/main" id="{132FE47A-1B0D-42CF-853A-858DC5D027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26" t="6315" r="8466" b="7882"/>
          <a:stretch/>
        </p:blipFill>
        <p:spPr>
          <a:xfrm>
            <a:off x="1121207" y="2638396"/>
            <a:ext cx="1769588" cy="1999721"/>
          </a:xfrm>
          <a:prstGeom prst="rect">
            <a:avLst/>
          </a:prstGeom>
        </p:spPr>
      </p:pic>
      <p:sp>
        <p:nvSpPr>
          <p:cNvPr id="25" name="ZoneTexte 24">
            <a:extLst>
              <a:ext uri="{FF2B5EF4-FFF2-40B4-BE49-F238E27FC236}">
                <a16:creationId xmlns:a16="http://schemas.microsoft.com/office/drawing/2014/main" id="{D20DFC5D-C005-4774-AA49-266A42FB38BE}"/>
              </a:ext>
            </a:extLst>
          </p:cNvPr>
          <p:cNvSpPr txBox="1"/>
          <p:nvPr/>
        </p:nvSpPr>
        <p:spPr>
          <a:xfrm>
            <a:off x="306187" y="4760345"/>
            <a:ext cx="3277079" cy="1651286"/>
          </a:xfrm>
          <a:prstGeom prst="rect">
            <a:avLst/>
          </a:prstGeom>
          <a:noFill/>
        </p:spPr>
        <p:txBody>
          <a:bodyPr wrap="square" rtlCol="0">
            <a:spAutoFit/>
          </a:bodyPr>
          <a:lstStyle/>
          <a:p>
            <a:pPr marL="507962" indent="-507962" defTabSz="914377">
              <a:lnSpc>
                <a:spcPct val="150000"/>
              </a:lnSpc>
              <a:buFont typeface="Wingdings" panose="05000000000000000000" pitchFamily="2" charset="2"/>
              <a:buChar char="ü"/>
              <a:defRPr/>
            </a:pPr>
            <a:r>
              <a:rPr lang="fr-FR" sz="1333" b="1" kern="0" dirty="0">
                <a:solidFill>
                  <a:schemeClr val="bg2"/>
                </a:solidFill>
              </a:rPr>
              <a:t>Dans un même bâtiment</a:t>
            </a:r>
          </a:p>
          <a:p>
            <a:pPr marL="507962" indent="-507962" defTabSz="914377">
              <a:lnSpc>
                <a:spcPct val="150000"/>
              </a:lnSpc>
              <a:buFont typeface="Wingdings" panose="05000000000000000000" pitchFamily="2" charset="2"/>
              <a:buChar char="ü"/>
              <a:defRPr/>
            </a:pPr>
            <a:endParaRPr lang="fr-FR" sz="533" b="1" kern="0" dirty="0">
              <a:solidFill>
                <a:schemeClr val="bg2"/>
              </a:solidFill>
            </a:endParaRPr>
          </a:p>
          <a:p>
            <a:pPr marL="507962" indent="-507962" defTabSz="914377">
              <a:buFont typeface="Wingdings" panose="05000000000000000000" pitchFamily="2" charset="2"/>
              <a:buChar char="ü"/>
              <a:defRPr/>
            </a:pPr>
            <a:r>
              <a:rPr lang="fr-FR" sz="1333" b="1" kern="0" dirty="0">
                <a:solidFill>
                  <a:schemeClr val="bg2"/>
                </a:solidFill>
              </a:rPr>
              <a:t>Sur le réseau de distribution (HTA et BT) sans restriction sur la filière des installations de production</a:t>
            </a:r>
          </a:p>
          <a:p>
            <a:pPr marL="507962" indent="-507962" defTabSz="914377">
              <a:lnSpc>
                <a:spcPct val="150000"/>
              </a:lnSpc>
              <a:buFont typeface="Wingdings" panose="05000000000000000000" pitchFamily="2" charset="2"/>
              <a:buChar char="ü"/>
              <a:defRPr/>
            </a:pPr>
            <a:r>
              <a:rPr lang="fr-FR" sz="1333" b="1" kern="0" dirty="0">
                <a:solidFill>
                  <a:schemeClr val="bg2"/>
                </a:solidFill>
              </a:rPr>
              <a:t>Sans limite de puissance</a:t>
            </a:r>
          </a:p>
        </p:txBody>
      </p:sp>
      <p:sp>
        <p:nvSpPr>
          <p:cNvPr id="26" name="ZoneTexte 25">
            <a:extLst>
              <a:ext uri="{FF2B5EF4-FFF2-40B4-BE49-F238E27FC236}">
                <a16:creationId xmlns:a16="http://schemas.microsoft.com/office/drawing/2014/main" id="{0A373F30-0173-4D59-AA3C-6E19B8695C3E}"/>
              </a:ext>
            </a:extLst>
          </p:cNvPr>
          <p:cNvSpPr txBox="1"/>
          <p:nvPr/>
        </p:nvSpPr>
        <p:spPr>
          <a:xfrm>
            <a:off x="4207103" y="4627040"/>
            <a:ext cx="3681752" cy="1917897"/>
          </a:xfrm>
          <a:prstGeom prst="rect">
            <a:avLst/>
          </a:prstGeom>
          <a:noFill/>
        </p:spPr>
        <p:txBody>
          <a:bodyPr wrap="square" rtlCol="0">
            <a:spAutoFit/>
          </a:bodyPr>
          <a:lstStyle>
            <a:defPPr>
              <a:defRPr lang="fr-FR"/>
            </a:defPPr>
            <a:lvl1pPr marL="380990" indent="-380990">
              <a:lnSpc>
                <a:spcPct val="150000"/>
              </a:lnSpc>
              <a:buFont typeface="Wingdings" panose="05000000000000000000" pitchFamily="2" charset="2"/>
              <a:buChar char="ü"/>
              <a:defRPr sz="1100">
                <a:solidFill>
                  <a:srgbClr val="001E61"/>
                </a:solidFill>
                <a:latin typeface="+mj-lt"/>
              </a:defRPr>
            </a:lvl1pPr>
          </a:lstStyle>
          <a:p>
            <a:pPr marL="380981" indent="-380981" defTabSz="914377">
              <a:lnSpc>
                <a:spcPct val="100000"/>
              </a:lnSpc>
              <a:defRPr/>
            </a:pPr>
            <a:r>
              <a:rPr lang="fr-FR" sz="1333" b="1" u="sng" kern="0" dirty="0">
                <a:solidFill>
                  <a:srgbClr val="3EA47A"/>
                </a:solidFill>
                <a:latin typeface="Calibri"/>
              </a:rPr>
              <a:t>2 km </a:t>
            </a:r>
            <a:r>
              <a:rPr lang="fr-FR" sz="1333" b="1" kern="0" dirty="0">
                <a:solidFill>
                  <a:srgbClr val="3EA47A"/>
                </a:solidFill>
                <a:latin typeface="Calibri"/>
              </a:rPr>
              <a:t>max entre les participants les plus éloignés </a:t>
            </a:r>
          </a:p>
          <a:p>
            <a:pPr marL="380981" indent="-380981" defTabSz="914377">
              <a:lnSpc>
                <a:spcPct val="100000"/>
              </a:lnSpc>
              <a:defRPr/>
            </a:pPr>
            <a:endParaRPr lang="fr-FR" sz="533" b="1" kern="0" dirty="0">
              <a:solidFill>
                <a:srgbClr val="3EA47A"/>
              </a:solidFill>
              <a:latin typeface="Calibri"/>
            </a:endParaRPr>
          </a:p>
          <a:p>
            <a:pPr marL="380981" indent="-380981" defTabSz="914377">
              <a:lnSpc>
                <a:spcPct val="100000"/>
              </a:lnSpc>
              <a:defRPr/>
            </a:pPr>
            <a:r>
              <a:rPr lang="fr-FR" sz="1333" b="1" u="sng" kern="0" dirty="0">
                <a:solidFill>
                  <a:srgbClr val="3EA47A"/>
                </a:solidFill>
                <a:latin typeface="Calibri"/>
              </a:rPr>
              <a:t>Sur le réseau BT </a:t>
            </a:r>
            <a:r>
              <a:rPr lang="fr-FR" sz="1333" b="1" kern="0" dirty="0">
                <a:solidFill>
                  <a:srgbClr val="3EA47A"/>
                </a:solidFill>
                <a:latin typeface="Calibri"/>
              </a:rPr>
              <a:t>sans restriction sur la filière des installations de production</a:t>
            </a:r>
          </a:p>
          <a:p>
            <a:pPr marL="380981" indent="-380981" defTabSz="914377">
              <a:lnSpc>
                <a:spcPct val="100000"/>
              </a:lnSpc>
              <a:defRPr/>
            </a:pPr>
            <a:endParaRPr lang="fr-FR" sz="533" b="1" kern="0" dirty="0">
              <a:solidFill>
                <a:srgbClr val="3EA47A"/>
              </a:solidFill>
              <a:latin typeface="Calibri"/>
            </a:endParaRPr>
          </a:p>
          <a:p>
            <a:pPr marL="380981" indent="-380981" defTabSz="914377">
              <a:lnSpc>
                <a:spcPct val="100000"/>
              </a:lnSpc>
              <a:defRPr/>
            </a:pPr>
            <a:endParaRPr lang="fr-FR" sz="267" b="1" kern="0" dirty="0">
              <a:solidFill>
                <a:srgbClr val="3EA47A"/>
              </a:solidFill>
              <a:latin typeface="Calibri"/>
            </a:endParaRPr>
          </a:p>
          <a:p>
            <a:pPr marL="380981" indent="-380981" defTabSz="914377">
              <a:lnSpc>
                <a:spcPct val="100000"/>
              </a:lnSpc>
              <a:defRPr/>
            </a:pPr>
            <a:r>
              <a:rPr lang="fr-FR" sz="1333" b="1" u="sng" kern="0" dirty="0">
                <a:solidFill>
                  <a:srgbClr val="3EA47A"/>
                </a:solidFill>
                <a:latin typeface="Calibri"/>
              </a:rPr>
              <a:t>Sur le réseau HTA </a:t>
            </a:r>
            <a:r>
              <a:rPr lang="fr-FR" sz="1333" b="1" kern="0" dirty="0">
                <a:solidFill>
                  <a:srgbClr val="3EA47A"/>
                </a:solidFill>
                <a:latin typeface="Calibri"/>
              </a:rPr>
              <a:t>si toutes les installations de production ENR</a:t>
            </a:r>
          </a:p>
          <a:p>
            <a:pPr marL="380981" indent="-380981" defTabSz="914377">
              <a:lnSpc>
                <a:spcPct val="100000"/>
              </a:lnSpc>
              <a:defRPr/>
            </a:pPr>
            <a:endParaRPr lang="fr-FR" sz="533" b="1" kern="0" dirty="0">
              <a:solidFill>
                <a:srgbClr val="3EA47A"/>
              </a:solidFill>
              <a:latin typeface="Calibri"/>
            </a:endParaRPr>
          </a:p>
          <a:p>
            <a:pPr marL="380981" indent="-380981" defTabSz="914377">
              <a:defRPr/>
            </a:pPr>
            <a:r>
              <a:rPr lang="fr-FR" sz="1333" b="1" kern="0" dirty="0">
                <a:solidFill>
                  <a:srgbClr val="3EA47A"/>
                </a:solidFill>
                <a:latin typeface="Calibri"/>
              </a:rPr>
              <a:t>3 MW max de production</a:t>
            </a:r>
          </a:p>
        </p:txBody>
      </p:sp>
      <p:sp>
        <p:nvSpPr>
          <p:cNvPr id="27" name="ZoneTexte 26">
            <a:extLst>
              <a:ext uri="{FF2B5EF4-FFF2-40B4-BE49-F238E27FC236}">
                <a16:creationId xmlns:a16="http://schemas.microsoft.com/office/drawing/2014/main" id="{0ABC3D1E-879E-42F5-9265-72833623F9F8}"/>
              </a:ext>
            </a:extLst>
          </p:cNvPr>
          <p:cNvSpPr txBox="1"/>
          <p:nvPr/>
        </p:nvSpPr>
        <p:spPr>
          <a:xfrm>
            <a:off x="4371026" y="2425960"/>
            <a:ext cx="3368657" cy="328267"/>
          </a:xfrm>
          <a:prstGeom prst="roundRect">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rtlCol="0" anchor="ctr"/>
          <a:lstStyle>
            <a:defPPr>
              <a:defRPr lang="fr-FR"/>
            </a:defPPr>
            <a:lvl1pPr algn="ctr" defTabSz="576000">
              <a:spcAft>
                <a:spcPts val="1200"/>
              </a:spcAft>
              <a:defRPr b="1">
                <a:solidFill>
                  <a:schemeClr val="bg1"/>
                </a:solidFill>
                <a:latin typeface="Nunito Sans" panose="00000500000000000000" pitchFamily="2" charset="0"/>
              </a:defRPr>
            </a:lvl1pPr>
          </a:lstStyle>
          <a:p>
            <a:pPr defTabSz="575986">
              <a:defRPr/>
            </a:pPr>
            <a:r>
              <a:rPr lang="fr-FR" sz="2133" kern="0" dirty="0">
                <a:solidFill>
                  <a:prstClr val="white"/>
                </a:solidFill>
                <a:latin typeface="Calibri"/>
              </a:rPr>
              <a:t>Standard</a:t>
            </a:r>
          </a:p>
        </p:txBody>
      </p:sp>
      <p:sp>
        <p:nvSpPr>
          <p:cNvPr id="28" name="ZoneTexte 27">
            <a:extLst>
              <a:ext uri="{FF2B5EF4-FFF2-40B4-BE49-F238E27FC236}">
                <a16:creationId xmlns:a16="http://schemas.microsoft.com/office/drawing/2014/main" id="{0ABC3D1E-879E-42F5-9265-72833623F9F8}"/>
              </a:ext>
            </a:extLst>
          </p:cNvPr>
          <p:cNvSpPr txBox="1"/>
          <p:nvPr/>
        </p:nvSpPr>
        <p:spPr>
          <a:xfrm>
            <a:off x="8227493" y="2425960"/>
            <a:ext cx="3504000" cy="328267"/>
          </a:xfrm>
          <a:prstGeom prst="roundRect">
            <a:avLst/>
          </a:prstGeom>
          <a:solidFill>
            <a:schemeClr val="accent1">
              <a:lumMod val="60000"/>
              <a:lumOff val="40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defPPr>
              <a:defRPr lang="fr-FR"/>
            </a:defPPr>
            <a:lvl1pPr algn="ctr" defTabSz="576000">
              <a:spcAft>
                <a:spcPts val="1200"/>
              </a:spcAft>
              <a:defRPr b="1">
                <a:solidFill>
                  <a:schemeClr val="bg1"/>
                </a:solidFill>
                <a:latin typeface="Nunito Sans" panose="00000500000000000000" pitchFamily="2" charset="0"/>
              </a:defRPr>
            </a:lvl1pPr>
          </a:lstStyle>
          <a:p>
            <a:pPr defTabSz="575986">
              <a:defRPr/>
            </a:pPr>
            <a:r>
              <a:rPr lang="fr-FR" sz="2133" kern="0" dirty="0">
                <a:solidFill>
                  <a:prstClr val="white"/>
                </a:solidFill>
                <a:latin typeface="Calibri"/>
              </a:rPr>
              <a:t>Dérogatoire</a:t>
            </a:r>
          </a:p>
        </p:txBody>
      </p:sp>
      <p:pic>
        <p:nvPicPr>
          <p:cNvPr id="29" name="Image 28" descr="Une image contenant pièce&#10;&#10;Description générée automatiquement">
            <a:extLst>
              <a:ext uri="{FF2B5EF4-FFF2-40B4-BE49-F238E27FC236}">
                <a16:creationId xmlns:a16="http://schemas.microsoft.com/office/drawing/2014/main" id="{FBCB68A6-A90B-420D-AF23-B1731C6A4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9675" y="2833750"/>
            <a:ext cx="3549181" cy="1804367"/>
          </a:xfrm>
          <a:prstGeom prst="rect">
            <a:avLst/>
          </a:prstGeom>
        </p:spPr>
      </p:pic>
      <p:sp>
        <p:nvSpPr>
          <p:cNvPr id="30" name="ZoneTexte 29">
            <a:extLst>
              <a:ext uri="{FF2B5EF4-FFF2-40B4-BE49-F238E27FC236}">
                <a16:creationId xmlns:a16="http://schemas.microsoft.com/office/drawing/2014/main" id="{0A373F30-0173-4D59-AA3C-6E19B8695C3E}"/>
              </a:ext>
            </a:extLst>
          </p:cNvPr>
          <p:cNvSpPr txBox="1"/>
          <p:nvPr/>
        </p:nvSpPr>
        <p:spPr>
          <a:xfrm>
            <a:off x="8161997" y="3088662"/>
            <a:ext cx="3663297" cy="3461260"/>
          </a:xfrm>
          <a:prstGeom prst="rect">
            <a:avLst/>
          </a:prstGeom>
          <a:noFill/>
        </p:spPr>
        <p:txBody>
          <a:bodyPr wrap="square" rtlCol="0">
            <a:noAutofit/>
          </a:bodyPr>
          <a:lstStyle>
            <a:defPPr>
              <a:defRPr lang="fr-FR"/>
            </a:defPPr>
            <a:lvl1pPr marL="380990" indent="-380990">
              <a:lnSpc>
                <a:spcPct val="150000"/>
              </a:lnSpc>
              <a:buFont typeface="Wingdings" panose="05000000000000000000" pitchFamily="2" charset="2"/>
              <a:buChar char="ü"/>
              <a:defRPr sz="1100">
                <a:solidFill>
                  <a:srgbClr val="001E61"/>
                </a:solidFill>
                <a:latin typeface="+mj-lt"/>
              </a:defRPr>
            </a:lvl1pPr>
          </a:lstStyle>
          <a:p>
            <a:pPr marL="380981" indent="-380981" defTabSz="914377">
              <a:lnSpc>
                <a:spcPct val="100000"/>
              </a:lnSpc>
              <a:defRPr/>
            </a:pPr>
            <a:r>
              <a:rPr lang="fr-FR" sz="1333" b="1" kern="0" dirty="0">
                <a:solidFill>
                  <a:schemeClr val="accent1"/>
                </a:solidFill>
                <a:latin typeface="Calibri"/>
              </a:rPr>
              <a:t>Sur dérogation à obtenir auprès du Ministre </a:t>
            </a:r>
          </a:p>
          <a:p>
            <a:pPr marL="380981" indent="-380981" defTabSz="914377">
              <a:lnSpc>
                <a:spcPct val="100000"/>
              </a:lnSpc>
              <a:defRPr/>
            </a:pPr>
            <a:endParaRPr lang="fr-FR" sz="1067" b="1" kern="0" dirty="0">
              <a:solidFill>
                <a:schemeClr val="accent1"/>
              </a:solidFill>
              <a:latin typeface="Calibri"/>
            </a:endParaRPr>
          </a:p>
          <a:p>
            <a:pPr marL="380981" indent="-380981" defTabSz="914377">
              <a:lnSpc>
                <a:spcPct val="100000"/>
              </a:lnSpc>
              <a:defRPr/>
            </a:pPr>
            <a:r>
              <a:rPr lang="fr-FR" sz="1333" b="1" u="sng" kern="0" dirty="0">
                <a:solidFill>
                  <a:schemeClr val="accent1"/>
                </a:solidFill>
                <a:latin typeface="Calibri"/>
              </a:rPr>
              <a:t>20 km max entre les participants les plus éloignés </a:t>
            </a:r>
          </a:p>
          <a:p>
            <a:pPr marL="380981" indent="-380981" defTabSz="914377">
              <a:lnSpc>
                <a:spcPct val="100000"/>
              </a:lnSpc>
              <a:defRPr/>
            </a:pPr>
            <a:endParaRPr lang="fr-FR" sz="1067" b="1" u="sng" kern="0" dirty="0">
              <a:solidFill>
                <a:schemeClr val="accent1"/>
              </a:solidFill>
              <a:latin typeface="Calibri"/>
            </a:endParaRPr>
          </a:p>
          <a:p>
            <a:pPr marL="380981" indent="-380981" defTabSz="914377">
              <a:lnSpc>
                <a:spcPct val="100000"/>
              </a:lnSpc>
              <a:defRPr/>
            </a:pPr>
            <a:r>
              <a:rPr lang="fr-FR" sz="1333" b="1" kern="0" dirty="0">
                <a:solidFill>
                  <a:schemeClr val="accent1"/>
                </a:solidFill>
                <a:latin typeface="Calibri"/>
              </a:rPr>
              <a:t>Fourniture d’éléments relatifs à l'isolement du lieu du projet, au caractère dispersé de son habitat et à sa faible densité de population</a:t>
            </a:r>
          </a:p>
          <a:p>
            <a:pPr marL="380981" indent="-380981" defTabSz="914377">
              <a:lnSpc>
                <a:spcPct val="100000"/>
              </a:lnSpc>
              <a:defRPr/>
            </a:pPr>
            <a:endParaRPr lang="fr-FR" sz="667" b="1" kern="0" dirty="0">
              <a:solidFill>
                <a:schemeClr val="accent1"/>
              </a:solidFill>
              <a:latin typeface="Calibri"/>
            </a:endParaRPr>
          </a:p>
          <a:p>
            <a:pPr marL="380981" indent="-380981" defTabSz="914377">
              <a:lnSpc>
                <a:spcPct val="100000"/>
              </a:lnSpc>
              <a:defRPr/>
            </a:pPr>
            <a:r>
              <a:rPr lang="fr-FR" sz="1333" b="1" u="sng" kern="0" dirty="0">
                <a:solidFill>
                  <a:schemeClr val="accent1"/>
                </a:solidFill>
                <a:latin typeface="Calibri"/>
              </a:rPr>
              <a:t>Sur le réseau BT </a:t>
            </a:r>
            <a:r>
              <a:rPr lang="fr-FR" sz="1333" b="1" kern="0" dirty="0">
                <a:solidFill>
                  <a:schemeClr val="accent1"/>
                </a:solidFill>
                <a:latin typeface="Calibri"/>
              </a:rPr>
              <a:t>sans restriction sur la filière des installations de production</a:t>
            </a:r>
          </a:p>
          <a:p>
            <a:pPr marL="380981" indent="-380981" defTabSz="914377">
              <a:lnSpc>
                <a:spcPct val="100000"/>
              </a:lnSpc>
              <a:defRPr/>
            </a:pPr>
            <a:endParaRPr lang="fr-FR" sz="1067" b="1" kern="0" dirty="0">
              <a:solidFill>
                <a:schemeClr val="accent1"/>
              </a:solidFill>
              <a:latin typeface="Calibri"/>
            </a:endParaRPr>
          </a:p>
          <a:p>
            <a:pPr marL="380981" indent="-380981" defTabSz="914377">
              <a:lnSpc>
                <a:spcPct val="100000"/>
              </a:lnSpc>
              <a:defRPr/>
            </a:pPr>
            <a:r>
              <a:rPr lang="fr-FR" sz="1333" b="1" u="sng" kern="0" dirty="0">
                <a:solidFill>
                  <a:schemeClr val="accent1"/>
                </a:solidFill>
                <a:latin typeface="Calibri"/>
              </a:rPr>
              <a:t>Sur le réseau HTA </a:t>
            </a:r>
            <a:r>
              <a:rPr lang="fr-FR" sz="1333" b="1" kern="0" dirty="0">
                <a:solidFill>
                  <a:schemeClr val="accent1"/>
                </a:solidFill>
                <a:latin typeface="Calibri"/>
              </a:rPr>
              <a:t>si toutes les installations de production ENR</a:t>
            </a:r>
          </a:p>
          <a:p>
            <a:pPr marL="380981" indent="-380981" defTabSz="914377">
              <a:lnSpc>
                <a:spcPct val="100000"/>
              </a:lnSpc>
              <a:defRPr/>
            </a:pPr>
            <a:endParaRPr lang="fr-FR" sz="1067" b="1" kern="0" dirty="0">
              <a:solidFill>
                <a:schemeClr val="accent1"/>
              </a:solidFill>
              <a:latin typeface="Calibri"/>
            </a:endParaRPr>
          </a:p>
          <a:p>
            <a:pPr marL="380981" indent="-380981" defTabSz="914377">
              <a:defRPr/>
            </a:pPr>
            <a:r>
              <a:rPr lang="fr-FR" sz="1333" b="1" kern="0" dirty="0">
                <a:solidFill>
                  <a:schemeClr val="accent1"/>
                </a:solidFill>
                <a:latin typeface="Calibri"/>
              </a:rPr>
              <a:t>3 MW max de production</a:t>
            </a:r>
          </a:p>
          <a:p>
            <a:pPr marL="380981" indent="-380981" defTabSz="914377">
              <a:defRPr/>
            </a:pPr>
            <a:endParaRPr lang="fr-FR" sz="1333" b="1" kern="0" dirty="0">
              <a:solidFill>
                <a:srgbClr val="48A23F"/>
              </a:solidFill>
              <a:latin typeface="Calibri"/>
            </a:endParaRPr>
          </a:p>
        </p:txBody>
      </p:sp>
      <p:sp>
        <p:nvSpPr>
          <p:cNvPr id="31" name="Rectangle : coins arrondis 9">
            <a:extLst>
              <a:ext uri="{FF2B5EF4-FFF2-40B4-BE49-F238E27FC236}">
                <a16:creationId xmlns:a16="http://schemas.microsoft.com/office/drawing/2014/main" id="{B0F28D43-477C-420A-9EB0-57E5B00C0FBF}"/>
              </a:ext>
            </a:extLst>
          </p:cNvPr>
          <p:cNvSpPr/>
          <p:nvPr/>
        </p:nvSpPr>
        <p:spPr>
          <a:xfrm flipH="1">
            <a:off x="3856409" y="1653380"/>
            <a:ext cx="82129" cy="4656000"/>
          </a:xfrm>
          <a:prstGeom prst="roundRect">
            <a:avLst>
              <a:gd name="adj" fmla="val 50000"/>
            </a:avLst>
          </a:prstGeom>
          <a:solidFill>
            <a:sysClr val="window" lastClr="FFFFFF">
              <a:lumMod val="75000"/>
            </a:sysClr>
          </a:solidFill>
          <a:ln w="12700" cap="flat" cmpd="sng" algn="ctr">
            <a:noFill/>
            <a:prstDash val="solid"/>
            <a:miter lim="800000"/>
          </a:ln>
          <a:effectLst/>
        </p:spPr>
        <p:txBody>
          <a:bodyPr rtlCol="0" anchor="ctr"/>
          <a:lstStyle/>
          <a:p>
            <a:pPr algn="ctr" defTabSz="1625478">
              <a:defRPr/>
            </a:pPr>
            <a:endParaRPr lang="fr-FR" sz="3200" b="1" kern="0">
              <a:solidFill>
                <a:prstClr val="white"/>
              </a:solidFill>
            </a:endParaRPr>
          </a:p>
        </p:txBody>
      </p:sp>
      <p:sp>
        <p:nvSpPr>
          <p:cNvPr id="34" name="Rectangle 33"/>
          <p:cNvSpPr/>
          <p:nvPr/>
        </p:nvSpPr>
        <p:spPr>
          <a:xfrm>
            <a:off x="1456140" y="4310240"/>
            <a:ext cx="192021" cy="244800"/>
          </a:xfrm>
          <a:prstGeom prst="rect">
            <a:avLst/>
          </a:prstGeom>
          <a:solidFill>
            <a:sysClr val="window" lastClr="FFFFFF"/>
          </a:solidFill>
          <a:ln w="25400" cap="flat" cmpd="sng" algn="ctr">
            <a:noFill/>
            <a:prstDash val="solid"/>
          </a:ln>
          <a:effectLst/>
        </p:spPr>
        <p:txBody>
          <a:bodyPr lIns="48000" tIns="48000" rIns="48000" bIns="48000" rtlCol="0" anchor="ctr"/>
          <a:lstStyle/>
          <a:p>
            <a:pPr algn="ctr" defTabSz="914377">
              <a:defRPr/>
            </a:pPr>
            <a:endParaRPr lang="fr-FR" sz="1867" kern="0">
              <a:solidFill>
                <a:prstClr val="white"/>
              </a:solidFill>
              <a:latin typeface="Calibri"/>
            </a:endParaRPr>
          </a:p>
        </p:txBody>
      </p:sp>
      <p:sp>
        <p:nvSpPr>
          <p:cNvPr id="17" name="Rectangle 16"/>
          <p:cNvSpPr/>
          <p:nvPr/>
        </p:nvSpPr>
        <p:spPr>
          <a:xfrm>
            <a:off x="0" y="1"/>
            <a:ext cx="12192000" cy="1051151"/>
          </a:xfrm>
          <a:prstGeom prst="rect">
            <a:avLst/>
          </a:prstGeom>
          <a:solidFill>
            <a:schemeClr val="tx2"/>
          </a:solidFill>
        </p:spPr>
        <p:style>
          <a:lnRef idx="2">
            <a:schemeClr val="accent1"/>
          </a:lnRef>
          <a:fillRef idx="1">
            <a:schemeClr val="lt1"/>
          </a:fillRef>
          <a:effectRef idx="0">
            <a:schemeClr val="accent1"/>
          </a:effectRef>
          <a:fontRef idx="minor">
            <a:schemeClr val="dk1"/>
          </a:fontRef>
        </p:style>
        <p:txBody>
          <a:bodyPr rtlCol="0" anchor="ctr"/>
          <a:lstStyle/>
          <a:p>
            <a:r>
              <a:rPr lang="fr-FR" sz="3600" b="1" dirty="0" smtClean="0">
                <a:solidFill>
                  <a:schemeClr val="bg1"/>
                </a:solidFill>
                <a:latin typeface="+mj-lt"/>
              </a:rPr>
              <a:t>Une localisation géographique de proximité</a:t>
            </a:r>
            <a:endParaRPr lang="fr-FR" sz="3600" b="1" dirty="0">
              <a:solidFill>
                <a:schemeClr val="bg1"/>
              </a:solidFill>
              <a:latin typeface="+mj-lt"/>
            </a:endParaRPr>
          </a:p>
        </p:txBody>
      </p:sp>
      <p:sp>
        <p:nvSpPr>
          <p:cNvPr id="16" name="Espace réservé du contenu 2"/>
          <p:cNvSpPr txBox="1">
            <a:spLocks/>
          </p:cNvSpPr>
          <p:nvPr/>
        </p:nvSpPr>
        <p:spPr bwMode="auto">
          <a:xfrm>
            <a:off x="306187" y="1225325"/>
            <a:ext cx="7433496" cy="124476"/>
          </a:xfrm>
          <a:prstGeom prst="rect">
            <a:avLst/>
          </a:prstGeom>
          <a:noFill/>
          <a:ln w="9525">
            <a:noFill/>
            <a:miter lim="800000"/>
            <a:headEnd/>
            <a:tailEnd/>
          </a:ln>
        </p:spPr>
        <p:txBody>
          <a:bodyPr lIns="27000" tIns="0" rIns="27000" bIns="0"/>
          <a:lstStyle/>
          <a:p>
            <a:pPr marL="134994" lvl="2" defTabSz="1219140">
              <a:lnSpc>
                <a:spcPct val="90000"/>
              </a:lnSpc>
              <a:spcBef>
                <a:spcPts val="451"/>
              </a:spcBef>
              <a:buClr>
                <a:srgbClr val="005EB8"/>
              </a:buClr>
              <a:buSzPct val="70000"/>
              <a:defRPr/>
            </a:pPr>
            <a:r>
              <a:rPr lang="fr-FR" sz="1600" dirty="0" smtClean="0">
                <a:solidFill>
                  <a:srgbClr val="575757"/>
                </a:solidFill>
                <a:latin typeface="Enedis Light" pitchFamily="2" charset="0"/>
                <a:cs typeface="Arial" charset="0"/>
              </a:rPr>
              <a:t>La loi distingue l’autoconsommation collective dans :</a:t>
            </a:r>
            <a:endParaRPr lang="fr-FR" sz="1600" dirty="0">
              <a:solidFill>
                <a:srgbClr val="575757"/>
              </a:solidFill>
              <a:latin typeface="Enedis Light" pitchFamily="2" charset="0"/>
              <a:cs typeface="Arial" charset="0"/>
            </a:endParaRPr>
          </a:p>
        </p:txBody>
      </p:sp>
      <p:sp>
        <p:nvSpPr>
          <p:cNvPr id="15" name="Espace réservé du pied de page 3"/>
          <p:cNvSpPr>
            <a:spLocks noGrp="1"/>
          </p:cNvSpPr>
          <p:nvPr>
            <p:ph type="ftr" sz="quarter" idx="11"/>
          </p:nvPr>
        </p:nvSpPr>
        <p:spPr>
          <a:xfrm>
            <a:off x="1626384" y="6469013"/>
            <a:ext cx="4812515" cy="226714"/>
          </a:xfrm>
        </p:spPr>
        <p:txBody>
          <a:bodyPr/>
          <a:lstStyle/>
          <a:p>
            <a:r>
              <a:rPr lang="fr-FR" dirty="0"/>
              <a:t>12èmes Rencontres </a:t>
            </a:r>
            <a:r>
              <a:rPr lang="fr-FR" dirty="0" smtClean="0"/>
              <a:t>TEPOS 2022</a:t>
            </a:r>
            <a:endParaRPr lang="fr-FR" dirty="0"/>
          </a:p>
        </p:txBody>
      </p:sp>
    </p:spTree>
    <p:extLst>
      <p:ext uri="{BB962C8B-B14F-4D97-AF65-F5344CB8AC3E}">
        <p14:creationId xmlns:p14="http://schemas.microsoft.com/office/powerpoint/2010/main" val="38617380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9" name="Connecteur droit avec flèche 198"/>
          <p:cNvCxnSpPr/>
          <p:nvPr/>
        </p:nvCxnSpPr>
        <p:spPr>
          <a:xfrm flipH="1" flipV="1">
            <a:off x="6431718" y="5261263"/>
            <a:ext cx="2262481" cy="6845"/>
          </a:xfrm>
          <a:prstGeom prst="straightConnector1">
            <a:avLst/>
          </a:prstGeom>
          <a:ln w="3492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64" name="Image 16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14136" y="2329051"/>
            <a:ext cx="5762047" cy="1407856"/>
          </a:xfrm>
          <a:prstGeom prst="rect">
            <a:avLst/>
          </a:prstGeom>
        </p:spPr>
      </p:pic>
      <p:sp>
        <p:nvSpPr>
          <p:cNvPr id="165" name="Rectangle à coins arrondis 164"/>
          <p:cNvSpPr/>
          <p:nvPr/>
        </p:nvSpPr>
        <p:spPr>
          <a:xfrm>
            <a:off x="4114800" y="1968268"/>
            <a:ext cx="4761382" cy="1853233"/>
          </a:xfrm>
          <a:prstGeom prst="round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400" dirty="0" smtClean="0">
                <a:solidFill>
                  <a:schemeClr val="accent1"/>
                </a:solidFill>
              </a:rPr>
              <a:t>Personne Morale Organisatrice (PMO)</a:t>
            </a:r>
            <a:endParaRPr lang="fr-FR" sz="1400" dirty="0">
              <a:solidFill>
                <a:schemeClr val="accent1"/>
              </a:solidFill>
            </a:endParaRPr>
          </a:p>
        </p:txBody>
      </p:sp>
      <p:sp>
        <p:nvSpPr>
          <p:cNvPr id="166" name="Rectangle 165"/>
          <p:cNvSpPr/>
          <p:nvPr/>
        </p:nvSpPr>
        <p:spPr>
          <a:xfrm>
            <a:off x="4407569" y="3926864"/>
            <a:ext cx="754694" cy="29158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fr-FR" sz="900" dirty="0" smtClean="0">
                <a:solidFill>
                  <a:schemeClr val="tx2"/>
                </a:solidFill>
                <a:latin typeface="Calibri"/>
              </a:rPr>
              <a:t>Fournisseur choisi</a:t>
            </a:r>
            <a:endParaRPr lang="fr-FR" sz="900" dirty="0">
              <a:solidFill>
                <a:schemeClr val="tx2"/>
              </a:solidFill>
              <a:latin typeface="Calibri"/>
            </a:endParaRPr>
          </a:p>
        </p:txBody>
      </p:sp>
      <p:sp>
        <p:nvSpPr>
          <p:cNvPr id="169" name="Rectangle 168"/>
          <p:cNvSpPr/>
          <p:nvPr/>
        </p:nvSpPr>
        <p:spPr>
          <a:xfrm>
            <a:off x="9204896" y="1467277"/>
            <a:ext cx="2548097" cy="1631216"/>
          </a:xfrm>
          <a:prstGeom prst="rect">
            <a:avLst/>
          </a:prstGeom>
          <a:noFill/>
          <a:ln>
            <a:solidFill>
              <a:schemeClr val="tx2"/>
            </a:solidFill>
          </a:ln>
        </p:spPr>
        <p:txBody>
          <a:bodyPr wrap="square">
            <a:spAutoFit/>
          </a:bodyPr>
          <a:lstStyle/>
          <a:p>
            <a:pPr defTabSz="1219140">
              <a:defRPr/>
            </a:pPr>
            <a:r>
              <a:rPr lang="fr-FR" sz="1000" dirty="0" smtClean="0">
                <a:solidFill>
                  <a:schemeClr val="tx2"/>
                </a:solidFill>
                <a:latin typeface="Enedis" pitchFamily="2" charset="0"/>
              </a:rPr>
              <a:t>La </a:t>
            </a:r>
            <a:r>
              <a:rPr lang="fr-FR" sz="1000" dirty="0">
                <a:solidFill>
                  <a:schemeClr val="tx2"/>
                </a:solidFill>
                <a:latin typeface="Enedis" pitchFamily="2" charset="0"/>
              </a:rPr>
              <a:t>production locale ne couvre pas l’intégralité </a:t>
            </a:r>
            <a:r>
              <a:rPr lang="fr-FR" sz="1000" dirty="0" smtClean="0">
                <a:solidFill>
                  <a:schemeClr val="tx2"/>
                </a:solidFill>
                <a:latin typeface="Enedis" pitchFamily="2" charset="0"/>
              </a:rPr>
              <a:t>des </a:t>
            </a:r>
            <a:r>
              <a:rPr lang="fr-FR" sz="1000" dirty="0">
                <a:solidFill>
                  <a:schemeClr val="tx2"/>
                </a:solidFill>
                <a:latin typeface="Enedis" pitchFamily="2" charset="0"/>
              </a:rPr>
              <a:t>besoins journaliers en électricité, un contrat avec un fournisseur d’électricité traditionnel reste donc </a:t>
            </a:r>
            <a:r>
              <a:rPr lang="fr-FR" sz="1000" dirty="0" smtClean="0">
                <a:solidFill>
                  <a:schemeClr val="tx2"/>
                </a:solidFill>
                <a:latin typeface="Enedis" pitchFamily="2" charset="0"/>
              </a:rPr>
              <a:t>nécessaire.</a:t>
            </a:r>
            <a:endParaRPr lang="fr-FR" sz="1000" dirty="0">
              <a:solidFill>
                <a:schemeClr val="tx2"/>
              </a:solidFill>
              <a:latin typeface="Enedis" pitchFamily="2" charset="0"/>
            </a:endParaRPr>
          </a:p>
          <a:p>
            <a:pPr defTabSz="1219140">
              <a:defRPr/>
            </a:pPr>
            <a:r>
              <a:rPr lang="fr-FR" sz="1000" dirty="0" smtClean="0">
                <a:solidFill>
                  <a:schemeClr val="tx2"/>
                </a:solidFill>
                <a:latin typeface="Enedis" pitchFamily="2" charset="0"/>
              </a:rPr>
              <a:t>Libre </a:t>
            </a:r>
            <a:r>
              <a:rPr lang="fr-FR" sz="1000" dirty="0">
                <a:solidFill>
                  <a:schemeClr val="tx2"/>
                </a:solidFill>
                <a:latin typeface="Enedis" pitchFamily="2" charset="0"/>
              </a:rPr>
              <a:t>choix du fournisseur par tout consommateur (L.331-1 du Code de l’Energie) </a:t>
            </a:r>
          </a:p>
          <a:p>
            <a:pPr defTabSz="1219140">
              <a:defRPr/>
            </a:pPr>
            <a:r>
              <a:rPr lang="fr-FR" sz="1000" dirty="0">
                <a:solidFill>
                  <a:schemeClr val="tx2"/>
                </a:solidFill>
                <a:latin typeface="Enedis" pitchFamily="2" charset="0"/>
              </a:rPr>
              <a:t>L’autoconsommation collective ne fait pas exception !</a:t>
            </a:r>
          </a:p>
        </p:txBody>
      </p:sp>
      <p:sp>
        <p:nvSpPr>
          <p:cNvPr id="170" name="Rectangle 169"/>
          <p:cNvSpPr/>
          <p:nvPr/>
        </p:nvSpPr>
        <p:spPr>
          <a:xfrm>
            <a:off x="5677024" y="3926864"/>
            <a:ext cx="754694" cy="29158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fr-FR" sz="900" dirty="0" smtClean="0">
                <a:solidFill>
                  <a:schemeClr val="tx2"/>
                </a:solidFill>
                <a:latin typeface="Calibri"/>
              </a:rPr>
              <a:t>Fournisseur choisi</a:t>
            </a:r>
            <a:endParaRPr lang="fr-FR" sz="900" dirty="0">
              <a:solidFill>
                <a:schemeClr val="tx2"/>
              </a:solidFill>
              <a:latin typeface="Calibri"/>
            </a:endParaRPr>
          </a:p>
        </p:txBody>
      </p:sp>
      <p:sp>
        <p:nvSpPr>
          <p:cNvPr id="171" name="Rectangle 170"/>
          <p:cNvSpPr/>
          <p:nvPr/>
        </p:nvSpPr>
        <p:spPr>
          <a:xfrm>
            <a:off x="6904159" y="3951898"/>
            <a:ext cx="754694" cy="29158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fr-FR" sz="900" dirty="0" smtClean="0">
                <a:solidFill>
                  <a:schemeClr val="tx2"/>
                </a:solidFill>
                <a:latin typeface="Calibri"/>
              </a:rPr>
              <a:t>Fournisseur choisi</a:t>
            </a:r>
            <a:endParaRPr lang="fr-FR" sz="900" dirty="0">
              <a:solidFill>
                <a:schemeClr val="tx2"/>
              </a:solidFill>
              <a:latin typeface="Calibri"/>
            </a:endParaRPr>
          </a:p>
        </p:txBody>
      </p:sp>
      <p:sp>
        <p:nvSpPr>
          <p:cNvPr id="172" name="Espace réservé du contenu 2"/>
          <p:cNvSpPr txBox="1">
            <a:spLocks/>
          </p:cNvSpPr>
          <p:nvPr/>
        </p:nvSpPr>
        <p:spPr bwMode="auto">
          <a:xfrm>
            <a:off x="778021" y="1544533"/>
            <a:ext cx="2756070" cy="844984"/>
          </a:xfrm>
          <a:prstGeom prst="rect">
            <a:avLst/>
          </a:prstGeom>
          <a:noFill/>
          <a:ln w="9525">
            <a:noFill/>
            <a:miter lim="800000"/>
            <a:headEnd/>
            <a:tailEnd/>
          </a:ln>
        </p:spPr>
        <p:txBody>
          <a:bodyPr lIns="27000" tIns="0" rIns="27000" bIns="0"/>
          <a:lstStyle/>
          <a:p>
            <a:pPr marL="0" lvl="2" algn="just" defTabSz="1219140">
              <a:lnSpc>
                <a:spcPct val="90000"/>
              </a:lnSpc>
              <a:spcBef>
                <a:spcPts val="451"/>
              </a:spcBef>
              <a:buClr>
                <a:srgbClr val="005EB8"/>
              </a:buClr>
              <a:buSzPct val="70000"/>
              <a:defRPr/>
            </a:pPr>
            <a:r>
              <a:rPr lang="fr-FR" sz="1100" dirty="0">
                <a:solidFill>
                  <a:schemeClr val="accent2"/>
                </a:solidFill>
                <a:cs typeface="Arial" charset="0"/>
              </a:rPr>
              <a:t>La Personne Morale Organisatrice (PMO) communique à Enedis les clés de répartition de la production locale à appliquer à chacun des participants à chaque pas de temps 30 min</a:t>
            </a:r>
          </a:p>
        </p:txBody>
      </p:sp>
      <p:pic>
        <p:nvPicPr>
          <p:cNvPr id="1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98893" y="1544533"/>
            <a:ext cx="672893" cy="4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 name="Image 174" descr="Une image contenant texte&#10;&#10;Description générée automatiquement">
            <a:extLst>
              <a:ext uri="{FF2B5EF4-FFF2-40B4-BE49-F238E27FC236}">
                <a16:creationId xmlns:a16="http://schemas.microsoft.com/office/drawing/2014/main" id="{42480A39-1DC6-9548-BADC-D16CF988FC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9530" y="1551304"/>
            <a:ext cx="406509" cy="648000"/>
          </a:xfrm>
          <a:prstGeom prst="rect">
            <a:avLst/>
          </a:prstGeom>
        </p:spPr>
      </p:pic>
      <p:pic>
        <p:nvPicPr>
          <p:cNvPr id="176" name="Image 175">
            <a:extLst>
              <a:ext uri="{FF2B5EF4-FFF2-40B4-BE49-F238E27FC236}">
                <a16:creationId xmlns:a16="http://schemas.microsoft.com/office/drawing/2014/main" id="{541E6658-0929-204E-A55A-FF2BF4C2AD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5255" y="3295481"/>
            <a:ext cx="495058" cy="648000"/>
          </a:xfrm>
          <a:prstGeom prst="rect">
            <a:avLst/>
          </a:prstGeom>
        </p:spPr>
      </p:pic>
      <p:pic>
        <p:nvPicPr>
          <p:cNvPr id="177" name="Image 176">
            <a:extLst>
              <a:ext uri="{FF2B5EF4-FFF2-40B4-BE49-F238E27FC236}">
                <a16:creationId xmlns:a16="http://schemas.microsoft.com/office/drawing/2014/main" id="{A591D01D-AFE4-C147-85E7-AA13087343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9537" y="5471059"/>
            <a:ext cx="486495" cy="648000"/>
          </a:xfrm>
          <a:prstGeom prst="rect">
            <a:avLst/>
          </a:prstGeom>
        </p:spPr>
      </p:pic>
      <p:pic>
        <p:nvPicPr>
          <p:cNvPr id="178" name="Image 177">
            <a:extLst>
              <a:ext uri="{FF2B5EF4-FFF2-40B4-BE49-F238E27FC236}">
                <a16:creationId xmlns:a16="http://schemas.microsoft.com/office/drawing/2014/main" id="{BB48C3AD-831E-6249-899E-62F70D6FCB1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80120" y="5927306"/>
            <a:ext cx="505121" cy="648000"/>
          </a:xfrm>
          <a:prstGeom prst="rect">
            <a:avLst/>
          </a:prstGeom>
        </p:spPr>
      </p:pic>
      <p:pic>
        <p:nvPicPr>
          <p:cNvPr id="179" name="Image 178" descr="Une image contenant texte&#10;&#10;Description générée automatiquement">
            <a:extLst>
              <a:ext uri="{FF2B5EF4-FFF2-40B4-BE49-F238E27FC236}">
                <a16:creationId xmlns:a16="http://schemas.microsoft.com/office/drawing/2014/main" id="{442D72C6-9F81-2E48-9AFC-5EE708BE898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08437" y="4654272"/>
            <a:ext cx="492480" cy="648000"/>
          </a:xfrm>
          <a:prstGeom prst="rect">
            <a:avLst/>
          </a:prstGeom>
        </p:spPr>
      </p:pic>
      <p:sp>
        <p:nvSpPr>
          <p:cNvPr id="183" name="Flèche droite 182"/>
          <p:cNvSpPr/>
          <p:nvPr/>
        </p:nvSpPr>
        <p:spPr>
          <a:xfrm>
            <a:off x="4301123" y="3587957"/>
            <a:ext cx="341923" cy="13442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sz="1351">
              <a:solidFill>
                <a:prstClr val="white"/>
              </a:solidFill>
              <a:latin typeface="Calibri"/>
            </a:endParaRPr>
          </a:p>
        </p:txBody>
      </p:sp>
      <p:sp>
        <p:nvSpPr>
          <p:cNvPr id="184" name="Rectangle 183"/>
          <p:cNvSpPr/>
          <p:nvPr/>
        </p:nvSpPr>
        <p:spPr>
          <a:xfrm>
            <a:off x="2814959" y="3542566"/>
            <a:ext cx="1374020" cy="7009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40">
              <a:defRPr/>
            </a:pPr>
            <a:r>
              <a:rPr lang="fr-FR" sz="1000" dirty="0">
                <a:solidFill>
                  <a:schemeClr val="tx2"/>
                </a:solidFill>
              </a:rPr>
              <a:t>Soutirage sur le réseau </a:t>
            </a:r>
            <a:r>
              <a:rPr lang="fr-FR" sz="1000" dirty="0" smtClean="0">
                <a:solidFill>
                  <a:schemeClr val="tx2"/>
                </a:solidFill>
              </a:rPr>
              <a:t>HTA/BT:</a:t>
            </a:r>
            <a:endParaRPr lang="fr-FR" sz="1000" dirty="0">
              <a:solidFill>
                <a:schemeClr val="tx2"/>
              </a:solidFill>
            </a:endParaRPr>
          </a:p>
          <a:p>
            <a:pPr algn="r" defTabSz="1219140">
              <a:defRPr/>
            </a:pPr>
            <a:r>
              <a:rPr lang="fr-FR" sz="1000" dirty="0" smtClean="0">
                <a:solidFill>
                  <a:schemeClr val="tx2"/>
                </a:solidFill>
              </a:rPr>
              <a:t>Le flux allo-produit</a:t>
            </a:r>
            <a:r>
              <a:rPr lang="fr-FR" sz="1000" dirty="0">
                <a:solidFill>
                  <a:schemeClr val="tx2"/>
                </a:solidFill>
              </a:rPr>
              <a:t>)</a:t>
            </a:r>
          </a:p>
        </p:txBody>
      </p:sp>
      <p:sp>
        <p:nvSpPr>
          <p:cNvPr id="185" name="Flèche droite 184"/>
          <p:cNvSpPr/>
          <p:nvPr/>
        </p:nvSpPr>
        <p:spPr>
          <a:xfrm rot="10800000">
            <a:off x="7906177" y="3588099"/>
            <a:ext cx="341923" cy="134421"/>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r-FR" sz="1351">
              <a:solidFill>
                <a:prstClr val="white"/>
              </a:solidFill>
              <a:latin typeface="Calibri"/>
            </a:endParaRPr>
          </a:p>
        </p:txBody>
      </p:sp>
      <p:sp>
        <p:nvSpPr>
          <p:cNvPr id="186" name="Rectangle 185"/>
          <p:cNvSpPr/>
          <p:nvPr/>
        </p:nvSpPr>
        <p:spPr>
          <a:xfrm>
            <a:off x="8851761" y="3633469"/>
            <a:ext cx="2047803" cy="361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defRPr/>
            </a:pPr>
            <a:r>
              <a:rPr lang="fr-FR" sz="1050" dirty="0">
                <a:solidFill>
                  <a:srgbClr val="FFC000"/>
                </a:solidFill>
              </a:rPr>
              <a:t>Injection sur le réseau </a:t>
            </a:r>
            <a:r>
              <a:rPr lang="fr-FR" sz="1050" dirty="0" smtClean="0">
                <a:solidFill>
                  <a:srgbClr val="FFC000"/>
                </a:solidFill>
              </a:rPr>
              <a:t>BT: </a:t>
            </a:r>
          </a:p>
          <a:p>
            <a:pPr defTabSz="1219140">
              <a:defRPr/>
            </a:pPr>
            <a:r>
              <a:rPr lang="fr-FR" sz="1050" dirty="0" smtClean="0">
                <a:solidFill>
                  <a:srgbClr val="FFC000"/>
                </a:solidFill>
              </a:rPr>
              <a:t>le flux autoproduit</a:t>
            </a:r>
            <a:endParaRPr lang="fr-FR" sz="1050" dirty="0">
              <a:solidFill>
                <a:srgbClr val="FFC000"/>
              </a:solidFill>
            </a:endParaRPr>
          </a:p>
        </p:txBody>
      </p:sp>
      <p:sp>
        <p:nvSpPr>
          <p:cNvPr id="187" name="Espace réservé du contenu 2"/>
          <p:cNvSpPr txBox="1">
            <a:spLocks/>
          </p:cNvSpPr>
          <p:nvPr/>
        </p:nvSpPr>
        <p:spPr bwMode="auto">
          <a:xfrm>
            <a:off x="777265" y="3288553"/>
            <a:ext cx="1924794" cy="464147"/>
          </a:xfrm>
          <a:prstGeom prst="rect">
            <a:avLst/>
          </a:prstGeom>
          <a:noFill/>
          <a:ln w="9525">
            <a:noFill/>
            <a:miter lim="800000"/>
            <a:headEnd/>
            <a:tailEnd/>
          </a:ln>
        </p:spPr>
        <p:txBody>
          <a:bodyPr lIns="27000" tIns="0" rIns="27000" bIns="0"/>
          <a:lstStyle/>
          <a:p>
            <a:pPr marL="0" lvl="2" algn="just" defTabSz="1219140">
              <a:lnSpc>
                <a:spcPct val="90000"/>
              </a:lnSpc>
              <a:spcBef>
                <a:spcPts val="600"/>
              </a:spcBef>
              <a:buClr>
                <a:srgbClr val="005EB8"/>
              </a:buClr>
              <a:buSzPct val="70000"/>
              <a:defRPr/>
            </a:pPr>
            <a:r>
              <a:rPr lang="fr-FR" sz="1100" dirty="0">
                <a:solidFill>
                  <a:prstClr val="white">
                    <a:lumMod val="50000"/>
                  </a:prstClr>
                </a:solidFill>
                <a:cs typeface="Arial" charset="0"/>
              </a:rPr>
              <a:t>Enedis relève les compteurs (courbes de charges au pas de 30 min, soutirage et injection sur le réseau de chaque participant)</a:t>
            </a:r>
          </a:p>
        </p:txBody>
      </p:sp>
      <p:pic>
        <p:nvPicPr>
          <p:cNvPr id="188" name="Picture 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78615" y="4078461"/>
            <a:ext cx="1589063" cy="76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 name="Espace réservé du contenu 2"/>
          <p:cNvSpPr txBox="1">
            <a:spLocks/>
          </p:cNvSpPr>
          <p:nvPr/>
        </p:nvSpPr>
        <p:spPr bwMode="auto">
          <a:xfrm>
            <a:off x="776032" y="5486312"/>
            <a:ext cx="2536555" cy="626903"/>
          </a:xfrm>
          <a:prstGeom prst="rect">
            <a:avLst/>
          </a:prstGeom>
          <a:noFill/>
          <a:ln w="9525">
            <a:noFill/>
            <a:miter lim="800000"/>
            <a:headEnd/>
            <a:tailEnd/>
          </a:ln>
        </p:spPr>
        <p:txBody>
          <a:bodyPr lIns="27000" tIns="0" rIns="27000" bIns="0"/>
          <a:lstStyle/>
          <a:p>
            <a:pPr marL="0" lvl="2" algn="just" defTabSz="1219140">
              <a:lnSpc>
                <a:spcPct val="90000"/>
              </a:lnSpc>
              <a:spcBef>
                <a:spcPts val="600"/>
              </a:spcBef>
              <a:buClr>
                <a:srgbClr val="005EB8"/>
              </a:buClr>
              <a:buSzPct val="70000"/>
              <a:defRPr/>
            </a:pPr>
            <a:r>
              <a:rPr lang="fr-FR" sz="1200" dirty="0">
                <a:solidFill>
                  <a:schemeClr val="tx1">
                    <a:lumMod val="50000"/>
                    <a:lumOff val="50000"/>
                  </a:schemeClr>
                </a:solidFill>
                <a:latin typeface="Calibri" pitchFamily="34" charset="0"/>
                <a:cs typeface="Arial" charset="0"/>
              </a:rPr>
              <a:t>A </a:t>
            </a:r>
            <a:r>
              <a:rPr lang="fr-FR" sz="1100" dirty="0">
                <a:solidFill>
                  <a:schemeClr val="tx1">
                    <a:lumMod val="50000"/>
                    <a:lumOff val="50000"/>
                  </a:schemeClr>
                </a:solidFill>
                <a:cs typeface="Arial" charset="0"/>
              </a:rPr>
              <a:t>chaque pas de temps 30min, Enedis affecte la part de production à chacun des participants consommateurs, selon le clés de répartition </a:t>
            </a:r>
            <a:r>
              <a:rPr lang="fr-FR" sz="1100" dirty="0" smtClean="0">
                <a:solidFill>
                  <a:schemeClr val="tx1">
                    <a:lumMod val="50000"/>
                    <a:lumOff val="50000"/>
                  </a:schemeClr>
                </a:solidFill>
                <a:cs typeface="Arial" charset="0"/>
              </a:rPr>
              <a:t>communiquées par la (PMO)</a:t>
            </a:r>
            <a:endParaRPr lang="fr-FR" sz="1100" dirty="0">
              <a:solidFill>
                <a:schemeClr val="tx1">
                  <a:lumMod val="50000"/>
                  <a:lumOff val="50000"/>
                </a:schemeClr>
              </a:solidFill>
              <a:cs typeface="Arial" charset="0"/>
            </a:endParaRPr>
          </a:p>
        </p:txBody>
      </p:sp>
      <p:sp>
        <p:nvSpPr>
          <p:cNvPr id="191" name="Rectangle 190"/>
          <p:cNvSpPr/>
          <p:nvPr/>
        </p:nvSpPr>
        <p:spPr>
          <a:xfrm>
            <a:off x="8301796" y="4245123"/>
            <a:ext cx="422393" cy="13130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rtlCol="0" anchor="ctr"/>
          <a:lstStyle/>
          <a:p>
            <a:pPr algn="ctr" defTabSz="1219140">
              <a:defRPr/>
            </a:pPr>
            <a:r>
              <a:rPr lang="fr-FR" sz="933" b="1" dirty="0">
                <a:solidFill>
                  <a:srgbClr val="575757"/>
                </a:solidFill>
                <a:latin typeface="Calibri"/>
              </a:rPr>
              <a:t>100</a:t>
            </a:r>
          </a:p>
        </p:txBody>
      </p:sp>
      <p:sp>
        <p:nvSpPr>
          <p:cNvPr id="192" name="Rectangle 191"/>
          <p:cNvSpPr/>
          <p:nvPr/>
        </p:nvSpPr>
        <p:spPr>
          <a:xfrm>
            <a:off x="6056116" y="5105611"/>
            <a:ext cx="360000" cy="4525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rtlCol="0" anchor="ctr"/>
          <a:lstStyle/>
          <a:p>
            <a:pPr algn="ctr" defTabSz="1219140">
              <a:defRPr/>
            </a:pPr>
            <a:r>
              <a:rPr lang="fr-FR" sz="933" b="1" dirty="0">
                <a:solidFill>
                  <a:srgbClr val="575757"/>
                </a:solidFill>
                <a:latin typeface="Calibri"/>
              </a:rPr>
              <a:t>35</a:t>
            </a:r>
          </a:p>
        </p:txBody>
      </p:sp>
      <p:sp>
        <p:nvSpPr>
          <p:cNvPr id="193" name="Rectangle 192"/>
          <p:cNvSpPr/>
          <p:nvPr/>
        </p:nvSpPr>
        <p:spPr>
          <a:xfrm>
            <a:off x="4749648" y="5231054"/>
            <a:ext cx="360000" cy="32709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rtlCol="0" anchor="ctr"/>
          <a:lstStyle/>
          <a:p>
            <a:pPr algn="ctr" defTabSz="1219140">
              <a:defRPr/>
            </a:pPr>
            <a:r>
              <a:rPr lang="fr-FR" sz="933" b="1" dirty="0">
                <a:solidFill>
                  <a:srgbClr val="575757"/>
                </a:solidFill>
                <a:latin typeface="Calibri"/>
              </a:rPr>
              <a:t>25</a:t>
            </a:r>
          </a:p>
        </p:txBody>
      </p:sp>
      <p:sp>
        <p:nvSpPr>
          <p:cNvPr id="194" name="Rectangle 193"/>
          <p:cNvSpPr/>
          <p:nvPr/>
        </p:nvSpPr>
        <p:spPr>
          <a:xfrm>
            <a:off x="7281506" y="4981852"/>
            <a:ext cx="360000" cy="5762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rtlCol="0" anchor="ctr"/>
          <a:lstStyle/>
          <a:p>
            <a:pPr algn="ctr" defTabSz="1219140">
              <a:defRPr/>
            </a:pPr>
            <a:r>
              <a:rPr lang="fr-FR" sz="933" b="1" dirty="0">
                <a:solidFill>
                  <a:srgbClr val="575757"/>
                </a:solidFill>
                <a:latin typeface="Calibri"/>
              </a:rPr>
              <a:t>40</a:t>
            </a:r>
          </a:p>
        </p:txBody>
      </p:sp>
      <p:sp>
        <p:nvSpPr>
          <p:cNvPr id="195" name="Rectangle 194"/>
          <p:cNvSpPr/>
          <p:nvPr/>
        </p:nvSpPr>
        <p:spPr>
          <a:xfrm>
            <a:off x="4748183" y="4725491"/>
            <a:ext cx="360000" cy="5055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rtlCol="0" anchor="ctr"/>
          <a:lstStyle/>
          <a:p>
            <a:pPr algn="ctr" defTabSz="1219140">
              <a:defRPr/>
            </a:pPr>
            <a:r>
              <a:rPr lang="fr-FR" sz="933" b="1" dirty="0">
                <a:solidFill>
                  <a:schemeClr val="bg1"/>
                </a:solidFill>
                <a:latin typeface="Calibri"/>
              </a:rPr>
              <a:t>40</a:t>
            </a:r>
          </a:p>
        </p:txBody>
      </p:sp>
      <p:sp>
        <p:nvSpPr>
          <p:cNvPr id="196" name="Rectangle 195"/>
          <p:cNvSpPr/>
          <p:nvPr/>
        </p:nvSpPr>
        <p:spPr>
          <a:xfrm>
            <a:off x="6056116" y="4911204"/>
            <a:ext cx="360000" cy="1959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rtlCol="0" anchor="ctr"/>
          <a:lstStyle/>
          <a:p>
            <a:pPr algn="ctr" defTabSz="1219140">
              <a:defRPr/>
            </a:pPr>
            <a:r>
              <a:rPr lang="fr-FR" sz="933" b="1" dirty="0">
                <a:solidFill>
                  <a:schemeClr val="bg1"/>
                </a:solidFill>
                <a:latin typeface="Calibri"/>
              </a:rPr>
              <a:t>15</a:t>
            </a:r>
          </a:p>
        </p:txBody>
      </p:sp>
      <p:sp>
        <p:nvSpPr>
          <p:cNvPr id="197" name="Rectangle 196"/>
          <p:cNvSpPr/>
          <p:nvPr/>
        </p:nvSpPr>
        <p:spPr>
          <a:xfrm>
            <a:off x="7281506" y="4313343"/>
            <a:ext cx="360000" cy="6700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rtlCol="0" anchor="ctr"/>
          <a:lstStyle/>
          <a:p>
            <a:pPr algn="ctr" defTabSz="1219140">
              <a:defRPr/>
            </a:pPr>
            <a:r>
              <a:rPr lang="fr-FR" sz="933" b="1" dirty="0">
                <a:solidFill>
                  <a:schemeClr val="bg1"/>
                </a:solidFill>
                <a:latin typeface="Calibri"/>
              </a:rPr>
              <a:t>50</a:t>
            </a:r>
          </a:p>
        </p:txBody>
      </p:sp>
      <p:cxnSp>
        <p:nvCxnSpPr>
          <p:cNvPr id="198" name="Connecteur droit avec flèche 197"/>
          <p:cNvCxnSpPr/>
          <p:nvPr/>
        </p:nvCxnSpPr>
        <p:spPr>
          <a:xfrm flipH="1">
            <a:off x="7606431" y="5131202"/>
            <a:ext cx="1087525" cy="0"/>
          </a:xfrm>
          <a:prstGeom prst="straightConnector1">
            <a:avLst/>
          </a:prstGeom>
          <a:ln w="349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Connecteur droit avec flèche 199"/>
          <p:cNvCxnSpPr>
            <a:endCxn id="193" idx="3"/>
          </p:cNvCxnSpPr>
          <p:nvPr/>
        </p:nvCxnSpPr>
        <p:spPr>
          <a:xfrm flipH="1">
            <a:off x="5109648" y="5392083"/>
            <a:ext cx="3584308" cy="2518"/>
          </a:xfrm>
          <a:prstGeom prst="straightConnector1">
            <a:avLst/>
          </a:prstGeom>
          <a:ln w="349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1" name="Rectangle 200"/>
          <p:cNvSpPr/>
          <p:nvPr/>
        </p:nvSpPr>
        <p:spPr>
          <a:xfrm>
            <a:off x="4397346" y="4725491"/>
            <a:ext cx="360000" cy="83265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rtlCol="0" anchor="ctr"/>
          <a:lstStyle/>
          <a:p>
            <a:pPr algn="ctr" defTabSz="1219140">
              <a:defRPr/>
            </a:pPr>
            <a:r>
              <a:rPr lang="fr-FR" sz="933" b="1" dirty="0">
                <a:solidFill>
                  <a:srgbClr val="575757"/>
                </a:solidFill>
                <a:latin typeface="Calibri"/>
              </a:rPr>
              <a:t>65</a:t>
            </a:r>
          </a:p>
        </p:txBody>
      </p:sp>
      <p:sp>
        <p:nvSpPr>
          <p:cNvPr id="202" name="Rectangle 201"/>
          <p:cNvSpPr/>
          <p:nvPr/>
        </p:nvSpPr>
        <p:spPr>
          <a:xfrm>
            <a:off x="5697913" y="4912739"/>
            <a:ext cx="360000" cy="64540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rtlCol="0" anchor="ctr"/>
          <a:lstStyle/>
          <a:p>
            <a:pPr algn="ctr" defTabSz="1219140">
              <a:defRPr/>
            </a:pPr>
            <a:r>
              <a:rPr lang="fr-FR" sz="933" b="1" dirty="0">
                <a:solidFill>
                  <a:srgbClr val="575757"/>
                </a:solidFill>
                <a:latin typeface="Calibri"/>
              </a:rPr>
              <a:t>50</a:t>
            </a:r>
          </a:p>
        </p:txBody>
      </p:sp>
      <p:sp>
        <p:nvSpPr>
          <p:cNvPr id="203" name="Rectangle 202"/>
          <p:cNvSpPr/>
          <p:nvPr/>
        </p:nvSpPr>
        <p:spPr>
          <a:xfrm>
            <a:off x="6927840" y="4313348"/>
            <a:ext cx="360000" cy="12447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rtlCol="0" anchor="ctr"/>
          <a:lstStyle/>
          <a:p>
            <a:pPr algn="ctr" defTabSz="1219140">
              <a:defRPr/>
            </a:pPr>
            <a:r>
              <a:rPr lang="fr-FR" sz="933" b="1" dirty="0">
                <a:solidFill>
                  <a:srgbClr val="575757"/>
                </a:solidFill>
                <a:latin typeface="Calibri"/>
              </a:rPr>
              <a:t>90</a:t>
            </a:r>
          </a:p>
        </p:txBody>
      </p:sp>
      <p:sp>
        <p:nvSpPr>
          <p:cNvPr id="207" name="Espace réservé du contenu 2"/>
          <p:cNvSpPr txBox="1">
            <a:spLocks/>
          </p:cNvSpPr>
          <p:nvPr/>
        </p:nvSpPr>
        <p:spPr bwMode="auto">
          <a:xfrm>
            <a:off x="4789856" y="5950172"/>
            <a:ext cx="2873937" cy="362771"/>
          </a:xfrm>
          <a:prstGeom prst="rect">
            <a:avLst/>
          </a:prstGeom>
          <a:noFill/>
          <a:ln w="9525">
            <a:noFill/>
            <a:miter lim="800000"/>
            <a:headEnd/>
            <a:tailEnd/>
          </a:ln>
        </p:spPr>
        <p:txBody>
          <a:bodyPr lIns="27000" tIns="0" rIns="27000" bIns="0"/>
          <a:lstStyle/>
          <a:p>
            <a:pPr marL="134994" lvl="2" algn="just" defTabSz="1219140">
              <a:lnSpc>
                <a:spcPct val="90000"/>
              </a:lnSpc>
              <a:spcBef>
                <a:spcPts val="451"/>
              </a:spcBef>
              <a:buClr>
                <a:srgbClr val="005EB8"/>
              </a:buClr>
              <a:buSzPct val="70000"/>
              <a:defRPr/>
            </a:pPr>
            <a:r>
              <a:rPr lang="fr-FR" sz="1100" dirty="0">
                <a:solidFill>
                  <a:prstClr val="white">
                    <a:lumMod val="50000"/>
                  </a:prstClr>
                </a:solidFill>
                <a:latin typeface="+mj-lt"/>
                <a:cs typeface="Arial" charset="0"/>
              </a:rPr>
              <a:t>Enedis calcule le complément d’électricité apporté par chaque fournisseur d'électricité  à leurs clients consommateurs</a:t>
            </a:r>
          </a:p>
        </p:txBody>
      </p:sp>
      <p:sp>
        <p:nvSpPr>
          <p:cNvPr id="208" name="Espace réservé du contenu 2"/>
          <p:cNvSpPr txBox="1">
            <a:spLocks/>
          </p:cNvSpPr>
          <p:nvPr/>
        </p:nvSpPr>
        <p:spPr bwMode="auto">
          <a:xfrm>
            <a:off x="9738145" y="4625204"/>
            <a:ext cx="2207900" cy="852815"/>
          </a:xfrm>
          <a:prstGeom prst="rect">
            <a:avLst/>
          </a:prstGeom>
          <a:noFill/>
          <a:ln w="9525">
            <a:noFill/>
            <a:miter lim="800000"/>
            <a:headEnd/>
            <a:tailEnd/>
          </a:ln>
        </p:spPr>
        <p:txBody>
          <a:bodyPr lIns="27000" tIns="0" rIns="27000" bIns="0"/>
          <a:lstStyle/>
          <a:p>
            <a:pPr marL="134994" lvl="2" algn="just" defTabSz="1219140">
              <a:lnSpc>
                <a:spcPct val="90000"/>
              </a:lnSpc>
              <a:spcBef>
                <a:spcPts val="451"/>
              </a:spcBef>
              <a:buClr>
                <a:srgbClr val="005EB8"/>
              </a:buClr>
              <a:buSzPct val="70000"/>
              <a:defRPr/>
            </a:pPr>
            <a:r>
              <a:rPr lang="fr-FR" sz="1100" dirty="0">
                <a:solidFill>
                  <a:prstClr val="white">
                    <a:lumMod val="50000"/>
                  </a:prstClr>
                </a:solidFill>
                <a:latin typeface="+mj-lt"/>
                <a:cs typeface="Arial" charset="0"/>
              </a:rPr>
              <a:t>Enfin, Enedis publie aux parties prenantes externes (PMO, fournisseurs, producteurs et </a:t>
            </a:r>
            <a:r>
              <a:rPr lang="fr-FR" sz="1100" dirty="0" smtClean="0">
                <a:solidFill>
                  <a:prstClr val="white">
                    <a:lumMod val="50000"/>
                  </a:prstClr>
                </a:solidFill>
                <a:latin typeface="+mj-lt"/>
                <a:cs typeface="Arial" charset="0"/>
              </a:rPr>
              <a:t>responsables d’équilibre) </a:t>
            </a:r>
            <a:r>
              <a:rPr lang="fr-FR" sz="1100" dirty="0">
                <a:solidFill>
                  <a:prstClr val="white">
                    <a:lumMod val="50000"/>
                  </a:prstClr>
                </a:solidFill>
                <a:latin typeface="+mj-lt"/>
                <a:cs typeface="Arial" charset="0"/>
              </a:rPr>
              <a:t>les données de courbes de charge qui les concernent</a:t>
            </a:r>
          </a:p>
        </p:txBody>
      </p:sp>
      <p:pic>
        <p:nvPicPr>
          <p:cNvPr id="209" name="Image 208" descr="Une image contenant texte, portable, sombre&#10;&#10;Description générée automatiquement">
            <a:extLst>
              <a:ext uri="{FF2B5EF4-FFF2-40B4-BE49-F238E27FC236}">
                <a16:creationId xmlns:a16="http://schemas.microsoft.com/office/drawing/2014/main" id="{F519AF68-AB10-0B44-9C3A-C1E5E2454F2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562535" y="5460086"/>
            <a:ext cx="559119" cy="559119"/>
          </a:xfrm>
          <a:prstGeom prst="rect">
            <a:avLst/>
          </a:prstGeom>
        </p:spPr>
      </p:pic>
      <p:sp>
        <p:nvSpPr>
          <p:cNvPr id="44" name="Rectangle 43"/>
          <p:cNvSpPr/>
          <p:nvPr/>
        </p:nvSpPr>
        <p:spPr>
          <a:xfrm>
            <a:off x="0" y="-1"/>
            <a:ext cx="12192000" cy="1160442"/>
          </a:xfrm>
          <a:prstGeom prst="rect">
            <a:avLst/>
          </a:prstGeom>
          <a:solidFill>
            <a:schemeClr val="tx2"/>
          </a:solidFill>
        </p:spPr>
        <p:style>
          <a:lnRef idx="2">
            <a:schemeClr val="accent1"/>
          </a:lnRef>
          <a:fillRef idx="1">
            <a:schemeClr val="lt1"/>
          </a:fillRef>
          <a:effectRef idx="0">
            <a:schemeClr val="accent1"/>
          </a:effectRef>
          <a:fontRef idx="minor">
            <a:schemeClr val="dk1"/>
          </a:fontRef>
        </p:style>
        <p:txBody>
          <a:bodyPr rtlCol="0" anchor="ctr"/>
          <a:lstStyle/>
          <a:p>
            <a:r>
              <a:rPr lang="fr-FR" sz="4267" b="1" dirty="0">
                <a:solidFill>
                  <a:schemeClr val="bg1"/>
                </a:solidFill>
                <a:latin typeface="+mj-lt"/>
              </a:rPr>
              <a:t>R</a:t>
            </a:r>
            <a:r>
              <a:rPr lang="fr-FR" sz="4267" b="1" dirty="0" smtClean="0">
                <a:solidFill>
                  <a:schemeClr val="bg1"/>
                </a:solidFill>
                <a:latin typeface="+mj-lt"/>
              </a:rPr>
              <a:t>épartition de la production entre participants</a:t>
            </a:r>
            <a:endParaRPr lang="fr-FR" sz="4267" b="1" dirty="0">
              <a:solidFill>
                <a:schemeClr val="bg1"/>
              </a:solidFill>
              <a:latin typeface="+mj-lt"/>
            </a:endParaRPr>
          </a:p>
        </p:txBody>
      </p:sp>
      <p:sp>
        <p:nvSpPr>
          <p:cNvPr id="47" name="Espace réservé du pied de page 3"/>
          <p:cNvSpPr>
            <a:spLocks noGrp="1"/>
          </p:cNvSpPr>
          <p:nvPr>
            <p:ph type="ftr" sz="quarter" idx="11"/>
          </p:nvPr>
        </p:nvSpPr>
        <p:spPr>
          <a:xfrm>
            <a:off x="1626384" y="6469013"/>
            <a:ext cx="4812515" cy="226714"/>
          </a:xfrm>
          <a:prstGeom prst="rect">
            <a:avLst/>
          </a:prstGeom>
        </p:spPr>
        <p:txBody>
          <a:bodyPr/>
          <a:lstStyle/>
          <a:p>
            <a:r>
              <a:rPr lang="fr-FR" sz="1000" b="1" dirty="0">
                <a:solidFill>
                  <a:schemeClr val="tx2"/>
                </a:solidFill>
                <a:latin typeface="+mj-lt"/>
              </a:rPr>
              <a:t>12èmes Rencontres TEPOS 2022</a:t>
            </a:r>
          </a:p>
        </p:txBody>
      </p:sp>
    </p:spTree>
    <p:extLst>
      <p:ext uri="{BB962C8B-B14F-4D97-AF65-F5344CB8AC3E}">
        <p14:creationId xmlns:p14="http://schemas.microsoft.com/office/powerpoint/2010/main" val="145808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9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9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9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7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9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9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9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0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7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P spid="166" grpId="0" animBg="1"/>
      <p:bldP spid="169" grpId="0" animBg="1"/>
      <p:bldP spid="170" grpId="0" animBg="1"/>
      <p:bldP spid="171" grpId="0" animBg="1"/>
      <p:bldP spid="172" grpId="0"/>
      <p:bldP spid="183" grpId="0" animBg="1"/>
      <p:bldP spid="184" grpId="0"/>
      <p:bldP spid="185" grpId="0" animBg="1"/>
      <p:bldP spid="186" grpId="0"/>
      <p:bldP spid="187" grpId="0"/>
      <p:bldP spid="189" grpId="0"/>
      <p:bldP spid="191" grpId="0" animBg="1"/>
      <p:bldP spid="192" grpId="0" animBg="1"/>
      <p:bldP spid="193" grpId="0" animBg="1"/>
      <p:bldP spid="194" grpId="0" animBg="1"/>
      <p:bldP spid="195" grpId="0" animBg="1"/>
      <p:bldP spid="196" grpId="0" animBg="1"/>
      <p:bldP spid="197" grpId="0" animBg="1"/>
      <p:bldP spid="201" grpId="0" animBg="1"/>
      <p:bldP spid="202" grpId="0" animBg="1"/>
      <p:bldP spid="203" grpId="0" animBg="1"/>
      <p:bldP spid="207" grpId="0"/>
      <p:bldP spid="208" grpId="0"/>
    </p:bldLst>
  </p:timing>
</p:sld>
</file>

<file path=ppt/theme/theme1.xml><?xml version="1.0" encoding="utf-8"?>
<a:theme xmlns:a="http://schemas.openxmlformats.org/drawingml/2006/main" name="Baz 960x540">
  <a:themeElements>
    <a:clrScheme name="00. Enedis">
      <a:dk1>
        <a:sysClr val="windowText" lastClr="000000"/>
      </a:dk1>
      <a:lt1>
        <a:sysClr val="window" lastClr="FFFFFF"/>
      </a:lt1>
      <a:dk2>
        <a:srgbClr val="1423DC"/>
      </a:dk2>
      <a:lt2>
        <a:srgbClr val="2382D2"/>
      </a:lt2>
      <a:accent1>
        <a:srgbClr val="96CD32"/>
      </a:accent1>
      <a:accent2>
        <a:srgbClr val="4BC3C3"/>
      </a:accent2>
      <a:accent3>
        <a:srgbClr val="EB6E3C"/>
      </a:accent3>
      <a:accent4>
        <a:srgbClr val="FFBE23"/>
      </a:accent4>
      <a:accent5>
        <a:srgbClr val="AF2891"/>
      </a:accent5>
      <a:accent6>
        <a:srgbClr val="8755C8"/>
      </a:accent6>
      <a:hlink>
        <a:srgbClr val="0563C1"/>
      </a:hlink>
      <a:folHlink>
        <a:srgbClr val="954F72"/>
      </a:folHlink>
    </a:clrScheme>
    <a:fontScheme name="00. Enedis">
      <a:majorFont>
        <a:latin typeface="Enedis"/>
        <a:ea typeface=""/>
        <a:cs typeface=""/>
      </a:majorFont>
      <a:minorFont>
        <a:latin typeface="Public Sans Light"/>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z 960x540" id="{B4F492B3-5B58-459D-9B4B-45BEAEE65AF0}" vid="{D3827065-B350-4D59-A1D8-FA1517BF463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Baz 960x540</Template>
  <TotalTime>1048</TotalTime>
  <Words>2361</Words>
  <Application>Microsoft Office PowerPoint</Application>
  <PresentationFormat>Grand écran</PresentationFormat>
  <Paragraphs>300</Paragraphs>
  <Slides>20</Slides>
  <Notes>3</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20</vt:i4>
      </vt:variant>
    </vt:vector>
  </HeadingPairs>
  <TitlesOfParts>
    <vt:vector size="30" baseType="lpstr">
      <vt:lpstr>Arial</vt:lpstr>
      <vt:lpstr>Calibri</vt:lpstr>
      <vt:lpstr>Enedis</vt:lpstr>
      <vt:lpstr>Enedis Black</vt:lpstr>
      <vt:lpstr>Enedis Light</vt:lpstr>
      <vt:lpstr>Enedis Medium</vt:lpstr>
      <vt:lpstr>Public Sans</vt:lpstr>
      <vt:lpstr>Public Sans Light</vt:lpstr>
      <vt:lpstr>Wingdings</vt:lpstr>
      <vt:lpstr>Baz 960x540</vt:lpstr>
      <vt:lpstr>Autoconsommation collective Les fondamentaux </vt:lpstr>
      <vt:lpstr>SOMMAIRE  </vt:lpstr>
      <vt:lpstr>Autoconsommation de quoi parle t’on? </vt:lpstr>
      <vt:lpstr>Présentation PowerPoint</vt:lpstr>
      <vt:lpstr>Présentation PowerPoint</vt:lpstr>
      <vt:lpstr>Autoconsommation collective </vt:lpstr>
      <vt:lpstr>Présentation PowerPoint</vt:lpstr>
      <vt:lpstr>Présentation PowerPoint</vt:lpstr>
      <vt:lpstr>Présentation PowerPoint</vt:lpstr>
      <vt:lpstr>Présentation PowerPoint</vt:lpstr>
      <vt:lpstr>Présentation PowerPoint</vt:lpstr>
      <vt:lpstr>Les parties prenantes impliquées aux différentes étapes</vt:lpstr>
      <vt:lpstr>Présentation PowerPoint</vt:lpstr>
      <vt:lpstr>Les étapes clés avec Enedis et d’autres </vt:lpstr>
      <vt:lpstr>Présentation PowerPoint</vt:lpstr>
      <vt:lpstr>Parmi ces propositions, la(les)quelles est(sont) juste(s) ? </vt:lpstr>
      <vt:lpstr>Parmi ces propositions, la(les)quelles est(sont) juste(s) ? </vt:lpstr>
      <vt:lpstr>Parmi ces propositions, la(les)quelles est(sont) juste(s) ? </vt:lpstr>
      <vt:lpstr>Parmi ces propositions, la(les)quelles est(sont) juste(s) ? </vt:lpstr>
      <vt:lpstr>Sylvie Maurand  sylvie.maurand@enedis.fr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Gustavo Gomez Perez</dc:creator>
  <cp:lastModifiedBy>MAURAND Sylvie</cp:lastModifiedBy>
  <cp:revision>140</cp:revision>
  <dcterms:created xsi:type="dcterms:W3CDTF">2021-11-30T04:52:36Z</dcterms:created>
  <dcterms:modified xsi:type="dcterms:W3CDTF">2022-09-26T16:41:36Z</dcterms:modified>
</cp:coreProperties>
</file>